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60" r:id="rId4"/>
    <p:sldId id="261" r:id="rId5"/>
    <p:sldId id="262" r:id="rId6"/>
    <p:sldId id="263" r:id="rId7"/>
    <p:sldId id="272" r:id="rId8"/>
    <p:sldId id="264" r:id="rId9"/>
    <p:sldId id="276" r:id="rId10"/>
    <p:sldId id="277" r:id="rId11"/>
    <p:sldId id="265" r:id="rId12"/>
    <p:sldId id="279" r:id="rId13"/>
    <p:sldId id="267" r:id="rId14"/>
    <p:sldId id="282" r:id="rId15"/>
    <p:sldId id="281" r:id="rId16"/>
    <p:sldId id="278" r:id="rId17"/>
    <p:sldId id="280" r:id="rId18"/>
    <p:sldId id="283" r:id="rId19"/>
    <p:sldId id="273" r:id="rId20"/>
    <p:sldId id="284" r:id="rId21"/>
    <p:sldId id="288" r:id="rId22"/>
    <p:sldId id="289" r:id="rId23"/>
    <p:sldId id="270" r:id="rId24"/>
    <p:sldId id="286" r:id="rId25"/>
    <p:sldId id="271" r:id="rId26"/>
    <p:sldId id="27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16"/>
    </p:cViewPr>
  </p:sorterViewPr>
  <p:notesViewPr>
    <p:cSldViewPr>
      <p:cViewPr varScale="1">
        <p:scale>
          <a:sx n="85" d="100"/>
          <a:sy n="85" d="100"/>
        </p:scale>
        <p:origin x="-2436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69693-4B73-3F4B-BE08-27CE2957F7EB}" type="datetime1">
              <a:rPr lang="en-US" smtClean="0"/>
              <a:pPr/>
              <a:t>1/13/2011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A7F71-A600-874B-8C52-75C3F91F2D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300162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2766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3079" name="Picture 7" descr="title head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8" descr="title footer_Blue_646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AECOM_Logo.jpg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53400" y="6400800"/>
            <a:ext cx="762000" cy="2282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678363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678363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Chart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981200" y="1828800"/>
            <a:ext cx="164592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Microsimulator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1981200" y="2667000"/>
            <a:ext cx="164592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</a:rPr>
              <a:t>Performance</a:t>
            </a:r>
          </a:p>
        </p:txBody>
      </p:sp>
      <p:cxnSp>
        <p:nvCxnSpPr>
          <p:cNvPr id="9" name="Elbow Connector 8"/>
          <p:cNvCxnSpPr>
            <a:stCxn id="6" idx="2"/>
            <a:endCxn id="7" idx="0"/>
          </p:cNvCxnSpPr>
          <p:nvPr userDrawn="1"/>
        </p:nvCxnSpPr>
        <p:spPr bwMode="auto">
          <a:xfrm rot="5400000">
            <a:off x="2613660" y="2476500"/>
            <a:ext cx="381000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0" name="Rectangle 9"/>
          <p:cNvSpPr/>
          <p:nvPr userDrawn="1"/>
        </p:nvSpPr>
        <p:spPr bwMode="auto">
          <a:xfrm>
            <a:off x="5029200" y="1828800"/>
            <a:ext cx="1371600" cy="32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Microsimulator</a:t>
            </a: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029200" y="2499360"/>
            <a:ext cx="137160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Performance</a:t>
            </a:r>
          </a:p>
        </p:txBody>
      </p:sp>
      <p:cxnSp>
        <p:nvCxnSpPr>
          <p:cNvPr id="12" name="Elbow Connector 11"/>
          <p:cNvCxnSpPr>
            <a:stCxn id="10" idx="2"/>
            <a:endCxn id="11" idx="0"/>
          </p:cNvCxnSpPr>
          <p:nvPr userDrawn="1"/>
        </p:nvCxnSpPr>
        <p:spPr bwMode="auto">
          <a:xfrm rot="5400000">
            <a:off x="5539740" y="2324100"/>
            <a:ext cx="350520" cy="158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able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 userDrawn="1"/>
        </p:nvGraphicFramePr>
        <p:xfrm>
          <a:off x="1295400" y="2133600"/>
          <a:ext cx="2819400" cy="194691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39800"/>
                <a:gridCol w="939800"/>
                <a:gridCol w="939800"/>
              </a:tblGrid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Header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Field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Field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Nested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Field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Field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H2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 userDrawn="1"/>
        </p:nvGraphicFramePr>
        <p:xfrm>
          <a:off x="5105400" y="2286000"/>
          <a:ext cx="2819400" cy="111252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39800"/>
                <a:gridCol w="939800"/>
                <a:gridCol w="939800"/>
              </a:tblGrid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Header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Field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Field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H2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H3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5" descr="slide footer_blue_646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6324600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4770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dirty="0" smtClean="0"/>
              <a:t>1/20/2011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7225" y="6307138"/>
            <a:ext cx="59420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smtClean="0"/>
              <a:t>Chicago RTSTEP TRANSIMS Model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477000"/>
            <a:ext cx="38417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31" name="Picture 7" descr="slide header_646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68" r:id="rId6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•"/>
        <a:defRPr sz="1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TRANSIMS Version 5</a:t>
            </a:r>
            <a:br>
              <a:rPr lang="en-US" dirty="0" smtClean="0"/>
            </a:b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January 20, 2011</a:t>
            </a:r>
          </a:p>
          <a:p>
            <a:r>
              <a:rPr lang="en-US" dirty="0" smtClean="0"/>
              <a:t>David Roden – AECOM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Control </a:t>
            </a:r>
            <a:r>
              <a:rPr lang="en-US" dirty="0" smtClean="0"/>
              <a:t>Key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Object-oriented key processing</a:t>
            </a:r>
          </a:p>
          <a:p>
            <a:pPr lvl="1"/>
            <a:r>
              <a:rPr lang="en-US" dirty="0" smtClean="0"/>
              <a:t>Standard output, unit conversion, range checking, error messages</a:t>
            </a:r>
          </a:p>
          <a:p>
            <a:pPr lvl="1"/>
            <a:r>
              <a:rPr lang="en-US" dirty="0" smtClean="0"/>
              <a:t>Control keys and key values (except file names) are not case sensitive</a:t>
            </a:r>
          </a:p>
          <a:p>
            <a:r>
              <a:rPr lang="en-US" dirty="0" smtClean="0"/>
              <a:t>Key data structure</a:t>
            </a:r>
          </a:p>
          <a:p>
            <a:pPr lvl="1"/>
            <a:r>
              <a:rPr lang="en-US" dirty="0" smtClean="0"/>
              <a:t>Key number, name, nesting level, optional/required status, data type, default value, data range, and help index</a:t>
            </a:r>
          </a:p>
          <a:p>
            <a:pPr lvl="2"/>
            <a:r>
              <a:rPr lang="en-US" dirty="0" smtClean="0">
                <a:solidFill>
                  <a:schemeClr val="accent3"/>
                </a:solidFill>
              </a:rPr>
              <a:t>DEFAULT_FILE_FORMAT, "DEFAULT_FILE_FORMAT", LEVEL0, OPTIONAL, TEXT_KEY, "TAB_DELIMITED", FORMAT_RANGE, FORMAT_HELP </a:t>
            </a:r>
          </a:p>
          <a:p>
            <a:pPr lvl="2"/>
            <a:r>
              <a:rPr lang="en-US" dirty="0" smtClean="0">
                <a:solidFill>
                  <a:schemeClr val="accent3"/>
                </a:solidFill>
              </a:rPr>
              <a:t>ACTIVITY_DURATION, "ACTIVITY_DURATION", LEVEL1, OPTIONAL, TIME_KEY, "0.0 hours", "0.0, 0.25..24.0 hours", NO_HELP </a:t>
            </a:r>
          </a:p>
          <a:p>
            <a:r>
              <a:rPr lang="en-US" dirty="0" smtClean="0"/>
              <a:t>Key services support multiple programs</a:t>
            </a:r>
          </a:p>
          <a:p>
            <a:pPr lvl="1"/>
            <a:r>
              <a:rPr lang="en-US" dirty="0" smtClean="0"/>
              <a:t>Execution, File, Data, Select, Flow-Time, Projection, Router, Simulator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Configuration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configuration file can set global control keys</a:t>
            </a:r>
          </a:p>
          <a:p>
            <a:pPr lvl="1"/>
            <a:r>
              <a:rPr lang="en-US" dirty="0" smtClean="0"/>
              <a:t>Set TRANSIMS_CONFIG_FILE=…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Program control keys override configuration keys</a:t>
            </a:r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3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447800" y="2362200"/>
            <a:ext cx="5791200" cy="2895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dirty="0" smtClean="0">
                <a:latin typeface="Calibri" pitchFamily="34" charset="0"/>
              </a:rPr>
              <a:t>PROJECT_DIRECTORY       		../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dirty="0" smtClean="0">
                <a:latin typeface="Calibri" pitchFamily="34" charset="0"/>
              </a:rPr>
              <a:t>DEFAULT_FILE_FORMAT		TAB_DELIMITED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dirty="0" smtClean="0">
                <a:latin typeface="Calibri" pitchFamily="34" charset="0"/>
              </a:rPr>
              <a:t>TIME_OF_DAY_FORMAT		HOUR_CLOCK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dirty="0" smtClean="0">
                <a:latin typeface="Calibri" pitchFamily="34" charset="0"/>
              </a:rPr>
              <a:t>MODEL_START_TIME        		0:00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dirty="0" smtClean="0">
                <a:latin typeface="Calibri" pitchFamily="34" charset="0"/>
              </a:rPr>
              <a:t>MODEL_END_TIME          		27:00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dirty="0" smtClean="0">
                <a:latin typeface="Calibri" pitchFamily="34" charset="0"/>
              </a:rPr>
              <a:t>UNITS_OF_MEASURE		ENGLISH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dirty="0" smtClean="0">
                <a:latin typeface="Calibri" pitchFamily="34" charset="0"/>
              </a:rPr>
              <a:t>NUMBER_OF_THREADS		4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dirty="0" smtClean="0">
                <a:latin typeface="Calibri" pitchFamily="34" charset="0"/>
              </a:rPr>
              <a:t>NOTES_AND_NAME_FIELDS   		TRUE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Command </a:t>
            </a:r>
            <a:r>
              <a:rPr lang="en-US" dirty="0" smtClean="0"/>
              <a:t>Line Helps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flags</a:t>
            </a:r>
          </a:p>
          <a:p>
            <a:pPr lvl="1"/>
            <a:r>
              <a:rPr lang="en-US" dirty="0" smtClean="0"/>
              <a:t>Program  [-flag -flag] [control filename] [partition number] </a:t>
            </a:r>
          </a:p>
          <a:p>
            <a:pPr lvl="2"/>
            <a:r>
              <a:rPr lang="en-US" dirty="0" smtClean="0"/>
              <a:t>-Q[</a:t>
            </a:r>
            <a:r>
              <a:rPr lang="en-US" dirty="0" err="1" smtClean="0"/>
              <a:t>uiet</a:t>
            </a:r>
            <a:r>
              <a:rPr lang="en-US" dirty="0" smtClean="0"/>
              <a:t>] 	execute without screen messages</a:t>
            </a:r>
          </a:p>
          <a:p>
            <a:pPr lvl="2"/>
            <a:r>
              <a:rPr lang="en-US" dirty="0" smtClean="0"/>
              <a:t>-H[</a:t>
            </a:r>
            <a:r>
              <a:rPr lang="en-US" dirty="0" err="1" smtClean="0"/>
              <a:t>elp</a:t>
            </a:r>
            <a:r>
              <a:rPr lang="en-US" dirty="0" smtClean="0"/>
              <a:t>]     	show program syntax and control keys</a:t>
            </a:r>
          </a:p>
          <a:p>
            <a:pPr lvl="2"/>
            <a:r>
              <a:rPr lang="en-US" dirty="0" smtClean="0"/>
              <a:t>-C[</a:t>
            </a:r>
            <a:r>
              <a:rPr lang="en-US" dirty="0" err="1" smtClean="0"/>
              <a:t>ontrol</a:t>
            </a:r>
            <a:r>
              <a:rPr lang="en-US" dirty="0" smtClean="0"/>
              <a:t>]  	create/update a default control file</a:t>
            </a:r>
          </a:p>
          <a:p>
            <a:pPr lvl="2"/>
            <a:r>
              <a:rPr lang="en-US" dirty="0" smtClean="0"/>
              <a:t>-K[</a:t>
            </a:r>
            <a:r>
              <a:rPr lang="en-US" dirty="0" err="1" smtClean="0"/>
              <a:t>eyCheck</a:t>
            </a:r>
            <a:r>
              <a:rPr lang="en-US" dirty="0" smtClean="0"/>
              <a:t>] 	list unrecognized control file keys</a:t>
            </a:r>
          </a:p>
          <a:p>
            <a:pPr lvl="2"/>
            <a:r>
              <a:rPr lang="en-US" dirty="0" smtClean="0"/>
              <a:t>-P[</a:t>
            </a:r>
            <a:r>
              <a:rPr lang="en-US" dirty="0" err="1" smtClean="0"/>
              <a:t>ause</a:t>
            </a:r>
            <a:r>
              <a:rPr lang="en-US" dirty="0" smtClean="0"/>
              <a:t>]	pause before exiting</a:t>
            </a:r>
          </a:p>
          <a:p>
            <a:pPr lvl="2"/>
            <a:r>
              <a:rPr lang="en-US" dirty="0" smtClean="0"/>
              <a:t>-N[</a:t>
            </a:r>
            <a:r>
              <a:rPr lang="en-US" dirty="0" err="1" smtClean="0"/>
              <a:t>oPause</a:t>
            </a:r>
            <a:r>
              <a:rPr lang="en-US" dirty="0" smtClean="0"/>
              <a:t>]	never pause before exiting</a:t>
            </a:r>
          </a:p>
          <a:p>
            <a:pPr lvl="2"/>
            <a:r>
              <a:rPr lang="en-US" dirty="0" smtClean="0"/>
              <a:t>-D[</a:t>
            </a:r>
            <a:r>
              <a:rPr lang="en-US" dirty="0" err="1" smtClean="0"/>
              <a:t>etail</a:t>
            </a:r>
            <a:r>
              <a:rPr lang="en-US" dirty="0" smtClean="0"/>
              <a:t>]	execute with detailed status messages</a:t>
            </a:r>
          </a:p>
          <a:p>
            <a:pPr lvl="2"/>
            <a:r>
              <a:rPr lang="en-US" dirty="0" smtClean="0"/>
              <a:t>-X[ML] 		write an XML file with control keys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smtClean="0">
                <a:solidFill>
                  <a:schemeClr val="tx2"/>
                </a:solidFill>
              </a:rPr>
              <a:t>Router  –q –k –p  Router.ctl  0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</a:t>
            </a:r>
            <a:r>
              <a:rPr lang="en-US" dirty="0" smtClean="0"/>
              <a:t>Flag (-h)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Displays control key name, status, data type, and default value for all keys recognized by the program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667000"/>
            <a:ext cx="6477000" cy="289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Control File Keys: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DEFAULT_FILE_FORMAT  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Opt.Text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TAB_DELIMITED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TIME_OF_DAY_FORMAT   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Opt.Text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DAY_TIME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MODEL_START_TIME     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Opt.Time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0:00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MODEL_END_TIME       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Opt.Time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24:00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UNITS_OF_MEASURE     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Opt.Text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METRIC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DRAW_NETWORK_LANES   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Opt.Bool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FALSE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LANE_WIDTH           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Opt.Dec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 = 3.5 meters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CENTER_ONEWAY_LINKS  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Opt.Bool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FALSE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LINK_DIRECTION_OFFSET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Opt.Dec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 = 0.0 meters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DRAW_AB_DIRECTION    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Opt.Bool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FALSE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POCKET_SIDE_OFFSET   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Opt.Dec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 = 2.0 meters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PARKING_SIDE_OFFSET  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Opt.Dec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 = 3.0 meters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Control </a:t>
            </a:r>
            <a:r>
              <a:rPr lang="en-US" dirty="0" smtClean="0"/>
              <a:t>Flag (-c) (-</a:t>
            </a:r>
            <a:r>
              <a:rPr lang="en-US" dirty="0" err="1" smtClean="0"/>
              <a:t>cx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or updates a control file</a:t>
            </a:r>
          </a:p>
          <a:p>
            <a:pPr lvl="1"/>
            <a:r>
              <a:rPr lang="en-US" dirty="0" smtClean="0"/>
              <a:t>If file name does not exist, create and populate with default values</a:t>
            </a:r>
          </a:p>
          <a:p>
            <a:pPr lvl="1"/>
            <a:r>
              <a:rPr lang="en-US" dirty="0" smtClean="0"/>
              <a:t>If file name does exist, update the file by adding help messages to existing keys and adding default values for other keys</a:t>
            </a:r>
          </a:p>
          <a:p>
            <a:pPr lvl="2"/>
            <a:r>
              <a:rPr lang="en-US" dirty="0" smtClean="0"/>
              <a:t>-C updates the file and continues processing</a:t>
            </a:r>
          </a:p>
          <a:p>
            <a:pPr lvl="2"/>
            <a:r>
              <a:rPr lang="en-US" dirty="0" smtClean="0"/>
              <a:t>-CX updates the file and exits the program without processing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3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3819942"/>
            <a:ext cx="8153400" cy="21236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DEFAULT_FILE_FORMAT        TAB_DELIMITED      //---- TEXT, BINARY, FIXED_COLUMN, …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TIME_OF_DAY_FORMAT         HOUR_CLOCK         //---- SECONDS, MINUTES, HOURS, …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MODEL_START_TIME           0:00               //---- &gt;= 0 [seconds], 0.0 [hours], 0:00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MODEL_END_TIME             27:00              //---- &gt; [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model_start_time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UNITS_OF_MEASURE           ENGLISH            //---- METRIC, ENGLISH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DRAW_NETWORK_LANES         FALSE              //---- TRUE/FALSE, YES/NO, 1/0, T/F, Y/N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LANE_WIDTH                 3.5 meters         //---- 0..40 meters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CENTER_ONEWAY_LINKS        FALSE              //---- TRUE/FALSE, YES/NO, 1/0, T/F, Y/N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LINK_DIRECTION_OFFSET      0.0 meters         //---- 0..50 meters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DRAW_AB_DIRECTION          FALSE              //---- TRUE/FALSE, YES/NO, 1/0, T/F, Y/N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POCKET_SIDE_OFFSET         2.0 meters         //---- 0..82 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XML </a:t>
            </a:r>
            <a:r>
              <a:rPr lang="en-US" dirty="0" smtClean="0"/>
              <a:t>Flag (-x)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Creates a file:</a:t>
            </a:r>
          </a:p>
          <a:p>
            <a:pPr lvl="1"/>
            <a:r>
              <a:rPr lang="en-US" dirty="0" smtClean="0"/>
              <a:t>ControlName.ctl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ControlName.xml</a:t>
            </a:r>
          </a:p>
          <a:p>
            <a:pPr lvl="1"/>
            <a:r>
              <a:rPr lang="en-US" dirty="0" smtClean="0"/>
              <a:t>if no control file is provided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Program.xml</a:t>
            </a:r>
          </a:p>
          <a:p>
            <a:pPr lvl="1"/>
            <a:endParaRPr lang="en-US" dirty="0" smtClean="0"/>
          </a:p>
          <a:p>
            <a:pPr lvl="3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2788146"/>
            <a:ext cx="8153400" cy="3231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&lt;?xml version="1.0" encoding="UTF-8" ?&gt;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&lt;TRANSIMS&gt;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&lt;PROGRAM NAME="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ArcNet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" VERSION="5.0.0" COPYRIGHT="2010 by TRANSIMS Open-Source" /&gt;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&lt;CONTROL_KEYS&gt;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&lt;KEY CODE="404" NAME="DEFAULT_FILE_FORMAT" REQUIRED="false" TYPE="Text" DEFAULT="TAB_DELIMITED" RANGE="TEXT, BINARY, FIXED_COLUMN, COMMA_DELIMITED, SPACE_DELIMITED, TAB_DELIMITED, CSV_DELIMITED, DBASE, SQLITE3, VERSION3" VALUE="TAB_DELIMITED" /&gt;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&lt;KEY CODE="405" NAME="TIME_OF_DAY_FORMAT" REQUIRED="false" TYPE="Text" DEFAULT="DAY_TIME" RANGE="SECONDS, MINUTES, HOURS, HOUR_CLOCK, DAY_TIME, TIME_CODE" VALUE="HOUR_CLOCK" /&gt;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&lt;KEY CODE="5" NAME="LANE_WIDTH" REQUIRED="false" TYPE="Decimal" DEFAULT="3.5 meters" RANGE="0..40 meters" VALUE="3.5 meters" /&gt;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&lt;KEY CODE="6" NAME="CENTER_ONEWAY_LINKS" REQUIRED="false" TYPE="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" DEFAULT="FALSE" RANGE="TRUE/FALSE, YES/NO, 1/0, T/F, Y/N" VALUE="FALSE" /&gt;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&lt;/CONTROL_KEYS&gt;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&lt;/TRANSIMS&gt;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Definition </a:t>
            </a:r>
            <a:r>
              <a:rPr lang="en-US" dirty="0" smtClean="0"/>
              <a:t>Files (*.def)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Specifies software version and field units</a:t>
            </a:r>
          </a:p>
          <a:p>
            <a:pPr lvl="1"/>
            <a:r>
              <a:rPr lang="en-US" dirty="0" smtClean="0"/>
              <a:t>Binary files use field codes rather than strings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480370"/>
            <a:ext cx="4876800" cy="353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TRANSIMS50, TAB_DELIMITED, 2, NESTED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PARKING, INTEGER, 1, 10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LINK, INTEGER, 2, 10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DIR, INTEGER, 3, 1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OFFSET, DOUBLE, 4, 8.1, FEET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TYPE, STRING, 5, 10, PARKING_TYPE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NUM_NEST, INTEGER, 6, 2, NEST_COUNT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USE, STRING, 1, 128, USE_TYPE, NESTED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START, TIME, 2, 16, HOUR_CLOCK, NESTED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END, TIME, 3, 16, HOUR_CLOCK, NESTED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SPACE, UNSIGNED, 4, 5, NO, NESTED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TIME_IN, TIME, 5, 12, SECONDS, NESTED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TIME_OUT, TIME, 6, 12, SECONDS, NESTED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HOURLY, UNSIGNED, 7, 5, CENTS, NESTED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demand files can be partitioned</a:t>
            </a:r>
          </a:p>
          <a:p>
            <a:pPr lvl="1"/>
            <a:r>
              <a:rPr lang="en-US" dirty="0" smtClean="0"/>
              <a:t>household.*, vehicle.*, trip.*, selection.*, plan.*, problem.*, skim.*</a:t>
            </a:r>
          </a:p>
          <a:p>
            <a:r>
              <a:rPr lang="en-US" dirty="0" smtClean="0"/>
              <a:t>Version 5 uses number extensions rather than letters</a:t>
            </a:r>
          </a:p>
          <a:p>
            <a:pPr lvl="1"/>
            <a:r>
              <a:rPr lang="en-US" dirty="0" smtClean="0"/>
              <a:t>*.AA , *AB, … and *.</a:t>
            </a:r>
            <a:r>
              <a:rPr lang="en-US" dirty="0" err="1" smtClean="0"/>
              <a:t>tAA</a:t>
            </a:r>
            <a:r>
              <a:rPr lang="en-US" dirty="0" smtClean="0"/>
              <a:t>, *</a:t>
            </a:r>
            <a:r>
              <a:rPr lang="en-US" dirty="0" err="1" smtClean="0"/>
              <a:t>tAB</a:t>
            </a:r>
            <a:r>
              <a:rPr lang="en-US" dirty="0" smtClean="0"/>
              <a:t>, … </a:t>
            </a:r>
            <a:r>
              <a:rPr lang="en-US" dirty="0" smtClean="0">
                <a:sym typeface="Wingdings" pitchFamily="2" charset="2"/>
              </a:rPr>
              <a:t> *.0, *.1, …</a:t>
            </a:r>
            <a:endParaRPr lang="en-US" dirty="0" smtClean="0"/>
          </a:p>
          <a:p>
            <a:r>
              <a:rPr lang="en-US" dirty="0" smtClean="0"/>
              <a:t>Programs process all partitions or a single partition</a:t>
            </a:r>
          </a:p>
          <a:p>
            <a:pPr lvl="1"/>
            <a:r>
              <a:rPr lang="en-US" dirty="0" smtClean="0"/>
              <a:t>Partition number included on the command line</a:t>
            </a:r>
          </a:p>
          <a:p>
            <a:r>
              <a:rPr lang="en-US" dirty="0" smtClean="0"/>
              <a:t>Each partition uses an independent execution thread</a:t>
            </a:r>
          </a:p>
          <a:p>
            <a:pPr lvl="1"/>
            <a:r>
              <a:rPr lang="en-US" dirty="0" smtClean="0"/>
              <a:t>Number of threads and number of partitions do not need to match</a:t>
            </a:r>
          </a:p>
          <a:p>
            <a:pPr lvl="2"/>
            <a:r>
              <a:rPr lang="en-US" dirty="0" smtClean="0"/>
              <a:t>Best performance if partitions are a multiple of threads (e.g., 12 vs. 4)</a:t>
            </a:r>
          </a:p>
          <a:p>
            <a:r>
              <a:rPr lang="en-US" dirty="0" smtClean="0"/>
              <a:t>Multi-threads enable aggregate summary reports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Subareas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Microsimulator uses geographic subareas for multi-thread and MPI processing</a:t>
            </a:r>
          </a:p>
          <a:p>
            <a:pPr lvl="1"/>
            <a:r>
              <a:rPr lang="en-US" dirty="0" smtClean="0"/>
              <a:t>Subarea numbers are defined in the network node file</a:t>
            </a:r>
          </a:p>
          <a:p>
            <a:pPr lvl="2"/>
            <a:r>
              <a:rPr lang="en-US" dirty="0" err="1" smtClean="0"/>
              <a:t>SimSubareas</a:t>
            </a:r>
            <a:r>
              <a:rPr lang="en-US" dirty="0" smtClean="0"/>
              <a:t> assigns nodes to geographic subareas</a:t>
            </a:r>
          </a:p>
          <a:p>
            <a:pPr lvl="1"/>
            <a:r>
              <a:rPr lang="en-US" dirty="0" smtClean="0"/>
              <a:t>Number of threads / slaves = number of subareas</a:t>
            </a:r>
          </a:p>
          <a:p>
            <a:pPr lvl="2"/>
            <a:r>
              <a:rPr lang="en-US" dirty="0" smtClean="0"/>
              <a:t>“Extra” subareas are re-assigned to subarea zero</a:t>
            </a:r>
          </a:p>
          <a:p>
            <a:r>
              <a:rPr lang="en-US" dirty="0" smtClean="0"/>
              <a:t>Each subarea has its own simulation fidelity</a:t>
            </a:r>
          </a:p>
          <a:p>
            <a:pPr lvl="1"/>
            <a:r>
              <a:rPr lang="en-US" dirty="0" smtClean="0"/>
              <a:t>None – no simulation is performed in the subarea (magic moves)</a:t>
            </a:r>
          </a:p>
          <a:p>
            <a:pPr lvl="1"/>
            <a:r>
              <a:rPr lang="en-US" dirty="0" smtClean="0"/>
              <a:t>Macro – queues and saturation flow rates</a:t>
            </a:r>
          </a:p>
          <a:p>
            <a:pPr lvl="1"/>
            <a:r>
              <a:rPr lang="en-US" dirty="0" err="1" smtClean="0"/>
              <a:t>Meso</a:t>
            </a:r>
            <a:r>
              <a:rPr lang="en-US" dirty="0" smtClean="0"/>
              <a:t> – cell-based simulation (~Version 4)</a:t>
            </a:r>
          </a:p>
          <a:p>
            <a:pPr lvl="1"/>
            <a:r>
              <a:rPr lang="en-US" dirty="0" smtClean="0"/>
              <a:t>Micro – distance-based simulation (car following)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Input </a:t>
            </a:r>
            <a:r>
              <a:rPr lang="en-US" dirty="0" smtClean="0"/>
              <a:t>/ Output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input and output file keys end with “</a:t>
            </a:r>
            <a:r>
              <a:rPr lang="en-US" dirty="0" smtClean="0">
                <a:solidFill>
                  <a:schemeClr val="tx2"/>
                </a:solidFill>
              </a:rPr>
              <a:t>_FILE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All output file keys start with “</a:t>
            </a:r>
            <a:r>
              <a:rPr lang="en-US" dirty="0" smtClean="0">
                <a:solidFill>
                  <a:schemeClr val="tx2"/>
                </a:solidFill>
              </a:rPr>
              <a:t>NEW_”</a:t>
            </a:r>
          </a:p>
          <a:p>
            <a:r>
              <a:rPr lang="en-US" dirty="0" smtClean="0"/>
              <a:t>Most data files include an optional “</a:t>
            </a:r>
            <a:r>
              <a:rPr lang="en-US" dirty="0" smtClean="0">
                <a:solidFill>
                  <a:schemeClr val="tx2"/>
                </a:solidFill>
              </a:rPr>
              <a:t>_FORMAT</a:t>
            </a:r>
            <a:r>
              <a:rPr lang="en-US" dirty="0" smtClean="0"/>
              <a:t>” key</a:t>
            </a:r>
          </a:p>
          <a:p>
            <a:pPr lvl="1"/>
            <a:r>
              <a:rPr lang="en-US" dirty="0" smtClean="0"/>
              <a:t>Input files ignore the format key if a *.def file is found</a:t>
            </a:r>
          </a:p>
          <a:p>
            <a:pPr lvl="1"/>
            <a:r>
              <a:rPr lang="en-US" dirty="0" smtClean="0"/>
              <a:t>The default file format is TAB_DELIMITED rather than VERSION3</a:t>
            </a:r>
          </a:p>
          <a:p>
            <a:r>
              <a:rPr lang="en-US" dirty="0" smtClean="0"/>
              <a:t>The value of </a:t>
            </a:r>
            <a:r>
              <a:rPr lang="en-US" dirty="0" smtClean="0">
                <a:solidFill>
                  <a:schemeClr val="tx2"/>
                </a:solidFill>
              </a:rPr>
              <a:t>PROJECT_DIRECTORY</a:t>
            </a:r>
            <a:r>
              <a:rPr lang="en-US" dirty="0" smtClean="0"/>
              <a:t> is added to the front of all file key values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47800" y="4741783"/>
            <a:ext cx="6172200" cy="13542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PROJECT_DIRECTORY 	c:/chicago</a:t>
            </a:r>
          </a:p>
          <a:p>
            <a:r>
              <a:rPr lang="en-US" dirty="0" smtClean="0"/>
              <a:t>LINK_FILE			network/link.txt</a:t>
            </a:r>
          </a:p>
          <a:p>
            <a:endParaRPr lang="en-US" sz="700" dirty="0" smtClean="0"/>
          </a:p>
          <a:p>
            <a:r>
              <a:rPr lang="en-US" dirty="0" smtClean="0"/>
              <a:t>Opens the link file:		c:/chicago/network/link.txt</a:t>
            </a:r>
          </a:p>
          <a:p>
            <a:r>
              <a:rPr lang="en-US" dirty="0" smtClean="0"/>
              <a:t>Using the format found in:	c:/chicago/network/link.txt.def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Topics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feedback</a:t>
            </a:r>
          </a:p>
          <a:p>
            <a:r>
              <a:rPr lang="en-US" dirty="0" smtClean="0"/>
              <a:t>Desired improvements</a:t>
            </a:r>
          </a:p>
          <a:p>
            <a:r>
              <a:rPr lang="en-US" dirty="0" smtClean="0"/>
              <a:t>Guiding principals</a:t>
            </a:r>
          </a:p>
          <a:p>
            <a:r>
              <a:rPr lang="en-US" dirty="0" smtClean="0"/>
              <a:t>Global changes</a:t>
            </a:r>
          </a:p>
          <a:p>
            <a:r>
              <a:rPr lang="en-US" dirty="0" smtClean="0"/>
              <a:t>Network files </a:t>
            </a:r>
          </a:p>
          <a:p>
            <a:r>
              <a:rPr lang="en-US" dirty="0" smtClean="0"/>
              <a:t>Demand files</a:t>
            </a:r>
          </a:p>
          <a:p>
            <a:r>
              <a:rPr lang="en-US" dirty="0" smtClean="0"/>
              <a:t>Version 4 compatibility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Network </a:t>
            </a: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directories have been dropped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NET_DIRECTORY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/>
                </a:solidFill>
              </a:rPr>
              <a:t>NEW_DIRECTORY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PROJECT_DIRECTORY</a:t>
            </a:r>
            <a:r>
              <a:rPr lang="en-US" dirty="0" smtClean="0"/>
              <a:t> is now used</a:t>
            </a:r>
          </a:p>
          <a:p>
            <a:r>
              <a:rPr lang="en-US" dirty="0" smtClean="0"/>
              <a:t>Network key names have changed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NET_LINK_TABLE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LINK_FILE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NEW_LINK_TABLE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NEW_LINK_FILE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Data Services</a:t>
            </a:r>
          </a:p>
          <a:p>
            <a:pPr lvl="1"/>
            <a:r>
              <a:rPr lang="en-US" dirty="0" smtClean="0"/>
              <a:t>Standard methods for reading and writing network files</a:t>
            </a:r>
          </a:p>
          <a:p>
            <a:pPr lvl="1"/>
            <a:r>
              <a:rPr lang="en-US" dirty="0" smtClean="0"/>
              <a:t>Most Version 4 network files can be used without modification</a:t>
            </a:r>
          </a:p>
          <a:p>
            <a:pPr lvl="2"/>
            <a:r>
              <a:rPr lang="en-US" dirty="0" smtClean="0"/>
              <a:t>Toll file needs to be converted/added to the Lane Use file</a:t>
            </a:r>
          </a:p>
          <a:p>
            <a:pPr lvl="1"/>
            <a:r>
              <a:rPr lang="en-US" dirty="0" smtClean="0"/>
              <a:t>Data problems </a:t>
            </a:r>
            <a:r>
              <a:rPr lang="en-US" dirty="0" smtClean="0">
                <a:sym typeface="Wingdings" pitchFamily="2" charset="2"/>
              </a:rPr>
              <a:t> w</a:t>
            </a:r>
            <a:r>
              <a:rPr lang="en-US" dirty="0" smtClean="0"/>
              <a:t>arning messages rather than error messages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Wingdings" pitchFamily="2" charset="2"/>
              </a:rPr>
              <a:t/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Basic Network Keys</a:t>
            </a:r>
            <a:br>
              <a:rPr lang="en-US" dirty="0" smtClean="0">
                <a:sym typeface="Wingdings" pitchFamily="2" charset="2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114800" cy="4678363"/>
          </a:xfrm>
        </p:spPr>
        <p:txBody>
          <a:bodyPr/>
          <a:lstStyle/>
          <a:p>
            <a:r>
              <a:rPr lang="en-US" dirty="0" smtClean="0"/>
              <a:t>Version 4</a:t>
            </a:r>
          </a:p>
          <a:p>
            <a:pPr lvl="1"/>
            <a:r>
              <a:rPr lang="en-US" sz="1800" dirty="0" smtClean="0"/>
              <a:t>NET_NODE_TABLE</a:t>
            </a:r>
          </a:p>
          <a:p>
            <a:pPr lvl="1"/>
            <a:r>
              <a:rPr lang="en-US" sz="1800" dirty="0" smtClean="0"/>
              <a:t>NET_ZONE_TABLE</a:t>
            </a:r>
          </a:p>
          <a:p>
            <a:pPr lvl="1"/>
            <a:r>
              <a:rPr lang="en-US" sz="1800" dirty="0" smtClean="0"/>
              <a:t>NET_SHAPE_TABLE</a:t>
            </a:r>
          </a:p>
          <a:p>
            <a:pPr lvl="1"/>
            <a:r>
              <a:rPr lang="en-US" sz="1800" dirty="0" smtClean="0"/>
              <a:t>NET_LINK_TABLE</a:t>
            </a:r>
          </a:p>
          <a:p>
            <a:pPr lvl="1"/>
            <a:r>
              <a:rPr lang="en-US" sz="1800" dirty="0" smtClean="0"/>
              <a:t>NET_POCKET_LANE_TABLE</a:t>
            </a:r>
          </a:p>
          <a:p>
            <a:pPr lvl="1"/>
            <a:r>
              <a:rPr lang="en-US" sz="1800" dirty="0" smtClean="0"/>
              <a:t>NET_LANE_USE_TABLE</a:t>
            </a:r>
          </a:p>
          <a:p>
            <a:pPr lvl="1"/>
            <a:r>
              <a:rPr lang="en-US" sz="1800" dirty="0" smtClean="0"/>
              <a:t>NET_TOLL_TABLE</a:t>
            </a:r>
          </a:p>
          <a:p>
            <a:pPr lvl="1"/>
            <a:r>
              <a:rPr lang="en-US" sz="1800" dirty="0" smtClean="0"/>
              <a:t>NET_LANE_CONNECTIVITY_TABLE</a:t>
            </a:r>
          </a:p>
          <a:p>
            <a:pPr lvl="1"/>
            <a:r>
              <a:rPr lang="en-US" sz="1800" dirty="0" smtClean="0"/>
              <a:t>NET_TURN_PROHIBITION_TABLE</a:t>
            </a:r>
          </a:p>
          <a:p>
            <a:pPr lvl="1"/>
            <a:r>
              <a:rPr lang="en-US" sz="1800" dirty="0" smtClean="0"/>
              <a:t>NET_PARKING_TABLE</a:t>
            </a:r>
          </a:p>
          <a:p>
            <a:pPr lvl="1"/>
            <a:r>
              <a:rPr lang="en-US" sz="1800" dirty="0" smtClean="0"/>
              <a:t>NET_ACTIVITY_LOCATION_TABLE</a:t>
            </a:r>
          </a:p>
          <a:p>
            <a:pPr lvl="1"/>
            <a:r>
              <a:rPr lang="en-US" sz="1800" dirty="0" smtClean="0"/>
              <a:t>NET_PROCESS_LINK_TABLE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Version 5</a:t>
            </a:r>
          </a:p>
          <a:p>
            <a:pPr lvl="1"/>
            <a:r>
              <a:rPr lang="en-US" sz="1800" dirty="0" smtClean="0"/>
              <a:t>NODE_FILE</a:t>
            </a:r>
          </a:p>
          <a:p>
            <a:pPr lvl="1"/>
            <a:r>
              <a:rPr lang="en-US" sz="1800" dirty="0" smtClean="0"/>
              <a:t>ZONE_FILE</a:t>
            </a:r>
          </a:p>
          <a:p>
            <a:pPr lvl="1"/>
            <a:r>
              <a:rPr lang="en-US" sz="1800" dirty="0" smtClean="0"/>
              <a:t>SHAPE_FILE</a:t>
            </a:r>
          </a:p>
          <a:p>
            <a:pPr lvl="1"/>
            <a:r>
              <a:rPr lang="en-US" sz="1800" dirty="0" smtClean="0"/>
              <a:t>LINK_FILE</a:t>
            </a:r>
          </a:p>
          <a:p>
            <a:pPr lvl="1"/>
            <a:r>
              <a:rPr lang="en-US" sz="1800" dirty="0" smtClean="0"/>
              <a:t>POCKET_FILE</a:t>
            </a:r>
          </a:p>
          <a:p>
            <a:pPr lvl="1"/>
            <a:r>
              <a:rPr lang="en-US" sz="1800" dirty="0" smtClean="0"/>
              <a:t>LANE_USE_FILE</a:t>
            </a:r>
          </a:p>
          <a:p>
            <a:pPr lvl="1"/>
            <a:r>
              <a:rPr lang="en-US" sz="1800" dirty="0" smtClean="0"/>
              <a:t>LANE_USE_FILE</a:t>
            </a:r>
          </a:p>
          <a:p>
            <a:pPr lvl="1"/>
            <a:r>
              <a:rPr lang="en-US" sz="1800" dirty="0" smtClean="0"/>
              <a:t>CONNECTION_FILE</a:t>
            </a:r>
          </a:p>
          <a:p>
            <a:pPr lvl="1"/>
            <a:r>
              <a:rPr lang="en-US" sz="1800" dirty="0" smtClean="0"/>
              <a:t>TURN_PENALTY_FILE</a:t>
            </a:r>
          </a:p>
          <a:p>
            <a:pPr lvl="1"/>
            <a:r>
              <a:rPr lang="en-US" sz="1800" dirty="0" smtClean="0"/>
              <a:t>PARKING_FILE</a:t>
            </a:r>
          </a:p>
          <a:p>
            <a:pPr lvl="1"/>
            <a:r>
              <a:rPr lang="en-US" sz="1800" dirty="0" smtClean="0"/>
              <a:t>LOCATION_FILE</a:t>
            </a:r>
          </a:p>
          <a:p>
            <a:pPr lvl="1"/>
            <a:r>
              <a:rPr lang="en-US" sz="1800" dirty="0" smtClean="0"/>
              <a:t>ACCESS_FILE</a:t>
            </a:r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Chicago RTSTEP TRANSIMS Model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Wingdings" pitchFamily="2" charset="2"/>
              </a:rPr>
              <a:t/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Traffic Controls and Transit Keys</a:t>
            </a:r>
            <a:br>
              <a:rPr lang="en-US" dirty="0" smtClean="0">
                <a:sym typeface="Wingdings" pitchFamily="2" charset="2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343400" cy="4678363"/>
          </a:xfrm>
        </p:spPr>
        <p:txBody>
          <a:bodyPr/>
          <a:lstStyle/>
          <a:p>
            <a:r>
              <a:rPr lang="en-US" dirty="0" smtClean="0"/>
              <a:t>Version 4</a:t>
            </a:r>
          </a:p>
          <a:p>
            <a:pPr lvl="1"/>
            <a:r>
              <a:rPr lang="en-US" sz="1800" dirty="0" smtClean="0"/>
              <a:t>NET_UNSIGNALIZED_NODE_TABLE</a:t>
            </a:r>
          </a:p>
          <a:p>
            <a:pPr lvl="1"/>
            <a:r>
              <a:rPr lang="en-US" sz="1800" dirty="0" smtClean="0"/>
              <a:t>NET_SIGNALIZED_NODE_TABLE</a:t>
            </a:r>
          </a:p>
          <a:p>
            <a:pPr lvl="1"/>
            <a:r>
              <a:rPr lang="en-US" sz="1800" dirty="0" smtClean="0"/>
              <a:t>NET_PHASING_PLAN_TABLE</a:t>
            </a:r>
          </a:p>
          <a:p>
            <a:pPr lvl="1"/>
            <a:r>
              <a:rPr lang="en-US" sz="1800" dirty="0" smtClean="0"/>
              <a:t>NET_TIMING_PLAN_TABLE</a:t>
            </a:r>
          </a:p>
          <a:p>
            <a:pPr lvl="1"/>
            <a:r>
              <a:rPr lang="en-US" sz="1800" dirty="0" smtClean="0"/>
              <a:t>NET_DETECTOR_TABLE</a:t>
            </a:r>
          </a:p>
          <a:p>
            <a:pPr lvl="1"/>
            <a:r>
              <a:rPr lang="en-US" sz="1800" dirty="0" smtClean="0"/>
              <a:t>NET_SIGNAL_COORDINATOR_TABLE</a:t>
            </a:r>
          </a:p>
          <a:p>
            <a:pPr lvl="1"/>
            <a:r>
              <a:rPr lang="en-US" sz="1800" dirty="0" smtClean="0"/>
              <a:t>NET_TRANSIT_STOP_TABLE</a:t>
            </a:r>
          </a:p>
          <a:p>
            <a:pPr lvl="1"/>
            <a:r>
              <a:rPr lang="en-US" sz="1800" dirty="0" smtClean="0"/>
              <a:t>NET_TRANSIT_FARE_TABLE</a:t>
            </a:r>
          </a:p>
          <a:p>
            <a:pPr lvl="1"/>
            <a:r>
              <a:rPr lang="en-US" sz="1800" dirty="0" smtClean="0"/>
              <a:t>NET_TRANSIT_ROUTE_TABLE</a:t>
            </a:r>
          </a:p>
          <a:p>
            <a:pPr lvl="1"/>
            <a:r>
              <a:rPr lang="en-US" sz="1800" dirty="0" smtClean="0"/>
              <a:t>NET_TRANSIT_SCHEDULE_TABLE</a:t>
            </a:r>
          </a:p>
          <a:p>
            <a:pPr lvl="1"/>
            <a:r>
              <a:rPr lang="en-US" sz="1800" dirty="0" smtClean="0"/>
              <a:t>NET_TRANSIT_DRIVER_TABLE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Version 5</a:t>
            </a:r>
          </a:p>
          <a:p>
            <a:pPr lvl="1"/>
            <a:r>
              <a:rPr lang="en-US" sz="1800" dirty="0" smtClean="0"/>
              <a:t>SIGN_FILE</a:t>
            </a:r>
          </a:p>
          <a:p>
            <a:pPr lvl="1"/>
            <a:r>
              <a:rPr lang="en-US" sz="1800" dirty="0" smtClean="0"/>
              <a:t>SIGNAL_FILE</a:t>
            </a:r>
          </a:p>
          <a:p>
            <a:pPr lvl="1"/>
            <a:r>
              <a:rPr lang="en-US" sz="1800" dirty="0" smtClean="0"/>
              <a:t>PHASING_PLAN_FILE</a:t>
            </a:r>
          </a:p>
          <a:p>
            <a:pPr lvl="1"/>
            <a:r>
              <a:rPr lang="en-US" sz="1800" dirty="0" smtClean="0"/>
              <a:t>TIMING_PLAN_FILE</a:t>
            </a:r>
          </a:p>
          <a:p>
            <a:pPr lvl="1"/>
            <a:r>
              <a:rPr lang="en-US" sz="1800" dirty="0" smtClean="0"/>
              <a:t>DETECTOR_FILE</a:t>
            </a:r>
          </a:p>
          <a:p>
            <a:pPr lvl="1"/>
            <a:r>
              <a:rPr lang="en-US" sz="1800" dirty="0" smtClean="0"/>
              <a:t>SIGNAL_FILE</a:t>
            </a:r>
          </a:p>
          <a:p>
            <a:pPr lvl="1"/>
            <a:r>
              <a:rPr lang="en-US" sz="1800" dirty="0" smtClean="0"/>
              <a:t>TRANSIT_STOP_FILE</a:t>
            </a:r>
          </a:p>
          <a:p>
            <a:pPr lvl="1"/>
            <a:r>
              <a:rPr lang="en-US" sz="1800" dirty="0" smtClean="0"/>
              <a:t>TRANSIT_FARE_FILE</a:t>
            </a:r>
          </a:p>
          <a:p>
            <a:pPr lvl="1"/>
            <a:r>
              <a:rPr lang="en-US" sz="1800" dirty="0" smtClean="0"/>
              <a:t>TRANSIT_ROUTE_FILE</a:t>
            </a:r>
          </a:p>
          <a:p>
            <a:pPr lvl="1"/>
            <a:r>
              <a:rPr lang="en-US" sz="1800" dirty="0" smtClean="0"/>
              <a:t>TRANSIT_SCHEDULE_FILE</a:t>
            </a:r>
          </a:p>
          <a:p>
            <a:pPr lvl="1"/>
            <a:r>
              <a:rPr lang="en-US" sz="1800" dirty="0" smtClean="0"/>
              <a:t>TRANSIT_DRIVER_FILE</a:t>
            </a:r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Chicago RTSTEP TRANSIMS Model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Demand </a:t>
            </a: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Trip and activity files consolidated into trip file</a:t>
            </a:r>
          </a:p>
          <a:p>
            <a:pPr lvl="1"/>
            <a:r>
              <a:rPr lang="en-US" dirty="0" smtClean="0"/>
              <a:t>OD location/time + activity duration</a:t>
            </a:r>
          </a:p>
          <a:p>
            <a:r>
              <a:rPr lang="en-US" dirty="0" smtClean="0"/>
              <a:t>Household and person files combined</a:t>
            </a:r>
          </a:p>
          <a:p>
            <a:pPr lvl="1"/>
            <a:r>
              <a:rPr lang="en-US" dirty="0" smtClean="0"/>
              <a:t>Vehicles numbered using household ID</a:t>
            </a:r>
          </a:p>
          <a:p>
            <a:r>
              <a:rPr lang="en-US" dirty="0" smtClean="0"/>
              <a:t>Household list </a:t>
            </a:r>
            <a:r>
              <a:rPr lang="en-US" dirty="0" smtClean="0">
                <a:sym typeface="Wingdings" pitchFamily="2" charset="2"/>
              </a:rPr>
              <a:t> selection file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H</a:t>
            </a:r>
            <a:r>
              <a:rPr lang="en-US" dirty="0" smtClean="0"/>
              <a:t>ousehold, person, tour, and trip selection options</a:t>
            </a:r>
          </a:p>
          <a:p>
            <a:pPr lvl="0"/>
            <a:r>
              <a:rPr lang="en-US" dirty="0" smtClean="0"/>
              <a:t>Additional vehicle type data</a:t>
            </a:r>
          </a:p>
          <a:p>
            <a:pPr lvl="1"/>
            <a:r>
              <a:rPr lang="en-US" dirty="0" smtClean="0"/>
              <a:t>Operating cost and vertical grade impacts</a:t>
            </a:r>
          </a:p>
          <a:p>
            <a:pPr lvl="0"/>
            <a:r>
              <a:rPr lang="en-US" dirty="0" smtClean="0"/>
              <a:t>Skim files include OD size and time period meta-data</a:t>
            </a:r>
          </a:p>
          <a:p>
            <a:pPr lvl="1"/>
            <a:r>
              <a:rPr lang="en-US" dirty="0" smtClean="0"/>
              <a:t>Partition time periods or merge time periods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Link </a:t>
            </a:r>
            <a:r>
              <a:rPr lang="en-US" dirty="0" smtClean="0"/>
              <a:t>Delay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Delay and Performance files are different, but interchangeable in most applications</a:t>
            </a:r>
          </a:p>
          <a:p>
            <a:pPr lvl="1"/>
            <a:r>
              <a:rPr lang="en-US" dirty="0" smtClean="0"/>
              <a:t>Performance files include additional data fields</a:t>
            </a:r>
          </a:p>
          <a:p>
            <a:r>
              <a:rPr lang="en-US" dirty="0" smtClean="0"/>
              <a:t>Volume concept is replaced by flow rates</a:t>
            </a:r>
          </a:p>
          <a:p>
            <a:pPr lvl="1"/>
            <a:r>
              <a:rPr lang="en-US" dirty="0" smtClean="0"/>
              <a:t>Version 4: volume = vehicles entering or exiting a link by time period</a:t>
            </a:r>
          </a:p>
          <a:p>
            <a:pPr lvl="1"/>
            <a:r>
              <a:rPr lang="en-US" dirty="0" smtClean="0"/>
              <a:t>Version 5: flow = feet(meters) traveled in time period / link length</a:t>
            </a:r>
          </a:p>
          <a:p>
            <a:pPr lvl="2"/>
            <a:r>
              <a:rPr lang="en-US" dirty="0" smtClean="0"/>
              <a:t>Travel units are Vehicles, Persons, or Passenger Car Equivalence</a:t>
            </a:r>
          </a:p>
          <a:p>
            <a:pPr lvl="2"/>
            <a:r>
              <a:rPr lang="en-US" dirty="0" smtClean="0"/>
              <a:t>Converts VMT to vehicles that travel the full length of the link</a:t>
            </a:r>
          </a:p>
          <a:p>
            <a:pPr lvl="2"/>
            <a:r>
              <a:rPr lang="en-US" dirty="0" smtClean="0"/>
              <a:t>Stored with one decimal place (e.g., 10.2 vehicles / 15 minutes)</a:t>
            </a:r>
          </a:p>
          <a:p>
            <a:r>
              <a:rPr lang="en-US" dirty="0" smtClean="0"/>
              <a:t>Travel times are similar</a:t>
            </a:r>
          </a:p>
          <a:p>
            <a:pPr lvl="1"/>
            <a:r>
              <a:rPr lang="en-US" dirty="0" smtClean="0"/>
              <a:t>Travel time = link length * VHT / VMT during the time period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Plan </a:t>
            </a: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All trip data is stored in a set of nested records</a:t>
            </a:r>
          </a:p>
          <a:p>
            <a:pPr lvl="1"/>
            <a:r>
              <a:rPr lang="en-US" smtClean="0"/>
              <a:t>Eliminates leg coordination problems and simplifies processing </a:t>
            </a:r>
          </a:p>
          <a:p>
            <a:pPr lvl="1"/>
            <a:r>
              <a:rPr lang="en-US" smtClean="0"/>
              <a:t>Significantly larger plan file with much more information</a:t>
            </a:r>
          </a:p>
          <a:p>
            <a:r>
              <a:rPr lang="en-US" smtClean="0"/>
              <a:t>The </a:t>
            </a:r>
            <a:r>
              <a:rPr lang="en-US" dirty="0" smtClean="0"/>
              <a:t>primary record includes</a:t>
            </a:r>
          </a:p>
          <a:p>
            <a:pPr lvl="1"/>
            <a:r>
              <a:rPr lang="en-US" dirty="0" smtClean="0"/>
              <a:t>A full copy of the </a:t>
            </a:r>
            <a:r>
              <a:rPr lang="en-US" smtClean="0"/>
              <a:t>input trip file </a:t>
            </a:r>
            <a:r>
              <a:rPr lang="en-US" dirty="0" smtClean="0"/>
              <a:t>record</a:t>
            </a:r>
          </a:p>
          <a:p>
            <a:pPr lvl="1"/>
            <a:r>
              <a:rPr lang="en-US" dirty="0" smtClean="0"/>
              <a:t>Path departure and </a:t>
            </a:r>
            <a:r>
              <a:rPr lang="en-US" smtClean="0"/>
              <a:t>arrival times</a:t>
            </a:r>
            <a:endParaRPr lang="en-US" dirty="0" smtClean="0"/>
          </a:p>
          <a:p>
            <a:pPr lvl="1"/>
            <a:r>
              <a:rPr lang="en-US" dirty="0" smtClean="0"/>
              <a:t>Trip travel time </a:t>
            </a:r>
            <a:r>
              <a:rPr lang="en-US" smtClean="0"/>
              <a:t>by mode </a:t>
            </a:r>
            <a:r>
              <a:rPr lang="en-US" dirty="0" smtClean="0"/>
              <a:t>(walk, drive, transit, wait, other)</a:t>
            </a:r>
          </a:p>
          <a:p>
            <a:pPr lvl="1"/>
            <a:r>
              <a:rPr lang="en-US" dirty="0" smtClean="0"/>
              <a:t>Total trip length, cost, and impedance</a:t>
            </a:r>
          </a:p>
          <a:p>
            <a:r>
              <a:rPr lang="en-US" smtClean="0"/>
              <a:t>The nested records include</a:t>
            </a:r>
          </a:p>
          <a:p>
            <a:pPr lvl="1"/>
            <a:r>
              <a:rPr lang="en-US" smtClean="0"/>
              <a:t>Mode, ID type, facility ID, travel time, distance, cost and impedance for each leg / link on the path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Chicago RTSTEP TRANSIMS Model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Version </a:t>
            </a:r>
            <a:r>
              <a:rPr lang="en-US" dirty="0" smtClean="0"/>
              <a:t>4 Compatibility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5 automatically converts Version 4 network files on input (except for toll file)</a:t>
            </a:r>
          </a:p>
          <a:p>
            <a:r>
              <a:rPr lang="en-US" dirty="0" smtClean="0"/>
              <a:t>Many demand files reasonably convert automatically</a:t>
            </a:r>
          </a:p>
          <a:p>
            <a:pPr lvl="1"/>
            <a:r>
              <a:rPr lang="en-US" dirty="0" smtClean="0"/>
              <a:t>Important exceptions include Plan, Population and Activity files</a:t>
            </a:r>
          </a:p>
          <a:p>
            <a:pPr lvl="1"/>
            <a:r>
              <a:rPr lang="en-US" dirty="0" smtClean="0"/>
              <a:t>Vehicle, Trip and Vehicle Type files may have problems with vehicle types/subtypes and vehicle ID numbers</a:t>
            </a:r>
          </a:p>
          <a:p>
            <a:r>
              <a:rPr lang="en-US" dirty="0" err="1" smtClean="0"/>
              <a:t>NewFormat</a:t>
            </a:r>
            <a:r>
              <a:rPr lang="en-US" dirty="0" smtClean="0"/>
              <a:t> converts Version 4 files to Version 5</a:t>
            </a:r>
          </a:p>
          <a:p>
            <a:pPr lvl="1"/>
            <a:r>
              <a:rPr lang="en-US" dirty="0" smtClean="0"/>
              <a:t>Since the files are read into memory before being written, large files should be processed separately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User </a:t>
            </a:r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/>
            <a:r>
              <a:rPr lang="en-US" dirty="0" smtClean="0"/>
              <a:t>User interface concerns</a:t>
            </a:r>
          </a:p>
          <a:p>
            <a:pPr lvl="1"/>
            <a:r>
              <a:rPr lang="en-US" dirty="0" smtClean="0"/>
              <a:t>Network files are too cumbersome for efficient editing</a:t>
            </a:r>
          </a:p>
          <a:p>
            <a:pPr lvl="2"/>
            <a:r>
              <a:rPr lang="en-US" dirty="0" smtClean="0"/>
              <a:t>Version 3/4 field names, multi-file/record dependencies,…</a:t>
            </a:r>
          </a:p>
          <a:p>
            <a:pPr lvl="1"/>
            <a:r>
              <a:rPr lang="en-US" dirty="0" smtClean="0"/>
              <a:t>It is too easy to introduce errors in control files</a:t>
            </a:r>
          </a:p>
          <a:p>
            <a:pPr lvl="2"/>
            <a:r>
              <a:rPr lang="en-US" dirty="0" smtClean="0"/>
              <a:t>Inconsistent key names, units of measure, key groups,… </a:t>
            </a:r>
          </a:p>
          <a:p>
            <a:pPr lvl="1"/>
            <a:r>
              <a:rPr lang="en-US" dirty="0" smtClean="0"/>
              <a:t>Plan file processing and sorting problems</a:t>
            </a:r>
          </a:p>
          <a:p>
            <a:pPr lvl="2"/>
            <a:r>
              <a:rPr lang="en-US" dirty="0" smtClean="0"/>
              <a:t>Node/link, traveler scaling, multi-leg trips, time/traveler sort,…</a:t>
            </a:r>
          </a:p>
          <a:p>
            <a:pPr lvl="1"/>
            <a:r>
              <a:rPr lang="en-US" dirty="0" smtClean="0"/>
              <a:t>Partitioning difficulties</a:t>
            </a:r>
          </a:p>
          <a:p>
            <a:pPr lvl="2"/>
            <a:r>
              <a:rPr lang="en-US" dirty="0" smtClean="0"/>
              <a:t>File extensions vs. command lines, aggregate statistic reports,…</a:t>
            </a:r>
          </a:p>
          <a:p>
            <a:pPr lvl="1"/>
            <a:r>
              <a:rPr lang="en-US" dirty="0" smtClean="0"/>
              <a:t>How to link tools into modeling algorithms</a:t>
            </a:r>
          </a:p>
          <a:p>
            <a:pPr lvl="2"/>
            <a:r>
              <a:rPr lang="en-US" dirty="0" smtClean="0"/>
              <a:t>Router/Microsimulator stabilization, user-equilibrium convergence,…</a:t>
            </a:r>
          </a:p>
          <a:p>
            <a:pPr lvl="1"/>
            <a:r>
              <a:rPr lang="en-US" dirty="0" smtClean="0"/>
              <a:t>GUI tools for editing, running and visualizing</a:t>
            </a:r>
          </a:p>
          <a:p>
            <a:pPr lvl="2"/>
            <a:endParaRPr lang="en-US" dirty="0" smtClean="0"/>
          </a:p>
          <a:p>
            <a:pPr lvl="3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Desired </a:t>
            </a:r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r>
              <a:rPr lang="en-US" dirty="0" smtClean="0"/>
              <a:t>Functionality and performance needs</a:t>
            </a:r>
          </a:p>
          <a:p>
            <a:pPr lvl="1"/>
            <a:r>
              <a:rPr lang="en-US" dirty="0" smtClean="0"/>
              <a:t>A higher fidelity and scalable Microsimulator is needed</a:t>
            </a:r>
          </a:p>
          <a:p>
            <a:pPr lvl="2"/>
            <a:r>
              <a:rPr lang="en-US" dirty="0" smtClean="0"/>
              <a:t>Cell-based speeds, lost vehicles, signal coordination, …</a:t>
            </a:r>
          </a:p>
          <a:p>
            <a:pPr lvl="2"/>
            <a:r>
              <a:rPr lang="en-US" dirty="0" smtClean="0"/>
              <a:t>Single processor limitations – simulation size and processing time</a:t>
            </a:r>
          </a:p>
          <a:p>
            <a:pPr lvl="1"/>
            <a:r>
              <a:rPr lang="en-US" dirty="0" smtClean="0"/>
              <a:t>Better coordination between Router and Microsimulator</a:t>
            </a:r>
          </a:p>
          <a:p>
            <a:pPr lvl="2"/>
            <a:r>
              <a:rPr lang="en-US" dirty="0" smtClean="0"/>
              <a:t>Plan leg scheduling issues, transit options, on-the-fly re-routing,…</a:t>
            </a:r>
          </a:p>
          <a:p>
            <a:pPr lvl="1"/>
            <a:r>
              <a:rPr lang="en-US" dirty="0" smtClean="0"/>
              <a:t>Path attributes to support other models/software</a:t>
            </a:r>
          </a:p>
          <a:p>
            <a:pPr lvl="2"/>
            <a:r>
              <a:rPr lang="en-US" dirty="0" smtClean="0"/>
              <a:t>Forward and backward path building (time control points)</a:t>
            </a:r>
          </a:p>
          <a:p>
            <a:pPr lvl="2"/>
            <a:r>
              <a:rPr lang="en-US" dirty="0" smtClean="0"/>
              <a:t>One-to-many skims without creating plan files</a:t>
            </a:r>
          </a:p>
          <a:p>
            <a:pPr lvl="2"/>
            <a:r>
              <a:rPr lang="en-US" dirty="0" smtClean="0"/>
              <a:t>Linkable routing service class/subroutine</a:t>
            </a:r>
          </a:p>
          <a:p>
            <a:pPr lvl="1"/>
            <a:r>
              <a:rPr lang="en-US" dirty="0" smtClean="0"/>
              <a:t>The custom data classes are too complicated for new programmers to quickly build upon</a:t>
            </a:r>
          </a:p>
          <a:p>
            <a:pPr lvl="2"/>
            <a:r>
              <a:rPr lang="en-US" dirty="0" smtClean="0"/>
              <a:t>Needs to be easier to learn/use with fewer/no variations/overrides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Guiding </a:t>
            </a:r>
            <a:r>
              <a:rPr lang="en-US" dirty="0" smtClean="0"/>
              <a:t>Principles – User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Simplify editing</a:t>
            </a:r>
          </a:p>
          <a:p>
            <a:pPr lvl="1"/>
            <a:r>
              <a:rPr lang="en-US" dirty="0" smtClean="0"/>
              <a:t>Simplify the network coding requirements</a:t>
            </a:r>
          </a:p>
          <a:p>
            <a:pPr lvl="1"/>
            <a:r>
              <a:rPr lang="en-US" dirty="0" smtClean="0"/>
              <a:t>Reduce the number of coded dependencies between files</a:t>
            </a:r>
          </a:p>
          <a:p>
            <a:pPr lvl="1"/>
            <a:r>
              <a:rPr lang="en-US" dirty="0" smtClean="0"/>
              <a:t>Use data nesting to avoid sorting problems and record inconsistencies</a:t>
            </a:r>
          </a:p>
          <a:p>
            <a:pPr lvl="0"/>
            <a:r>
              <a:rPr lang="en-US" dirty="0" smtClean="0"/>
              <a:t>Reduce user errors</a:t>
            </a:r>
          </a:p>
          <a:p>
            <a:pPr lvl="1"/>
            <a:r>
              <a:rPr lang="en-US" dirty="0" smtClean="0"/>
              <a:t>Provide more program-based help information</a:t>
            </a:r>
          </a:p>
          <a:p>
            <a:pPr lvl="1"/>
            <a:r>
              <a:rPr lang="en-US" dirty="0" smtClean="0"/>
              <a:t>Standardize control keys and key definitions</a:t>
            </a:r>
          </a:p>
          <a:p>
            <a:pPr lvl="1"/>
            <a:r>
              <a:rPr lang="en-US" dirty="0" smtClean="0"/>
              <a:t>Interpret user-provided unit specifications</a:t>
            </a:r>
          </a:p>
          <a:p>
            <a:pPr lvl="2"/>
            <a:endParaRPr lang="en-US" dirty="0" smtClean="0"/>
          </a:p>
          <a:p>
            <a:pPr lvl="3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Guiding </a:t>
            </a:r>
            <a:r>
              <a:rPr lang="en-US" dirty="0" smtClean="0"/>
              <a:t>Principles –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Enhance performance</a:t>
            </a:r>
          </a:p>
          <a:p>
            <a:pPr lvl="1"/>
            <a:r>
              <a:rPr lang="en-US" dirty="0" smtClean="0"/>
              <a:t>Multi-threading and multi-processor options</a:t>
            </a:r>
          </a:p>
          <a:p>
            <a:pPr lvl="1"/>
            <a:r>
              <a:rPr lang="en-US" dirty="0" smtClean="0"/>
              <a:t>Streamline the Router </a:t>
            </a:r>
            <a:r>
              <a:rPr lang="en-US" dirty="0" smtClean="0">
                <a:sym typeface="Wingdings" pitchFamily="2" charset="2"/>
              </a:rPr>
              <a:t> Plan Processing  Microsimulator interaction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Enhance the Router and Microsimulator functionality and fidelity</a:t>
            </a:r>
            <a:endParaRPr lang="en-US" dirty="0" smtClean="0"/>
          </a:p>
          <a:p>
            <a:pPr lvl="0"/>
            <a:r>
              <a:rPr lang="en-US" dirty="0" smtClean="0"/>
              <a:t>More programmer friendly</a:t>
            </a:r>
          </a:p>
          <a:p>
            <a:pPr lvl="1"/>
            <a:r>
              <a:rPr lang="en-US" dirty="0" smtClean="0"/>
              <a:t>Standard Template Library</a:t>
            </a:r>
          </a:p>
          <a:p>
            <a:pPr lvl="2"/>
            <a:r>
              <a:rPr lang="en-US" baseline="0" dirty="0" smtClean="0"/>
              <a:t>s</a:t>
            </a:r>
            <a:r>
              <a:rPr lang="en-US" dirty="0" smtClean="0"/>
              <a:t>trings, streams, vectors, maps, etc.</a:t>
            </a:r>
          </a:p>
          <a:p>
            <a:pPr lvl="1"/>
            <a:r>
              <a:rPr lang="en-US" dirty="0" smtClean="0"/>
              <a:t>Centralize codes, standardize and automate processing</a:t>
            </a:r>
          </a:p>
          <a:p>
            <a:pPr lvl="1"/>
            <a:r>
              <a:rPr lang="en-US" dirty="0" smtClean="0"/>
              <a:t>Create DLL services for linkages to other software</a:t>
            </a:r>
          </a:p>
          <a:p>
            <a:pPr lvl="2"/>
            <a:endParaRPr lang="en-US" dirty="0" smtClean="0"/>
          </a:p>
          <a:p>
            <a:pPr lvl="3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Global </a:t>
            </a:r>
            <a:r>
              <a:rPr lang="en-US" dirty="0" smtClean="0"/>
              <a:t>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 of measure</a:t>
            </a:r>
          </a:p>
          <a:p>
            <a:r>
              <a:rPr lang="en-US" dirty="0" smtClean="0"/>
              <a:t>Time data and formats</a:t>
            </a:r>
          </a:p>
          <a:p>
            <a:r>
              <a:rPr lang="en-US" dirty="0" smtClean="0"/>
              <a:t>Control key processing</a:t>
            </a:r>
          </a:p>
          <a:p>
            <a:r>
              <a:rPr lang="en-US" dirty="0" smtClean="0"/>
              <a:t>Configuration files</a:t>
            </a:r>
          </a:p>
          <a:p>
            <a:r>
              <a:rPr lang="en-US" dirty="0" smtClean="0"/>
              <a:t>Command line helps</a:t>
            </a:r>
          </a:p>
          <a:p>
            <a:r>
              <a:rPr lang="en-US" dirty="0" smtClean="0"/>
              <a:t>Definition files</a:t>
            </a:r>
          </a:p>
          <a:p>
            <a:r>
              <a:rPr lang="en-US" dirty="0" smtClean="0"/>
              <a:t>Partitions</a:t>
            </a:r>
          </a:p>
          <a:p>
            <a:r>
              <a:rPr lang="en-US" dirty="0" smtClean="0"/>
              <a:t>Subareas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Units </a:t>
            </a:r>
            <a:r>
              <a:rPr lang="en-US" dirty="0" smtClean="0"/>
              <a:t>of 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 control key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UNITS_OF_MEASURE = ENGLISH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or</a:t>
            </a:r>
            <a:r>
              <a:rPr lang="en-US" dirty="0" smtClean="0">
                <a:solidFill>
                  <a:schemeClr val="tx2"/>
                </a:solidFill>
              </a:rPr>
              <a:t> METRIC</a:t>
            </a:r>
          </a:p>
          <a:p>
            <a:pPr lvl="2"/>
            <a:r>
              <a:rPr lang="en-US" dirty="0" smtClean="0"/>
              <a:t>Defaults to metric for backward compatibility  </a:t>
            </a:r>
          </a:p>
          <a:p>
            <a:pPr lvl="1"/>
            <a:r>
              <a:rPr lang="en-US" dirty="0" smtClean="0"/>
              <a:t>Used for all output files and printouts</a:t>
            </a:r>
          </a:p>
          <a:p>
            <a:r>
              <a:rPr lang="en-US" dirty="0" smtClean="0"/>
              <a:t>Input units</a:t>
            </a:r>
          </a:p>
          <a:p>
            <a:pPr lvl="1"/>
            <a:r>
              <a:rPr lang="en-US" dirty="0" smtClean="0"/>
              <a:t>Units specified in control keys and *.def files</a:t>
            </a:r>
          </a:p>
          <a:p>
            <a:pPr lvl="2"/>
            <a:r>
              <a:rPr lang="en-US" dirty="0" smtClean="0"/>
              <a:t>Defaults to Version 4.0 usage</a:t>
            </a:r>
          </a:p>
          <a:p>
            <a:pPr lvl="1"/>
            <a:r>
              <a:rPr lang="en-US" dirty="0" smtClean="0"/>
              <a:t>Automatically converts units from one system to the other</a:t>
            </a:r>
          </a:p>
          <a:p>
            <a:r>
              <a:rPr lang="en-US" dirty="0" smtClean="0"/>
              <a:t>Consistent internal units</a:t>
            </a:r>
          </a:p>
          <a:p>
            <a:pPr lvl="1"/>
            <a:r>
              <a:rPr lang="en-US" dirty="0" smtClean="0"/>
              <a:t>Feet (meters), feet/second (meters/second), seconds and cents </a:t>
            </a:r>
          </a:p>
          <a:p>
            <a:pPr lvl="1"/>
            <a:r>
              <a:rPr lang="en-US" dirty="0" smtClean="0"/>
              <a:t>One decimal point (e.g., 52.1 feet, 25.2 fps, 10.1 seconds, 5.2 cents)</a:t>
            </a:r>
          </a:p>
          <a:p>
            <a:pPr lvl="2"/>
            <a:endParaRPr lang="en-US" dirty="0" smtClean="0"/>
          </a:p>
          <a:p>
            <a:pPr lvl="3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Chicago RTSTEP TRANSIMS Model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Time </a:t>
            </a:r>
            <a:r>
              <a:rPr lang="en-US" dirty="0" smtClean="0"/>
              <a:t>Data and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New data object: </a:t>
            </a:r>
            <a:r>
              <a:rPr lang="en-US" dirty="0" err="1" smtClean="0"/>
              <a:t>Dtime</a:t>
            </a:r>
            <a:r>
              <a:rPr lang="en-US" dirty="0" smtClean="0"/>
              <a:t> – day-time</a:t>
            </a:r>
          </a:p>
          <a:p>
            <a:pPr lvl="1"/>
            <a:r>
              <a:rPr lang="en-US" dirty="0" smtClean="0"/>
              <a:t>Integer tenths of seconds (time steps)</a:t>
            </a:r>
          </a:p>
          <a:p>
            <a:pPr lvl="1"/>
            <a:r>
              <a:rPr lang="en-US" dirty="0" smtClean="0"/>
              <a:t>Stored in files using the “TIME” data type</a:t>
            </a:r>
          </a:p>
          <a:p>
            <a:pPr lvl="2"/>
            <a:r>
              <a:rPr lang="en-US" dirty="0" smtClean="0"/>
              <a:t>In Binary files = 2 or 4 byte integer</a:t>
            </a:r>
          </a:p>
          <a:p>
            <a:pPr lvl="2"/>
            <a:r>
              <a:rPr lang="en-US" dirty="0" smtClean="0"/>
              <a:t>In Text files = ~12 character string</a:t>
            </a:r>
          </a:p>
          <a:p>
            <a:r>
              <a:rPr lang="en-US" dirty="0" smtClean="0"/>
              <a:t>Time formats</a:t>
            </a:r>
          </a:p>
          <a:p>
            <a:pPr lvl="1"/>
            <a:r>
              <a:rPr lang="en-US" dirty="0" smtClean="0"/>
              <a:t>Seconds, Minutes, Hours, Hour Clock, Day Time, and Time Code</a:t>
            </a:r>
          </a:p>
          <a:p>
            <a:pPr lvl="1"/>
            <a:r>
              <a:rPr lang="en-US" dirty="0" smtClean="0"/>
              <a:t>Individual control keys can include time units (e.g., 15 minutes)</a:t>
            </a:r>
          </a:p>
          <a:p>
            <a:r>
              <a:rPr lang="en-US" dirty="0" smtClean="0"/>
              <a:t>Global control keys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TIME_OF_DAY_FORMAT = DAY_TIME  </a:t>
            </a:r>
            <a:r>
              <a:rPr lang="en-US" dirty="0" smtClean="0"/>
              <a:t>(1@12:34:56.7)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MODEL_START_TIME = 0:00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MODEL_END_TIME = 24:00</a:t>
            </a:r>
          </a:p>
          <a:p>
            <a:pPr lvl="3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Chicago RTSTEP TRANSIMS Model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 bwMode="auto">
          <a:xfrm>
            <a:off x="4267200" y="5105400"/>
            <a:ext cx="381000" cy="685800"/>
          </a:xfrm>
          <a:prstGeom prst="rightBrace">
            <a:avLst/>
          </a:prstGeom>
          <a:noFill/>
          <a:ln w="2540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8200" y="5144869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Multiple days and start times other than midnight (e.g., 3:00 AM)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_2007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ustom 11">
      <a:dk1>
        <a:srgbClr val="616161"/>
      </a:dk1>
      <a:lt1>
        <a:sysClr val="window" lastClr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4B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blue_2007</Template>
  <TotalTime>688</TotalTime>
  <Words>2187</Words>
  <Application>Microsoft Office PowerPoint</Application>
  <PresentationFormat>On-screen Show (4:3)</PresentationFormat>
  <Paragraphs>427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blue_2007</vt:lpstr>
      <vt:lpstr>TRANSIMS Version 5 Introduction</vt:lpstr>
      <vt:lpstr> Topics </vt:lpstr>
      <vt:lpstr> User Feedback</vt:lpstr>
      <vt:lpstr> Desired Improvements</vt:lpstr>
      <vt:lpstr> Guiding Principles – User Help</vt:lpstr>
      <vt:lpstr> Guiding Principles – Performance</vt:lpstr>
      <vt:lpstr> Global Changes</vt:lpstr>
      <vt:lpstr> Units of Measure</vt:lpstr>
      <vt:lpstr> Time Data and Formats</vt:lpstr>
      <vt:lpstr> Control Key Processing</vt:lpstr>
      <vt:lpstr> Configuration File</vt:lpstr>
      <vt:lpstr> Command Line Helps</vt:lpstr>
      <vt:lpstr> Help Flag (-h)</vt:lpstr>
      <vt:lpstr> Control Flag (-c) (-cx)</vt:lpstr>
      <vt:lpstr> XML Flag (-x)</vt:lpstr>
      <vt:lpstr> Definition Files (*.def)</vt:lpstr>
      <vt:lpstr> Partitions</vt:lpstr>
      <vt:lpstr> Subareas</vt:lpstr>
      <vt:lpstr> Input / Output Files</vt:lpstr>
      <vt:lpstr> Network Files</vt:lpstr>
      <vt:lpstr> Basic Network Keys </vt:lpstr>
      <vt:lpstr> Traffic Controls and Transit Keys </vt:lpstr>
      <vt:lpstr> Demand Files</vt:lpstr>
      <vt:lpstr> Link Delay File</vt:lpstr>
      <vt:lpstr> Plan Files</vt:lpstr>
      <vt:lpstr> Version 4 Compatibility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TRANSIMS Version 5 Introduction</dc:title>
  <dc:creator>RodenD</dc:creator>
  <cp:lastModifiedBy>David Roden</cp:lastModifiedBy>
  <cp:revision>74</cp:revision>
  <dcterms:created xsi:type="dcterms:W3CDTF">2011-01-12T14:45:26Z</dcterms:created>
  <dcterms:modified xsi:type="dcterms:W3CDTF">2011-01-14T03:47:26Z</dcterms:modified>
</cp:coreProperties>
</file>