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92" r:id="rId4"/>
    <p:sldId id="293" r:id="rId5"/>
    <p:sldId id="287" r:id="rId6"/>
    <p:sldId id="288" r:id="rId7"/>
    <p:sldId id="289" r:id="rId8"/>
    <p:sldId id="291" r:id="rId9"/>
    <p:sldId id="262" r:id="rId10"/>
    <p:sldId id="296" r:id="rId11"/>
    <p:sldId id="300" r:id="rId12"/>
    <p:sldId id="301" r:id="rId13"/>
    <p:sldId id="303" r:id="rId14"/>
    <p:sldId id="298" r:id="rId15"/>
    <p:sldId id="305" r:id="rId16"/>
    <p:sldId id="299" r:id="rId17"/>
    <p:sldId id="294" r:id="rId18"/>
    <p:sldId id="269" r:id="rId19"/>
    <p:sldId id="306" r:id="rId20"/>
    <p:sldId id="271" r:id="rId21"/>
    <p:sldId id="308" r:id="rId22"/>
    <p:sldId id="277" r:id="rId23"/>
    <p:sldId id="312" r:id="rId24"/>
    <p:sldId id="313" r:id="rId25"/>
    <p:sldId id="314" r:id="rId26"/>
    <p:sldId id="282" r:id="rId27"/>
    <p:sldId id="311" r:id="rId28"/>
    <p:sldId id="310" r:id="rId29"/>
    <p:sldId id="309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64"/>
    </p:cViewPr>
  </p:sorter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30016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2766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ECOM_Logo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400800"/>
            <a:ext cx="762000" cy="2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981200" y="1828800"/>
            <a:ext cx="164592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981200" y="26670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 userDrawn="1"/>
        </p:nvCxnSpPr>
        <p:spPr bwMode="auto">
          <a:xfrm rot="5400000">
            <a:off x="2613660" y="2476500"/>
            <a:ext cx="38100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Rectangle 9"/>
          <p:cNvSpPr/>
          <p:nvPr userDrawn="1"/>
        </p:nvSpPr>
        <p:spPr bwMode="auto">
          <a:xfrm>
            <a:off x="5029200" y="18288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029200" y="2499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12" name="Elbow Connector 11"/>
          <p:cNvCxnSpPr>
            <a:stCxn id="10" idx="2"/>
            <a:endCxn id="11" idx="0"/>
          </p:cNvCxnSpPr>
          <p:nvPr userDrawn="1"/>
        </p:nvCxnSpPr>
        <p:spPr bwMode="auto">
          <a:xfrm rot="5400000">
            <a:off x="5539740" y="2324100"/>
            <a:ext cx="3505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1295400" y="2133600"/>
          <a:ext cx="2819400" cy="19469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Nested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105400" y="2286000"/>
          <a:ext cx="2819400" cy="1112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 smtClean="0"/>
              <a:t>1/20/2011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77000"/>
            <a:ext cx="384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TRANSIMS Version 5</a:t>
            </a:r>
            <a:br>
              <a:rPr lang="en-US" dirty="0" smtClean="0"/>
            </a:br>
            <a:r>
              <a:rPr lang="en-US" dirty="0" smtClean="0"/>
              <a:t>Network Files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2011</a:t>
            </a:r>
          </a:p>
          <a:p>
            <a:r>
              <a:rPr lang="en-US" dirty="0" smtClean="0"/>
              <a:t>David Roden – AECOM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Lane Number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Impacted network and output files</a:t>
            </a:r>
          </a:p>
          <a:p>
            <a:pPr lvl="1"/>
            <a:r>
              <a:rPr lang="en-US" dirty="0" smtClean="0"/>
              <a:t>Link, Pocket, Lane-Use, Detector</a:t>
            </a:r>
          </a:p>
          <a:p>
            <a:pPr lvl="1"/>
            <a:r>
              <a:rPr lang="en-US" dirty="0" smtClean="0"/>
              <a:t>Lane Connectivity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 smtClean="0"/>
              <a:t>Problem, Snapshot, Occupancy</a:t>
            </a:r>
          </a:p>
          <a:p>
            <a:r>
              <a:rPr lang="en-US" dirty="0" smtClean="0"/>
              <a:t>Lane coding</a:t>
            </a:r>
          </a:p>
          <a:p>
            <a:pPr lvl="1"/>
            <a:r>
              <a:rPr lang="en-US" dirty="0" smtClean="0"/>
              <a:t>Version 4: most files require separate records for each lane or lane combination</a:t>
            </a:r>
          </a:p>
          <a:p>
            <a:pPr lvl="1"/>
            <a:r>
              <a:rPr lang="en-US" dirty="0" smtClean="0"/>
              <a:t>Version 5: all files use lane ranges or lane range combinations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Lane range examples: 1..3,  R1..3,  3..L1,  L1..L2,  ALL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Fewer records to edit, add, delete, sort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Fewer coding errors and less time consuming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Software builds and validates the lane relationships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Lane Range Example – Lane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all lanes to HOV in the AM Peak period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8200" y="2286000"/>
            <a:ext cx="2438400" cy="3276600"/>
            <a:chOff x="838200" y="2286000"/>
            <a:chExt cx="2438400" cy="3276600"/>
          </a:xfrm>
        </p:grpSpPr>
        <p:grpSp>
          <p:nvGrpSpPr>
            <p:cNvPr id="25" name="Group 24"/>
            <p:cNvGrpSpPr/>
            <p:nvPr/>
          </p:nvGrpSpPr>
          <p:grpSpPr>
            <a:xfrm>
              <a:off x="914400" y="2362200"/>
              <a:ext cx="2362200" cy="1524000"/>
              <a:chOff x="914400" y="2362200"/>
              <a:chExt cx="2362200" cy="1524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 11"/>
              <p:cNvSpPr/>
              <p:nvPr/>
            </p:nvSpPr>
            <p:spPr bwMode="auto">
              <a:xfrm>
                <a:off x="914400" y="26670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914400" y="29718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914400" y="32766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133600" y="3581400"/>
                <a:ext cx="11430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057400" y="2362200"/>
                <a:ext cx="1219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38200" y="3962162"/>
              <a:ext cx="23622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Lane Use Records:</a:t>
              </a:r>
            </a:p>
            <a:p>
              <a:r>
                <a:rPr lang="en-US" sz="1600" dirty="0" smtClean="0"/>
                <a:t>Lane 1, HOV, period, etc .</a:t>
              </a:r>
            </a:p>
            <a:p>
              <a:r>
                <a:rPr lang="en-US" sz="1600" dirty="0" smtClean="0"/>
                <a:t>Lane 2, HOV, period, etc. </a:t>
              </a:r>
            </a:p>
            <a:p>
              <a:r>
                <a:rPr lang="en-US" sz="1600" dirty="0" smtClean="0"/>
                <a:t>Lane 3, HOV, period, etc.</a:t>
              </a:r>
            </a:p>
            <a:p>
              <a:r>
                <a:rPr lang="en-US" sz="1600" dirty="0" smtClean="0"/>
                <a:t>Lane 4, HOV, period, etc.</a:t>
              </a:r>
            </a:p>
            <a:p>
              <a:r>
                <a:rPr lang="en-US" sz="1600" dirty="0" smtClean="0"/>
                <a:t>Lane 5, HOV, period, etc. </a:t>
              </a:r>
              <a:endParaRPr lang="en-US" sz="1600" dirty="0"/>
            </a:p>
          </p:txBody>
        </p:sp>
        <p:sp>
          <p:nvSpPr>
            <p:cNvPr id="11" name="Right Arrow 10"/>
            <p:cNvSpPr>
              <a:spLocks noChangeAspect="1"/>
            </p:cNvSpPr>
            <p:nvPr/>
          </p:nvSpPr>
          <p:spPr bwMode="auto">
            <a:xfrm>
              <a:off x="1295401" y="2971800"/>
              <a:ext cx="587045" cy="29077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2286000"/>
              <a:ext cx="10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 4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00600" y="2286000"/>
            <a:ext cx="2743200" cy="2743200"/>
            <a:chOff x="4800600" y="2286000"/>
            <a:chExt cx="2743200" cy="2743200"/>
          </a:xfrm>
        </p:grpSpPr>
        <p:grpSp>
          <p:nvGrpSpPr>
            <p:cNvPr id="27" name="Group 26"/>
            <p:cNvGrpSpPr/>
            <p:nvPr/>
          </p:nvGrpSpPr>
          <p:grpSpPr>
            <a:xfrm>
              <a:off x="4876800" y="2362200"/>
              <a:ext cx="2362200" cy="1524000"/>
              <a:chOff x="4876800" y="2362200"/>
              <a:chExt cx="2362200" cy="1524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Rectangle 32"/>
              <p:cNvSpPr/>
              <p:nvPr/>
            </p:nvSpPr>
            <p:spPr bwMode="auto">
              <a:xfrm>
                <a:off x="4876800" y="26670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4876800" y="29718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876800" y="32766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6096000" y="3581400"/>
                <a:ext cx="11430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R1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6019800" y="2362200"/>
                <a:ext cx="1219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L1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800600" y="3921204"/>
              <a:ext cx="27432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Lane Use Records:</a:t>
              </a:r>
            </a:p>
            <a:p>
              <a:r>
                <a:rPr lang="en-US" sz="1600" dirty="0" smtClean="0"/>
                <a:t>Lanes ALL, HOV, period, etc.</a:t>
              </a:r>
            </a:p>
            <a:p>
              <a:r>
                <a:rPr lang="en-US" sz="1600" dirty="0" smtClean="0"/>
                <a:t>	or</a:t>
              </a:r>
            </a:p>
            <a:p>
              <a:r>
                <a:rPr lang="en-US" sz="1600" dirty="0" smtClean="0"/>
                <a:t>Lanes R1..L1, HOV, period, etc.</a:t>
              </a:r>
            </a:p>
          </p:txBody>
        </p:sp>
        <p:sp>
          <p:nvSpPr>
            <p:cNvPr id="39" name="Right Arrow 38"/>
            <p:cNvSpPr>
              <a:spLocks noChangeAspect="1"/>
            </p:cNvSpPr>
            <p:nvPr/>
          </p:nvSpPr>
          <p:spPr bwMode="auto">
            <a:xfrm>
              <a:off x="5257801" y="2971800"/>
              <a:ext cx="587045" cy="29077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76800" y="2286000"/>
              <a:ext cx="10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 5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a Pocket Lane in Version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pocket lane to a link with parking restrictions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8405" y="2602468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71600" y="2362200"/>
            <a:ext cx="2362200" cy="3165396"/>
            <a:chOff x="1371600" y="2362200"/>
            <a:chExt cx="2362200" cy="3165396"/>
          </a:xfrm>
        </p:grpSpPr>
        <p:grpSp>
          <p:nvGrpSpPr>
            <p:cNvPr id="24" name="Group 23"/>
            <p:cNvGrpSpPr/>
            <p:nvPr/>
          </p:nvGrpSpPr>
          <p:grpSpPr>
            <a:xfrm>
              <a:off x="1371600" y="2362200"/>
              <a:ext cx="2362200" cy="914400"/>
              <a:chOff x="1371600" y="2362200"/>
              <a:chExt cx="2362200" cy="914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/>
              <p:cNvSpPr/>
              <p:nvPr/>
            </p:nvSpPr>
            <p:spPr bwMode="auto">
              <a:xfrm>
                <a:off x="1371600" y="23622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1371600" y="26670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371600" y="2971800"/>
                <a:ext cx="23622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71600" y="3352800"/>
              <a:ext cx="13308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 File:</a:t>
              </a:r>
            </a:p>
            <a:p>
              <a:r>
                <a:rPr lang="en-US" sz="1600" dirty="0" smtClean="0"/>
                <a:t>3 thru lanes</a:t>
              </a:r>
            </a:p>
            <a:p>
              <a:r>
                <a:rPr lang="en-US" sz="1600" dirty="0" smtClean="0"/>
                <a:t>0 left pocket</a:t>
              </a:r>
            </a:p>
            <a:p>
              <a:r>
                <a:rPr lang="en-US" sz="1600" dirty="0" smtClean="0"/>
                <a:t>0 right pocket</a:t>
              </a:r>
              <a:endParaRPr lang="en-US" sz="1600" dirty="0"/>
            </a:p>
          </p:txBody>
        </p:sp>
        <p:sp>
          <p:nvSpPr>
            <p:cNvPr id="31" name="Right Arrow 30"/>
            <p:cNvSpPr>
              <a:spLocks noChangeAspect="1"/>
            </p:cNvSpPr>
            <p:nvPr/>
          </p:nvSpPr>
          <p:spPr bwMode="auto">
            <a:xfrm>
              <a:off x="1752601" y="2667000"/>
              <a:ext cx="587045" cy="29077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71600" y="4419600"/>
              <a:ext cx="222208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 Use File:</a:t>
              </a:r>
            </a:p>
            <a:p>
              <a:r>
                <a:rPr lang="en-US" sz="1600" dirty="0" smtClean="0"/>
                <a:t>Lane 3, closed, period 1</a:t>
              </a:r>
            </a:p>
            <a:p>
              <a:r>
                <a:rPr lang="en-US" sz="1600" dirty="0" smtClean="0"/>
                <a:t>Lane 3, closed, period 2</a:t>
              </a:r>
            </a:p>
            <a:p>
              <a:r>
                <a:rPr lang="en-US" sz="1600" dirty="0" smtClean="0"/>
                <a:t>Lane 3, closed, period 3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3566" y="2971800"/>
              <a:ext cx="1546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off-peak parking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24400" y="2057400"/>
            <a:ext cx="2362200" cy="4044553"/>
            <a:chOff x="4724400" y="2057400"/>
            <a:chExt cx="2362200" cy="4044553"/>
          </a:xfrm>
        </p:grpSpPr>
        <p:grpSp>
          <p:nvGrpSpPr>
            <p:cNvPr id="33" name="Group 32"/>
            <p:cNvGrpSpPr/>
            <p:nvPr/>
          </p:nvGrpSpPr>
          <p:grpSpPr>
            <a:xfrm>
              <a:off x="4724400" y="2057400"/>
              <a:ext cx="2362200" cy="1219200"/>
              <a:chOff x="4724400" y="2057400"/>
              <a:chExt cx="2362200" cy="1219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/>
              <p:cNvSpPr/>
              <p:nvPr/>
            </p:nvSpPr>
            <p:spPr bwMode="auto">
              <a:xfrm>
                <a:off x="4724400" y="23622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724400" y="26670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4724400" y="2971800"/>
                <a:ext cx="23622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 4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5867400" y="2057400"/>
                <a:ext cx="1219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006366" y="2971800"/>
              <a:ext cx="1546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off-peak parking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0" y="5486400"/>
              <a:ext cx="124861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Pocket File:</a:t>
              </a:r>
            </a:p>
            <a:p>
              <a:r>
                <a:rPr lang="en-US" sz="1600" dirty="0" smtClean="0"/>
                <a:t>lane 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1</a:t>
              </a:r>
              <a:r>
                <a:rPr lang="en-US" sz="1600" dirty="0" smtClean="0"/>
                <a:t> turn</a:t>
              </a:r>
            </a:p>
          </p:txBody>
        </p:sp>
        <p:sp>
          <p:nvSpPr>
            <p:cNvPr id="44" name="Right Arrow 43"/>
            <p:cNvSpPr>
              <a:spLocks noChangeAspect="1"/>
            </p:cNvSpPr>
            <p:nvPr/>
          </p:nvSpPr>
          <p:spPr bwMode="auto">
            <a:xfrm>
              <a:off x="5105401" y="2667000"/>
              <a:ext cx="587045" cy="29077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41529" y="3352800"/>
              <a:ext cx="13308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 File:</a:t>
              </a:r>
            </a:p>
            <a:p>
              <a:r>
                <a:rPr lang="en-US" sz="1600" dirty="0" smtClean="0"/>
                <a:t>3 thru lanes</a:t>
              </a:r>
            </a:p>
            <a:p>
              <a:r>
                <a:rPr lang="en-US" sz="1600" b="1" dirty="0" smtClean="0">
                  <a:solidFill>
                    <a:schemeClr val="tx2"/>
                  </a:solidFill>
                </a:rPr>
                <a:t>1</a:t>
              </a:r>
              <a:r>
                <a:rPr lang="en-US" sz="1600" dirty="0" smtClean="0"/>
                <a:t> left pocket</a:t>
              </a:r>
            </a:p>
            <a:p>
              <a:r>
                <a:rPr lang="en-US" sz="1600" dirty="0" smtClean="0"/>
                <a:t>0 right pocket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41529" y="4419600"/>
              <a:ext cx="222208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 Use File:</a:t>
              </a:r>
            </a:p>
            <a:p>
              <a:r>
                <a:rPr lang="en-US" sz="1600" dirty="0" smtClean="0"/>
                <a:t>Lane 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4</a:t>
              </a:r>
              <a:r>
                <a:rPr lang="en-US" sz="1600" dirty="0" smtClean="0"/>
                <a:t>, closed, period 1</a:t>
              </a:r>
            </a:p>
            <a:p>
              <a:r>
                <a:rPr lang="en-US" sz="1600" dirty="0" smtClean="0"/>
                <a:t>Lane 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4</a:t>
              </a:r>
              <a:r>
                <a:rPr lang="en-US" sz="1600" dirty="0" smtClean="0"/>
                <a:t>, closed, period 2</a:t>
              </a:r>
            </a:p>
            <a:p>
              <a:r>
                <a:rPr lang="en-US" sz="1600" dirty="0" smtClean="0"/>
                <a:t>Lane 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4</a:t>
              </a:r>
              <a:r>
                <a:rPr lang="en-US" sz="1600" dirty="0" smtClean="0"/>
                <a:t>, closed, period 3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a Pocket Lane in Version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pocket lane to a link with parking restrictions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8405" y="2602468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371600" y="2362200"/>
            <a:ext cx="2362200" cy="2743200"/>
            <a:chOff x="1371600" y="2362200"/>
            <a:chExt cx="2362200" cy="2743200"/>
          </a:xfrm>
        </p:grpSpPr>
        <p:grpSp>
          <p:nvGrpSpPr>
            <p:cNvPr id="24" name="Group 23"/>
            <p:cNvGrpSpPr/>
            <p:nvPr/>
          </p:nvGrpSpPr>
          <p:grpSpPr>
            <a:xfrm>
              <a:off x="1371600" y="2362200"/>
              <a:ext cx="2362200" cy="914400"/>
              <a:chOff x="1371600" y="2362200"/>
              <a:chExt cx="2362200" cy="914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/>
              <p:cNvSpPr/>
              <p:nvPr/>
            </p:nvSpPr>
            <p:spPr bwMode="auto">
              <a:xfrm>
                <a:off x="1371600" y="23622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1371600" y="26670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371600" y="2971800"/>
                <a:ext cx="23622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71600" y="3352800"/>
              <a:ext cx="11721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 File:</a:t>
              </a:r>
            </a:p>
            <a:p>
              <a:r>
                <a:rPr lang="en-US" sz="1600" dirty="0" smtClean="0"/>
                <a:t>3 thru lanes</a:t>
              </a:r>
            </a:p>
          </p:txBody>
        </p:sp>
        <p:sp>
          <p:nvSpPr>
            <p:cNvPr id="31" name="Right Arrow 30"/>
            <p:cNvSpPr>
              <a:spLocks noChangeAspect="1"/>
            </p:cNvSpPr>
            <p:nvPr/>
          </p:nvSpPr>
          <p:spPr bwMode="auto">
            <a:xfrm>
              <a:off x="1752601" y="2667000"/>
              <a:ext cx="587045" cy="29077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71600" y="3997404"/>
              <a:ext cx="215315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 Use File:</a:t>
              </a:r>
            </a:p>
            <a:p>
              <a:r>
                <a:rPr lang="en-US" sz="1600" dirty="0" smtClean="0"/>
                <a:t>Lane 1, closed, period 1</a:t>
              </a:r>
            </a:p>
            <a:p>
              <a:r>
                <a:rPr lang="en-US" sz="1600" dirty="0" smtClean="0"/>
                <a:t>Lane 1, closed, period 2</a:t>
              </a:r>
            </a:p>
            <a:p>
              <a:r>
                <a:rPr lang="en-US" sz="1600" dirty="0" smtClean="0"/>
                <a:t>Lane 1, closed, period 3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3566" y="2971800"/>
              <a:ext cx="1546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off-peak parking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057400"/>
            <a:ext cx="2653210" cy="3663553"/>
            <a:chOff x="4724400" y="2057400"/>
            <a:chExt cx="2653210" cy="3663553"/>
          </a:xfrm>
        </p:grpSpPr>
        <p:sp>
          <p:nvSpPr>
            <p:cNvPr id="30" name="TextBox 29"/>
            <p:cNvSpPr txBox="1"/>
            <p:nvPr/>
          </p:nvSpPr>
          <p:spPr>
            <a:xfrm>
              <a:off x="4724400" y="5105400"/>
              <a:ext cx="124861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Pocket File:</a:t>
              </a:r>
            </a:p>
            <a:p>
              <a:r>
                <a:rPr lang="en-US" sz="1600" b="1" dirty="0" smtClean="0">
                  <a:solidFill>
                    <a:schemeClr val="tx2"/>
                  </a:solidFill>
                </a:rPr>
                <a:t>1</a:t>
              </a:r>
              <a:r>
                <a:rPr lang="en-US" sz="1600" dirty="0" smtClean="0"/>
                <a:t> left turn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724400" y="2057400"/>
              <a:ext cx="2362200" cy="1219200"/>
              <a:chOff x="4724400" y="2057400"/>
              <a:chExt cx="2362200" cy="1219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/>
              <p:cNvSpPr/>
              <p:nvPr/>
            </p:nvSpPr>
            <p:spPr bwMode="auto">
              <a:xfrm>
                <a:off x="4724400" y="23622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724400" y="2667000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4724400" y="2971800"/>
                <a:ext cx="23622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5867400" y="2057400"/>
                <a:ext cx="1219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L1</a:t>
                </a:r>
              </a:p>
            </p:txBody>
          </p:sp>
        </p:grpSp>
        <p:sp>
          <p:nvSpPr>
            <p:cNvPr id="44" name="Right Arrow 43"/>
            <p:cNvSpPr>
              <a:spLocks noChangeAspect="1"/>
            </p:cNvSpPr>
            <p:nvPr/>
          </p:nvSpPr>
          <p:spPr bwMode="auto">
            <a:xfrm>
              <a:off x="5105401" y="2667000"/>
              <a:ext cx="587045" cy="29077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06366" y="2971800"/>
              <a:ext cx="1546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off-peak parking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24696" y="3352800"/>
              <a:ext cx="216886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 File: (no change)</a:t>
              </a:r>
            </a:p>
            <a:p>
              <a:r>
                <a:rPr lang="en-US" sz="1600" dirty="0" smtClean="0"/>
                <a:t>3 thru lanes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4258" y="3997404"/>
              <a:ext cx="264335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 Use File: (no change)</a:t>
              </a:r>
            </a:p>
            <a:p>
              <a:r>
                <a:rPr lang="en-US" sz="1600" dirty="0" smtClean="0"/>
                <a:t>Lane 1, closed, period 1</a:t>
              </a:r>
            </a:p>
            <a:p>
              <a:r>
                <a:rPr lang="en-US" sz="1600" dirty="0" smtClean="0"/>
                <a:t>Lane 1, closed, period 2</a:t>
              </a:r>
            </a:p>
            <a:p>
              <a:r>
                <a:rPr lang="en-US" sz="1600" dirty="0" smtClean="0"/>
                <a:t>Lane 1, closed, period 3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Connection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4</a:t>
            </a:r>
          </a:p>
          <a:p>
            <a:pPr lvl="1"/>
            <a:r>
              <a:rPr lang="en-US" dirty="0" smtClean="0"/>
              <a:t>Lane numbers apply to both ends of the link</a:t>
            </a:r>
          </a:p>
          <a:p>
            <a:pPr lvl="2"/>
            <a:r>
              <a:rPr lang="en-US" dirty="0" smtClean="0"/>
              <a:t>Pocket lanes at one end impacts lane numbers at the other end</a:t>
            </a:r>
          </a:p>
          <a:p>
            <a:pPr lvl="2"/>
            <a:r>
              <a:rPr lang="en-US" dirty="0" smtClean="0"/>
              <a:t>Adding and deleting pocket lanes impacts all lane-related files</a:t>
            </a:r>
          </a:p>
          <a:p>
            <a:r>
              <a:rPr lang="en-US" dirty="0" smtClean="0"/>
              <a:t>Version 5</a:t>
            </a:r>
          </a:p>
          <a:p>
            <a:pPr lvl="1"/>
            <a:r>
              <a:rPr lang="en-US" dirty="0" smtClean="0"/>
              <a:t>Lane numbers at each end are independent</a:t>
            </a:r>
          </a:p>
          <a:p>
            <a:pPr lvl="2"/>
            <a:r>
              <a:rPr lang="en-US" dirty="0" smtClean="0"/>
              <a:t>Pocket lane changes require relatively few network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4 Lane Connectivity Edits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914400" y="3352800"/>
            <a:ext cx="1371600" cy="914400"/>
            <a:chOff x="914400" y="3352800"/>
            <a:chExt cx="1371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Rectangle 84"/>
            <p:cNvSpPr/>
            <p:nvPr/>
          </p:nvSpPr>
          <p:spPr bwMode="auto">
            <a:xfrm>
              <a:off x="914400" y="33528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914400" y="36576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914400" y="39624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88" name="Right Arrow 87"/>
          <p:cNvSpPr>
            <a:spLocks noChangeAspect="1"/>
          </p:cNvSpPr>
          <p:nvPr/>
        </p:nvSpPr>
        <p:spPr bwMode="auto">
          <a:xfrm>
            <a:off x="1165555" y="36576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276600" y="3048000"/>
            <a:ext cx="2362200" cy="1219200"/>
            <a:chOff x="3276600" y="3048000"/>
            <a:chExt cx="2362200" cy="1219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 bwMode="auto">
            <a:xfrm>
              <a:off x="3276600" y="33528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276600" y="36576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3276600" y="39624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 4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4419600" y="3048000"/>
              <a:ext cx="12192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93" name="Right Arrow 92"/>
          <p:cNvSpPr>
            <a:spLocks noChangeAspect="1"/>
          </p:cNvSpPr>
          <p:nvPr/>
        </p:nvSpPr>
        <p:spPr bwMode="auto">
          <a:xfrm>
            <a:off x="3657601" y="36576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629400" y="3352800"/>
            <a:ext cx="1371600" cy="914400"/>
            <a:chOff x="6629400" y="3352800"/>
            <a:chExt cx="1371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/>
            <p:cNvSpPr/>
            <p:nvPr/>
          </p:nvSpPr>
          <p:spPr bwMode="auto">
            <a:xfrm>
              <a:off x="6629400" y="33528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6629400" y="36576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629400" y="39624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97" name="Right Arrow 96"/>
          <p:cNvSpPr>
            <a:spLocks noChangeAspect="1"/>
          </p:cNvSpPr>
          <p:nvPr/>
        </p:nvSpPr>
        <p:spPr bwMode="auto">
          <a:xfrm>
            <a:off x="6880555" y="36576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98" name="Elbow Connector 97"/>
          <p:cNvCxnSpPr>
            <a:stCxn id="85" idx="3"/>
            <a:endCxn id="89" idx="1"/>
          </p:cNvCxnSpPr>
          <p:nvPr/>
        </p:nvCxnSpPr>
        <p:spPr bwMode="auto">
          <a:xfrm>
            <a:off x="2286000" y="35052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Elbow Connector 98"/>
          <p:cNvCxnSpPr>
            <a:stCxn id="86" idx="3"/>
            <a:endCxn id="90" idx="1"/>
          </p:cNvCxnSpPr>
          <p:nvPr/>
        </p:nvCxnSpPr>
        <p:spPr bwMode="auto">
          <a:xfrm>
            <a:off x="2286000" y="38100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Elbow Connector 99"/>
          <p:cNvCxnSpPr>
            <a:stCxn id="87" idx="3"/>
            <a:endCxn id="91" idx="1"/>
          </p:cNvCxnSpPr>
          <p:nvPr/>
        </p:nvCxnSpPr>
        <p:spPr bwMode="auto">
          <a:xfrm>
            <a:off x="2286000" y="41148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Elbow Connector 100"/>
          <p:cNvCxnSpPr>
            <a:stCxn id="89" idx="3"/>
            <a:endCxn id="94" idx="1"/>
          </p:cNvCxnSpPr>
          <p:nvPr/>
        </p:nvCxnSpPr>
        <p:spPr bwMode="auto">
          <a:xfrm>
            <a:off x="5638800" y="35052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Elbow Connector 101"/>
          <p:cNvCxnSpPr>
            <a:stCxn id="90" idx="3"/>
            <a:endCxn id="95" idx="1"/>
          </p:cNvCxnSpPr>
          <p:nvPr/>
        </p:nvCxnSpPr>
        <p:spPr bwMode="auto">
          <a:xfrm>
            <a:off x="5638800" y="38100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Elbow Connector 102"/>
          <p:cNvCxnSpPr>
            <a:stCxn id="91" idx="3"/>
            <a:endCxn id="96" idx="1"/>
          </p:cNvCxnSpPr>
          <p:nvPr/>
        </p:nvCxnSpPr>
        <p:spPr bwMode="auto">
          <a:xfrm>
            <a:off x="5638800" y="41148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1600200" y="4894183"/>
            <a:ext cx="231428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Lane Connectivity:</a:t>
            </a:r>
          </a:p>
          <a:p>
            <a:r>
              <a:rPr lang="en-US" sz="1600" dirty="0" smtClean="0"/>
              <a:t>Lane 1 to 1 </a:t>
            </a:r>
            <a:r>
              <a:rPr lang="en-US" sz="1600" dirty="0" smtClean="0">
                <a:sym typeface="Wingdings" pitchFamily="2" charset="2"/>
              </a:rPr>
              <a:t> Lane 1 to </a:t>
            </a:r>
            <a:r>
              <a:rPr lang="en-US" sz="1600" b="1" dirty="0" smtClean="0">
                <a:solidFill>
                  <a:schemeClr val="tx2"/>
                </a:solidFill>
                <a:sym typeface="Wingdings" pitchFamily="2" charset="2"/>
              </a:rPr>
              <a:t>2</a:t>
            </a:r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dirty="0" smtClean="0"/>
              <a:t>Lane 2 to 2 </a:t>
            </a:r>
            <a:r>
              <a:rPr lang="en-US" sz="1600" dirty="0" smtClean="0">
                <a:sym typeface="Wingdings" pitchFamily="2" charset="2"/>
              </a:rPr>
              <a:t> Lane 2 to </a:t>
            </a:r>
            <a:r>
              <a:rPr lang="en-US" sz="1600" b="1" dirty="0" smtClean="0">
                <a:solidFill>
                  <a:schemeClr val="tx2"/>
                </a:solidFill>
                <a:sym typeface="Wingdings" pitchFamily="2" charset="2"/>
              </a:rPr>
              <a:t>3</a:t>
            </a:r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dirty="0" smtClean="0"/>
              <a:t>Lane 3 to 3 </a:t>
            </a:r>
            <a:r>
              <a:rPr lang="en-US" sz="1600" dirty="0" smtClean="0">
                <a:sym typeface="Wingdings" pitchFamily="2" charset="2"/>
              </a:rPr>
              <a:t> Lane 3 to </a:t>
            </a:r>
            <a:r>
              <a:rPr lang="en-US" sz="1600" b="1" dirty="0" smtClean="0">
                <a:solidFill>
                  <a:schemeClr val="tx2"/>
                </a:solidFill>
                <a:sym typeface="Wingdings" pitchFamily="2" charset="2"/>
              </a:rPr>
              <a:t>4</a:t>
            </a:r>
          </a:p>
          <a:p>
            <a:r>
              <a:rPr lang="en-US" sz="1600" dirty="0" smtClean="0"/>
              <a:t>Lane 1 to 3 </a:t>
            </a:r>
            <a:r>
              <a:rPr lang="en-US" sz="1600" dirty="0" smtClean="0">
                <a:sym typeface="Wingdings" pitchFamily="2" charset="2"/>
              </a:rPr>
              <a:t> Lane 1 to </a:t>
            </a:r>
            <a:r>
              <a:rPr lang="en-US" sz="1600" b="1" dirty="0" smtClean="0">
                <a:solidFill>
                  <a:schemeClr val="tx2"/>
                </a:solidFill>
                <a:sym typeface="Wingdings" pitchFamily="2" charset="2"/>
              </a:rPr>
              <a:t>4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29200" y="4894183"/>
            <a:ext cx="231428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Lane Connectivity:</a:t>
            </a:r>
          </a:p>
          <a:p>
            <a:r>
              <a:rPr lang="en-US" sz="1600" dirty="0" smtClean="0"/>
              <a:t>Lane 1 to 1 </a:t>
            </a:r>
            <a:r>
              <a:rPr lang="en-US" sz="1600" dirty="0" smtClean="0">
                <a:sym typeface="Wingdings" pitchFamily="2" charset="2"/>
              </a:rPr>
              <a:t> Lane </a:t>
            </a:r>
            <a:r>
              <a:rPr lang="en-US" sz="1600" b="1" dirty="0" smtClean="0">
                <a:solidFill>
                  <a:schemeClr val="tx2"/>
                </a:solidFill>
                <a:sym typeface="Wingdings" pitchFamily="2" charset="2"/>
              </a:rPr>
              <a:t>2</a:t>
            </a:r>
            <a:r>
              <a:rPr lang="en-US" sz="1600" dirty="0" smtClean="0">
                <a:sym typeface="Wingdings" pitchFamily="2" charset="2"/>
              </a:rPr>
              <a:t> to 1</a:t>
            </a:r>
            <a:endParaRPr lang="en-US" sz="1600" dirty="0" smtClean="0"/>
          </a:p>
          <a:p>
            <a:r>
              <a:rPr lang="en-US" sz="1600" dirty="0" smtClean="0"/>
              <a:t>Lane 2 to 2 </a:t>
            </a:r>
            <a:r>
              <a:rPr lang="en-US" sz="1600" dirty="0" smtClean="0">
                <a:sym typeface="Wingdings" pitchFamily="2" charset="2"/>
              </a:rPr>
              <a:t> Lane </a:t>
            </a:r>
            <a:r>
              <a:rPr lang="en-US" sz="1600" b="1" dirty="0" smtClean="0">
                <a:solidFill>
                  <a:schemeClr val="tx2"/>
                </a:solidFill>
                <a:sym typeface="Wingdings" pitchFamily="2" charset="2"/>
              </a:rPr>
              <a:t>3 </a:t>
            </a:r>
            <a:r>
              <a:rPr lang="en-US" sz="1600" dirty="0" smtClean="0">
                <a:sym typeface="Wingdings" pitchFamily="2" charset="2"/>
              </a:rPr>
              <a:t>to 3</a:t>
            </a:r>
            <a:endParaRPr lang="en-US" sz="1600" dirty="0" smtClean="0"/>
          </a:p>
          <a:p>
            <a:r>
              <a:rPr lang="en-US" sz="1600" dirty="0" smtClean="0"/>
              <a:t>Lane 3 to 3 </a:t>
            </a:r>
            <a:r>
              <a:rPr lang="en-US" sz="1600" dirty="0" smtClean="0">
                <a:sym typeface="Wingdings" pitchFamily="2" charset="2"/>
              </a:rPr>
              <a:t> Lane </a:t>
            </a:r>
            <a:r>
              <a:rPr lang="en-US" sz="1600" b="1" dirty="0" smtClean="0">
                <a:solidFill>
                  <a:schemeClr val="tx2"/>
                </a:solidFill>
                <a:sym typeface="Wingdings" pitchFamily="2" charset="2"/>
              </a:rPr>
              <a:t>4</a:t>
            </a:r>
            <a:r>
              <a:rPr lang="en-US" sz="1600" dirty="0" smtClean="0">
                <a:sym typeface="Wingdings" pitchFamily="2" charset="2"/>
              </a:rPr>
              <a:t> to 2</a:t>
            </a:r>
          </a:p>
          <a:p>
            <a:r>
              <a:rPr lang="en-US" sz="1600" dirty="0" smtClean="0"/>
              <a:t>Lane 3 to 1 </a:t>
            </a:r>
            <a:r>
              <a:rPr lang="en-US" sz="1600" dirty="0" smtClean="0">
                <a:sym typeface="Wingdings" pitchFamily="2" charset="2"/>
              </a:rPr>
              <a:t> Lane </a:t>
            </a:r>
            <a:r>
              <a:rPr lang="en-US" sz="1600" b="1" dirty="0" smtClean="0">
                <a:solidFill>
                  <a:schemeClr val="tx2"/>
                </a:solidFill>
                <a:sym typeface="Wingdings" pitchFamily="2" charset="2"/>
              </a:rPr>
              <a:t>4</a:t>
            </a:r>
            <a:r>
              <a:rPr lang="en-US" sz="1600" dirty="0" smtClean="0">
                <a:sym typeface="Wingdings" pitchFamily="2" charset="2"/>
              </a:rPr>
              <a:t> to 1</a:t>
            </a:r>
            <a:endParaRPr lang="en-US" sz="1600" dirty="0"/>
          </a:p>
        </p:txBody>
      </p:sp>
      <p:sp>
        <p:nvSpPr>
          <p:cNvPr id="108" name="Rectangle 107"/>
          <p:cNvSpPr/>
          <p:nvPr/>
        </p:nvSpPr>
        <p:spPr bwMode="auto">
          <a:xfrm>
            <a:off x="2590800" y="4495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1</a:t>
            </a:r>
          </a:p>
        </p:txBody>
      </p:sp>
      <p:cxnSp>
        <p:nvCxnSpPr>
          <p:cNvPr id="110" name="Shape 109"/>
          <p:cNvCxnSpPr>
            <a:stCxn id="108" idx="0"/>
            <a:endCxn id="91" idx="1"/>
          </p:cNvCxnSpPr>
          <p:nvPr/>
        </p:nvCxnSpPr>
        <p:spPr bwMode="auto">
          <a:xfrm rot="5400000" flipH="1" flipV="1">
            <a:off x="2819400" y="4038600"/>
            <a:ext cx="381000" cy="533400"/>
          </a:xfrm>
          <a:prstGeom prst="curvedConnector2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hape 114"/>
          <p:cNvCxnSpPr>
            <a:stCxn id="91" idx="3"/>
            <a:endCxn id="118" idx="0"/>
          </p:cNvCxnSpPr>
          <p:nvPr/>
        </p:nvCxnSpPr>
        <p:spPr bwMode="auto">
          <a:xfrm>
            <a:off x="5638800" y="4114800"/>
            <a:ext cx="533400" cy="381000"/>
          </a:xfrm>
          <a:prstGeom prst="curvedConnector2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6019800" y="4495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14400" y="1524000"/>
            <a:ext cx="1371600" cy="914400"/>
            <a:chOff x="914400" y="1524000"/>
            <a:chExt cx="1371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Rectangle 124"/>
            <p:cNvSpPr/>
            <p:nvPr/>
          </p:nvSpPr>
          <p:spPr bwMode="auto">
            <a:xfrm>
              <a:off x="914400" y="15240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914400" y="18288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914400" y="21336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128" name="Right Arrow 127"/>
          <p:cNvSpPr>
            <a:spLocks noChangeAspect="1"/>
          </p:cNvSpPr>
          <p:nvPr/>
        </p:nvSpPr>
        <p:spPr bwMode="auto">
          <a:xfrm>
            <a:off x="1165555" y="18288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276600" y="1524000"/>
            <a:ext cx="2362200" cy="914400"/>
            <a:chOff x="3276600" y="1524000"/>
            <a:chExt cx="23622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Rectangle 128"/>
            <p:cNvSpPr/>
            <p:nvPr/>
          </p:nvSpPr>
          <p:spPr bwMode="auto">
            <a:xfrm>
              <a:off x="3276600" y="15240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3276600" y="18288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3276600" y="21336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 3</a:t>
              </a:r>
            </a:p>
          </p:txBody>
        </p:sp>
      </p:grpSp>
      <p:sp>
        <p:nvSpPr>
          <p:cNvPr id="133" name="Right Arrow 132"/>
          <p:cNvSpPr>
            <a:spLocks noChangeAspect="1"/>
          </p:cNvSpPr>
          <p:nvPr/>
        </p:nvSpPr>
        <p:spPr bwMode="auto">
          <a:xfrm>
            <a:off x="3657601" y="18288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629400" y="1524000"/>
            <a:ext cx="1371600" cy="914400"/>
            <a:chOff x="6629400" y="1524000"/>
            <a:chExt cx="1371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4" name="Rectangle 133"/>
            <p:cNvSpPr/>
            <p:nvPr/>
          </p:nvSpPr>
          <p:spPr bwMode="auto">
            <a:xfrm>
              <a:off x="6629400" y="15240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6629400" y="18288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6629400" y="21336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137" name="Right Arrow 136"/>
          <p:cNvSpPr>
            <a:spLocks noChangeAspect="1"/>
          </p:cNvSpPr>
          <p:nvPr/>
        </p:nvSpPr>
        <p:spPr bwMode="auto">
          <a:xfrm>
            <a:off x="6880555" y="18288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38" name="Elbow Connector 137"/>
          <p:cNvCxnSpPr>
            <a:stCxn id="125" idx="3"/>
            <a:endCxn id="129" idx="1"/>
          </p:cNvCxnSpPr>
          <p:nvPr/>
        </p:nvCxnSpPr>
        <p:spPr bwMode="auto">
          <a:xfrm>
            <a:off x="2286000" y="16764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Elbow Connector 138"/>
          <p:cNvCxnSpPr>
            <a:stCxn id="126" idx="3"/>
            <a:endCxn id="130" idx="1"/>
          </p:cNvCxnSpPr>
          <p:nvPr/>
        </p:nvCxnSpPr>
        <p:spPr bwMode="auto">
          <a:xfrm>
            <a:off x="2286000" y="19812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Elbow Connector 139"/>
          <p:cNvCxnSpPr>
            <a:stCxn id="127" idx="3"/>
            <a:endCxn id="131" idx="1"/>
          </p:cNvCxnSpPr>
          <p:nvPr/>
        </p:nvCxnSpPr>
        <p:spPr bwMode="auto">
          <a:xfrm>
            <a:off x="2286000" y="22860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Elbow Connector 140"/>
          <p:cNvCxnSpPr>
            <a:stCxn id="129" idx="3"/>
            <a:endCxn id="134" idx="1"/>
          </p:cNvCxnSpPr>
          <p:nvPr/>
        </p:nvCxnSpPr>
        <p:spPr bwMode="auto">
          <a:xfrm>
            <a:off x="5638800" y="16764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Elbow Connector 141"/>
          <p:cNvCxnSpPr>
            <a:stCxn id="130" idx="3"/>
            <a:endCxn id="135" idx="1"/>
          </p:cNvCxnSpPr>
          <p:nvPr/>
        </p:nvCxnSpPr>
        <p:spPr bwMode="auto">
          <a:xfrm>
            <a:off x="5638800" y="19812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Elbow Connector 142"/>
          <p:cNvCxnSpPr>
            <a:stCxn id="131" idx="3"/>
            <a:endCxn id="136" idx="1"/>
          </p:cNvCxnSpPr>
          <p:nvPr/>
        </p:nvCxnSpPr>
        <p:spPr bwMode="auto">
          <a:xfrm>
            <a:off x="5638800" y="22860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2590800" y="2667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1</a:t>
            </a:r>
          </a:p>
        </p:txBody>
      </p:sp>
      <p:cxnSp>
        <p:nvCxnSpPr>
          <p:cNvPr id="145" name="Shape 144"/>
          <p:cNvCxnSpPr>
            <a:stCxn id="144" idx="0"/>
            <a:endCxn id="131" idx="1"/>
          </p:cNvCxnSpPr>
          <p:nvPr/>
        </p:nvCxnSpPr>
        <p:spPr bwMode="auto">
          <a:xfrm rot="5400000" flipH="1" flipV="1">
            <a:off x="2819400" y="2209800"/>
            <a:ext cx="381000" cy="533400"/>
          </a:xfrm>
          <a:prstGeom prst="curvedConnector2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hape 145"/>
          <p:cNvCxnSpPr>
            <a:stCxn id="131" idx="3"/>
            <a:endCxn id="147" idx="0"/>
          </p:cNvCxnSpPr>
          <p:nvPr/>
        </p:nvCxnSpPr>
        <p:spPr bwMode="auto">
          <a:xfrm>
            <a:off x="5638800" y="2286000"/>
            <a:ext cx="533400" cy="381000"/>
          </a:xfrm>
          <a:prstGeom prst="curvedConnector2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6019800" y="2667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0" y="30480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add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5 Connection Edits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914400" y="3352800"/>
            <a:ext cx="1371600" cy="914400"/>
            <a:chOff x="914400" y="3352800"/>
            <a:chExt cx="1371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Rectangle 84"/>
            <p:cNvSpPr/>
            <p:nvPr/>
          </p:nvSpPr>
          <p:spPr bwMode="auto">
            <a:xfrm>
              <a:off x="914400" y="33528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914400" y="36576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914400" y="39624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88" name="Right Arrow 87"/>
          <p:cNvSpPr>
            <a:spLocks noChangeAspect="1"/>
          </p:cNvSpPr>
          <p:nvPr/>
        </p:nvSpPr>
        <p:spPr bwMode="auto">
          <a:xfrm>
            <a:off x="1165555" y="36576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276600" y="3048000"/>
            <a:ext cx="2362200" cy="1219200"/>
            <a:chOff x="3276600" y="3048000"/>
            <a:chExt cx="2362200" cy="1219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 bwMode="auto">
            <a:xfrm>
              <a:off x="3276600" y="33528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276600" y="36576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3276600" y="39624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 1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4419600" y="3048000"/>
              <a:ext cx="12192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L1</a:t>
              </a:r>
            </a:p>
          </p:txBody>
        </p:sp>
      </p:grpSp>
      <p:sp>
        <p:nvSpPr>
          <p:cNvPr id="93" name="Right Arrow 92"/>
          <p:cNvSpPr>
            <a:spLocks noChangeAspect="1"/>
          </p:cNvSpPr>
          <p:nvPr/>
        </p:nvSpPr>
        <p:spPr bwMode="auto">
          <a:xfrm>
            <a:off x="3657601" y="36576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629400" y="3352800"/>
            <a:ext cx="1371600" cy="914400"/>
            <a:chOff x="6629400" y="3352800"/>
            <a:chExt cx="1371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/>
            <p:cNvSpPr/>
            <p:nvPr/>
          </p:nvSpPr>
          <p:spPr bwMode="auto">
            <a:xfrm>
              <a:off x="6629400" y="33528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6629400" y="36576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629400" y="39624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97" name="Right Arrow 96"/>
          <p:cNvSpPr>
            <a:spLocks noChangeAspect="1"/>
          </p:cNvSpPr>
          <p:nvPr/>
        </p:nvSpPr>
        <p:spPr bwMode="auto">
          <a:xfrm>
            <a:off x="6880555" y="36576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98" name="Elbow Connector 97"/>
          <p:cNvCxnSpPr>
            <a:stCxn id="85" idx="3"/>
            <a:endCxn id="89" idx="1"/>
          </p:cNvCxnSpPr>
          <p:nvPr/>
        </p:nvCxnSpPr>
        <p:spPr bwMode="auto">
          <a:xfrm>
            <a:off x="2286000" y="35052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Elbow Connector 98"/>
          <p:cNvCxnSpPr>
            <a:stCxn id="86" idx="3"/>
            <a:endCxn id="90" idx="1"/>
          </p:cNvCxnSpPr>
          <p:nvPr/>
        </p:nvCxnSpPr>
        <p:spPr bwMode="auto">
          <a:xfrm>
            <a:off x="2286000" y="38100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Elbow Connector 99"/>
          <p:cNvCxnSpPr>
            <a:stCxn id="87" idx="3"/>
            <a:endCxn id="91" idx="1"/>
          </p:cNvCxnSpPr>
          <p:nvPr/>
        </p:nvCxnSpPr>
        <p:spPr bwMode="auto">
          <a:xfrm>
            <a:off x="2286000" y="41148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Elbow Connector 100"/>
          <p:cNvCxnSpPr>
            <a:stCxn id="89" idx="3"/>
            <a:endCxn id="94" idx="1"/>
          </p:cNvCxnSpPr>
          <p:nvPr/>
        </p:nvCxnSpPr>
        <p:spPr bwMode="auto">
          <a:xfrm>
            <a:off x="5638800" y="35052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Elbow Connector 101"/>
          <p:cNvCxnSpPr>
            <a:stCxn id="90" idx="3"/>
            <a:endCxn id="95" idx="1"/>
          </p:cNvCxnSpPr>
          <p:nvPr/>
        </p:nvCxnSpPr>
        <p:spPr bwMode="auto">
          <a:xfrm>
            <a:off x="5638800" y="38100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Elbow Connector 102"/>
          <p:cNvCxnSpPr>
            <a:stCxn id="91" idx="3"/>
            <a:endCxn id="96" idx="1"/>
          </p:cNvCxnSpPr>
          <p:nvPr/>
        </p:nvCxnSpPr>
        <p:spPr bwMode="auto">
          <a:xfrm>
            <a:off x="5638800" y="41148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1600200" y="4894183"/>
            <a:ext cx="2546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 File:</a:t>
            </a:r>
          </a:p>
          <a:p>
            <a:r>
              <a:rPr lang="en-US" sz="1600" dirty="0" smtClean="0"/>
              <a:t>Lane 1..3 to 1..3 (no change)</a:t>
            </a:r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dirty="0" smtClean="0"/>
              <a:t>Lane 1 to 1 (no change)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29200" y="4894183"/>
            <a:ext cx="2546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 File:</a:t>
            </a:r>
          </a:p>
          <a:p>
            <a:r>
              <a:rPr lang="en-US" sz="1600" dirty="0" smtClean="0"/>
              <a:t>Lane 1..3 to 1..3 (no change)</a:t>
            </a:r>
          </a:p>
          <a:p>
            <a:r>
              <a:rPr lang="en-US" sz="1600" dirty="0" smtClean="0"/>
              <a:t>Lane 1 to 1 (no change)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2590800" y="4495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1</a:t>
            </a:r>
          </a:p>
        </p:txBody>
      </p:sp>
      <p:cxnSp>
        <p:nvCxnSpPr>
          <p:cNvPr id="110" name="Shape 109"/>
          <p:cNvCxnSpPr>
            <a:stCxn id="108" idx="0"/>
            <a:endCxn id="91" idx="1"/>
          </p:cNvCxnSpPr>
          <p:nvPr/>
        </p:nvCxnSpPr>
        <p:spPr bwMode="auto">
          <a:xfrm rot="5400000" flipH="1" flipV="1">
            <a:off x="2819400" y="4038600"/>
            <a:ext cx="381000" cy="533400"/>
          </a:xfrm>
          <a:prstGeom prst="curvedConnector2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hape 114"/>
          <p:cNvCxnSpPr>
            <a:stCxn id="91" idx="3"/>
            <a:endCxn id="118" idx="0"/>
          </p:cNvCxnSpPr>
          <p:nvPr/>
        </p:nvCxnSpPr>
        <p:spPr bwMode="auto">
          <a:xfrm>
            <a:off x="5638800" y="4114800"/>
            <a:ext cx="533400" cy="381000"/>
          </a:xfrm>
          <a:prstGeom prst="curvedConnector2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6019800" y="44958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14400" y="1524000"/>
            <a:ext cx="1371600" cy="914400"/>
            <a:chOff x="914400" y="1524000"/>
            <a:chExt cx="1371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Rectangle 124"/>
            <p:cNvSpPr/>
            <p:nvPr/>
          </p:nvSpPr>
          <p:spPr bwMode="auto">
            <a:xfrm>
              <a:off x="914400" y="15240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914400" y="18288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914400" y="21336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128" name="Right Arrow 127"/>
          <p:cNvSpPr>
            <a:spLocks noChangeAspect="1"/>
          </p:cNvSpPr>
          <p:nvPr/>
        </p:nvSpPr>
        <p:spPr bwMode="auto">
          <a:xfrm>
            <a:off x="1165555" y="18288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76600" y="1524000"/>
            <a:ext cx="2362200" cy="914400"/>
            <a:chOff x="3276600" y="1524000"/>
            <a:chExt cx="23622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Rectangle 128"/>
            <p:cNvSpPr/>
            <p:nvPr/>
          </p:nvSpPr>
          <p:spPr bwMode="auto">
            <a:xfrm>
              <a:off x="3276600" y="15240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3276600" y="18288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3276600" y="2133600"/>
              <a:ext cx="23622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 1</a:t>
              </a:r>
            </a:p>
          </p:txBody>
        </p:sp>
      </p:grpSp>
      <p:sp>
        <p:nvSpPr>
          <p:cNvPr id="133" name="Right Arrow 132"/>
          <p:cNvSpPr>
            <a:spLocks noChangeAspect="1"/>
          </p:cNvSpPr>
          <p:nvPr/>
        </p:nvSpPr>
        <p:spPr bwMode="auto">
          <a:xfrm>
            <a:off x="3657601" y="18288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29400" y="1524000"/>
            <a:ext cx="1371600" cy="914400"/>
            <a:chOff x="6629400" y="1524000"/>
            <a:chExt cx="13716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4" name="Rectangle 133"/>
            <p:cNvSpPr/>
            <p:nvPr/>
          </p:nvSpPr>
          <p:spPr bwMode="auto">
            <a:xfrm>
              <a:off x="6629400" y="15240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3</a:t>
              </a: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6629400" y="18288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6629400" y="2133600"/>
              <a:ext cx="1371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137" name="Right Arrow 136"/>
          <p:cNvSpPr>
            <a:spLocks noChangeAspect="1"/>
          </p:cNvSpPr>
          <p:nvPr/>
        </p:nvSpPr>
        <p:spPr bwMode="auto">
          <a:xfrm>
            <a:off x="6880555" y="1828800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38" name="Elbow Connector 137"/>
          <p:cNvCxnSpPr>
            <a:stCxn id="125" idx="3"/>
            <a:endCxn id="129" idx="1"/>
          </p:cNvCxnSpPr>
          <p:nvPr/>
        </p:nvCxnSpPr>
        <p:spPr bwMode="auto">
          <a:xfrm>
            <a:off x="2286000" y="16764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Elbow Connector 138"/>
          <p:cNvCxnSpPr>
            <a:stCxn id="126" idx="3"/>
            <a:endCxn id="130" idx="1"/>
          </p:cNvCxnSpPr>
          <p:nvPr/>
        </p:nvCxnSpPr>
        <p:spPr bwMode="auto">
          <a:xfrm>
            <a:off x="2286000" y="19812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Elbow Connector 139"/>
          <p:cNvCxnSpPr>
            <a:stCxn id="127" idx="3"/>
            <a:endCxn id="131" idx="1"/>
          </p:cNvCxnSpPr>
          <p:nvPr/>
        </p:nvCxnSpPr>
        <p:spPr bwMode="auto">
          <a:xfrm>
            <a:off x="2286000" y="22860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Elbow Connector 140"/>
          <p:cNvCxnSpPr>
            <a:stCxn id="129" idx="3"/>
            <a:endCxn id="134" idx="1"/>
          </p:cNvCxnSpPr>
          <p:nvPr/>
        </p:nvCxnSpPr>
        <p:spPr bwMode="auto">
          <a:xfrm>
            <a:off x="5638800" y="16764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Elbow Connector 141"/>
          <p:cNvCxnSpPr>
            <a:stCxn id="130" idx="3"/>
            <a:endCxn id="135" idx="1"/>
          </p:cNvCxnSpPr>
          <p:nvPr/>
        </p:nvCxnSpPr>
        <p:spPr bwMode="auto">
          <a:xfrm>
            <a:off x="5638800" y="19812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Elbow Connector 142"/>
          <p:cNvCxnSpPr>
            <a:stCxn id="131" idx="3"/>
            <a:endCxn id="136" idx="1"/>
          </p:cNvCxnSpPr>
          <p:nvPr/>
        </p:nvCxnSpPr>
        <p:spPr bwMode="auto">
          <a:xfrm>
            <a:off x="5638800" y="2286000"/>
            <a:ext cx="990600" cy="15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2590800" y="2667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1</a:t>
            </a:r>
          </a:p>
        </p:txBody>
      </p:sp>
      <p:cxnSp>
        <p:nvCxnSpPr>
          <p:cNvPr id="145" name="Shape 144"/>
          <p:cNvCxnSpPr>
            <a:stCxn id="144" idx="0"/>
            <a:endCxn id="131" idx="1"/>
          </p:cNvCxnSpPr>
          <p:nvPr/>
        </p:nvCxnSpPr>
        <p:spPr bwMode="auto">
          <a:xfrm rot="5400000" flipH="1" flipV="1">
            <a:off x="2819400" y="2209800"/>
            <a:ext cx="381000" cy="533400"/>
          </a:xfrm>
          <a:prstGeom prst="curvedConnector2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hape 145"/>
          <p:cNvCxnSpPr>
            <a:stCxn id="131" idx="3"/>
            <a:endCxn id="147" idx="0"/>
          </p:cNvCxnSpPr>
          <p:nvPr/>
        </p:nvCxnSpPr>
        <p:spPr bwMode="auto">
          <a:xfrm>
            <a:off x="5638800" y="2286000"/>
            <a:ext cx="533400" cy="381000"/>
          </a:xfrm>
          <a:prstGeom prst="curvedConnector2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7" name="Rectangle 146"/>
          <p:cNvSpPr/>
          <p:nvPr/>
        </p:nvSpPr>
        <p:spPr bwMode="auto">
          <a:xfrm>
            <a:off x="6019800" y="2667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572000" y="30480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add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offsets are measured from the beginning of the link in the direction of travel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Version 4</a:t>
            </a:r>
          </a:p>
          <a:p>
            <a:pPr lvl="1"/>
            <a:r>
              <a:rPr lang="en-US" dirty="0" smtClean="0"/>
              <a:t>Network offsets are measured from the end of the link</a:t>
            </a:r>
          </a:p>
          <a:p>
            <a:pPr lvl="1"/>
            <a:r>
              <a:rPr lang="en-US" dirty="0" smtClean="0"/>
              <a:t>Microsimulator offsets are measured from the beginning of the link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61488" y="2398776"/>
            <a:ext cx="3587750" cy="1182624"/>
            <a:chOff x="1981200" y="2273808"/>
            <a:chExt cx="3587750" cy="1182624"/>
          </a:xfrm>
        </p:grpSpPr>
        <p:cxnSp>
          <p:nvCxnSpPr>
            <p:cNvPr id="8" name="Straight Arrow Connector 7"/>
            <p:cNvCxnSpPr/>
            <p:nvPr/>
          </p:nvCxnSpPr>
          <p:spPr bwMode="auto">
            <a:xfrm rot="10800000">
              <a:off x="1981200" y="2743200"/>
              <a:ext cx="3572256" cy="6352"/>
            </a:xfrm>
            <a:prstGeom prst="straightConnector1">
              <a:avLst/>
            </a:prstGeom>
            <a:noFill/>
            <a:ln w="317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2381250"/>
              <a:ext cx="3048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Arrow Connector 9"/>
            <p:cNvCxnSpPr/>
            <p:nvPr/>
          </p:nvCxnSpPr>
          <p:spPr bwMode="auto">
            <a:xfrm rot="10800000">
              <a:off x="4212336" y="2532888"/>
              <a:ext cx="1350264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2045463" y="2970212"/>
              <a:ext cx="3523487" cy="1588"/>
            </a:xfrm>
            <a:prstGeom prst="straightConnector1">
              <a:avLst/>
            </a:prstGeom>
            <a:noFill/>
            <a:ln w="317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4581144" y="2273808"/>
              <a:ext cx="6858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Offset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419856" y="2353056"/>
              <a:ext cx="789432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</a:rPr>
                <a:t>Parking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73679" y="3151632"/>
              <a:ext cx="6858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Offset</a:t>
              </a:r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20312" y="3036570"/>
              <a:ext cx="3048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Arrow Connector 15"/>
            <p:cNvCxnSpPr/>
            <p:nvPr/>
          </p:nvCxnSpPr>
          <p:spPr bwMode="auto">
            <a:xfrm rot="10800000">
              <a:off x="2039113" y="3186619"/>
              <a:ext cx="2066543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4163568" y="3029712"/>
              <a:ext cx="789432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</a:rPr>
                <a:t>Parking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45994" y="4837176"/>
            <a:ext cx="3587750" cy="1258824"/>
            <a:chOff x="2745994" y="2401824"/>
            <a:chExt cx="3587750" cy="1258824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10800000">
              <a:off x="2745994" y="2877312"/>
              <a:ext cx="3572256" cy="6352"/>
            </a:xfrm>
            <a:prstGeom prst="straightConnector1">
              <a:avLst/>
            </a:prstGeom>
            <a:noFill/>
            <a:ln w="317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3394" y="2515362"/>
              <a:ext cx="3048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Arrow Connector 20"/>
            <p:cNvCxnSpPr/>
            <p:nvPr/>
          </p:nvCxnSpPr>
          <p:spPr bwMode="auto">
            <a:xfrm>
              <a:off x="2810257" y="3104324"/>
              <a:ext cx="3523487" cy="1588"/>
            </a:xfrm>
            <a:prstGeom prst="straightConnector1">
              <a:avLst/>
            </a:prstGeom>
            <a:noFill/>
            <a:ln w="317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5345938" y="3304032"/>
              <a:ext cx="6858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Offset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74336" y="2474976"/>
              <a:ext cx="789432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</a:rPr>
                <a:t>Parking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38473" y="2401824"/>
              <a:ext cx="6858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Offset</a:t>
              </a:r>
            </a:p>
          </p:txBody>
        </p:sp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5106" y="3170682"/>
              <a:ext cx="3048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" name="Straight Arrow Connector 25"/>
            <p:cNvCxnSpPr/>
            <p:nvPr/>
          </p:nvCxnSpPr>
          <p:spPr bwMode="auto">
            <a:xfrm rot="10800000">
              <a:off x="2803907" y="2657856"/>
              <a:ext cx="2066543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4544568" y="3355848"/>
              <a:ext cx="789432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</a:rPr>
                <a:t>Parking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0800000">
              <a:off x="4977130" y="3323779"/>
              <a:ext cx="1350264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9" name="Rectangle 28"/>
            <p:cNvSpPr>
              <a:spLocks noChangeAspect="1"/>
            </p:cNvSpPr>
            <p:nvPr/>
          </p:nvSpPr>
          <p:spPr bwMode="auto">
            <a:xfrm>
              <a:off x="3886200" y="3051048"/>
              <a:ext cx="228600" cy="114300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0800000">
              <a:off x="2810258" y="3322320"/>
              <a:ext cx="130454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2895600" y="3313176"/>
              <a:ext cx="12954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Vehicle Offset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Links </a:t>
            </a:r>
            <a:r>
              <a:rPr lang="en-US" dirty="0" smtClean="0">
                <a:sym typeface="Wingdings" pitchFamily="2" charset="2"/>
              </a:rPr>
              <a:t> Acce</a:t>
            </a:r>
            <a:r>
              <a:rPr lang="en-US" dirty="0" smtClean="0"/>
              <a:t>ss Link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Version 5 does not need Process Links</a:t>
            </a:r>
          </a:p>
          <a:p>
            <a:pPr lvl="1"/>
            <a:r>
              <a:rPr lang="en-US" dirty="0" smtClean="0"/>
              <a:t>Link-offsets are used to build direct two-way connections</a:t>
            </a:r>
          </a:p>
          <a:p>
            <a:pPr lvl="1"/>
            <a:r>
              <a:rPr lang="en-US" dirty="0" smtClean="0"/>
              <a:t>Access Links are only used for special connections</a:t>
            </a:r>
          </a:p>
          <a:p>
            <a:pPr lvl="2"/>
            <a:r>
              <a:rPr lang="en-US" dirty="0" smtClean="0"/>
              <a:t>Two-way or one-way links between nodes, locations, parking lots, and transit stops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49899" y="3658636"/>
            <a:ext cx="3569701" cy="2284964"/>
            <a:chOff x="849899" y="3658636"/>
            <a:chExt cx="3569701" cy="2284964"/>
          </a:xfrm>
        </p:grpSpPr>
        <p:grpSp>
          <p:nvGrpSpPr>
            <p:cNvPr id="22" name="Group 21"/>
            <p:cNvGrpSpPr/>
            <p:nvPr/>
          </p:nvGrpSpPr>
          <p:grpSpPr>
            <a:xfrm>
              <a:off x="849899" y="3658636"/>
              <a:ext cx="3569701" cy="2284964"/>
              <a:chOff x="4819650" y="3505200"/>
              <a:chExt cx="3569701" cy="2284964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5646151" y="3505200"/>
                <a:ext cx="1828800" cy="381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Calibri" pitchFamily="34" charset="0"/>
                  </a:rPr>
                  <a:t>Version 4.0</a:t>
                </a:r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19650" y="4096512"/>
                <a:ext cx="3569701" cy="1560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5377511" y="4953000"/>
                <a:ext cx="7258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alibri" pitchFamily="34" charset="0"/>
                  </a:rPr>
                  <a:t>Parking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98259" y="5266944"/>
                <a:ext cx="8050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alibri" pitchFamily="34" charset="0"/>
                  </a:rPr>
                  <a:t>Activity</a:t>
                </a:r>
              </a:p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alibri" pitchFamily="34" charset="0"/>
                  </a:rPr>
                  <a:t>Location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092930" y="5257800"/>
              <a:ext cx="11742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alibri" pitchFamily="34" charset="0"/>
                </a:rPr>
                <a:t>2 one-way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alibri" pitchFamily="34" charset="0"/>
                </a:rPr>
                <a:t>Process Links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24400" y="3658636"/>
            <a:ext cx="3531507" cy="2242733"/>
            <a:chOff x="4724400" y="3658636"/>
            <a:chExt cx="3531507" cy="2242733"/>
          </a:xfrm>
        </p:grpSpPr>
        <p:grpSp>
          <p:nvGrpSpPr>
            <p:cNvPr id="15" name="Group 14"/>
            <p:cNvGrpSpPr/>
            <p:nvPr/>
          </p:nvGrpSpPr>
          <p:grpSpPr>
            <a:xfrm>
              <a:off x="4724400" y="3658636"/>
              <a:ext cx="3531507" cy="2242733"/>
              <a:chOff x="811893" y="3486912"/>
              <a:chExt cx="3531507" cy="2242733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1676400" y="3486912"/>
                <a:ext cx="1828800" cy="381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Calibri" pitchFamily="34" charset="0"/>
                  </a:rPr>
                  <a:t>Version 5.0</a:t>
                </a:r>
              </a:p>
            </p:txBody>
          </p:sp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11893" y="4628476"/>
                <a:ext cx="3531507" cy="476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81200" y="4114800"/>
                <a:ext cx="1139438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1996954" y="5105400"/>
                <a:ext cx="1139438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371600" y="5020056"/>
                <a:ext cx="7258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alibri" pitchFamily="34" charset="0"/>
                  </a:rPr>
                  <a:t>Parking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04544" y="5421868"/>
                <a:ext cx="8050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Calibri" pitchFamily="34" charset="0"/>
                  </a:rPr>
                  <a:t>Location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 bwMode="auto">
            <a:xfrm rot="5400000">
              <a:off x="6744494" y="5448300"/>
              <a:ext cx="685006" cy="79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7086600" y="5181600"/>
              <a:ext cx="8050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alibri" pitchFamily="34" charset="0"/>
                </a:rPr>
                <a:t>Location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latin typeface="Calibri" pitchFamily="34" charset="0"/>
                </a:rPr>
                <a:t>Setback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Link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4 process links are required to connect</a:t>
            </a:r>
          </a:p>
          <a:p>
            <a:pPr lvl="1"/>
            <a:r>
              <a:rPr lang="en-US" dirty="0" smtClean="0"/>
              <a:t>activity locations </a:t>
            </a:r>
            <a:r>
              <a:rPr lang="en-US" dirty="0" smtClean="0">
                <a:sym typeface="Wingdings" pitchFamily="2" charset="2"/>
              </a:rPr>
              <a:t> parking and activity locations  transit stops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Version 5 access links may connect</a:t>
            </a:r>
          </a:p>
          <a:p>
            <a:pPr lvl="1"/>
            <a:r>
              <a:rPr lang="en-US" dirty="0" smtClean="0"/>
              <a:t>locations </a:t>
            </a:r>
            <a:r>
              <a:rPr lang="en-US" dirty="0" smtClean="0">
                <a:sym typeface="Wingdings" pitchFamily="2" charset="2"/>
              </a:rPr>
              <a:t> parking, locations  stops, locations  nodes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locations  locations, stops  stops, nodes  nodes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parking  stops, parking  nodes, stops  nodes</a:t>
            </a:r>
          </a:p>
          <a:p>
            <a:r>
              <a:rPr lang="en-US" dirty="0" smtClean="0">
                <a:sym typeface="Wingdings" pitchFamily="2" charset="2"/>
              </a:rPr>
              <a:t>Walk links with travel time, distance, and cost</a:t>
            </a:r>
            <a:endParaRPr lang="en-US" dirty="0" smtClean="0"/>
          </a:p>
          <a:p>
            <a:r>
              <a:rPr lang="en-US" dirty="0" smtClean="0"/>
              <a:t>Transit stops no longer need activity locations</a:t>
            </a:r>
          </a:p>
          <a:p>
            <a:pPr lvl="1"/>
            <a:r>
              <a:rPr lang="en-US" dirty="0" smtClean="0"/>
              <a:t>Activity locations with a zero zone number are deleted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goals and objectives</a:t>
            </a:r>
          </a:p>
          <a:p>
            <a:r>
              <a:rPr lang="en-US" dirty="0" smtClean="0"/>
              <a:t>Major concept changes</a:t>
            </a:r>
          </a:p>
          <a:p>
            <a:r>
              <a:rPr lang="en-US" dirty="0" smtClean="0"/>
              <a:t>File structure changes</a:t>
            </a:r>
          </a:p>
          <a:p>
            <a:r>
              <a:rPr lang="en-US" dirty="0" smtClean="0"/>
              <a:t>New data fields and features</a:t>
            </a:r>
          </a:p>
          <a:p>
            <a:r>
              <a:rPr lang="en-US" dirty="0" smtClean="0"/>
              <a:t>Presentation graphics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Lane Use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differences</a:t>
            </a:r>
          </a:p>
          <a:p>
            <a:pPr lvl="1"/>
            <a:r>
              <a:rPr lang="en-US" dirty="0" smtClean="0"/>
              <a:t>Lane ranges, direction code, offsets, length units</a:t>
            </a:r>
          </a:p>
          <a:p>
            <a:r>
              <a:rPr lang="en-US" dirty="0" smtClean="0"/>
              <a:t>Version 4 toll file </a:t>
            </a:r>
            <a:r>
              <a:rPr lang="en-US" dirty="0" smtClean="0">
                <a:sym typeface="Wingdings" pitchFamily="2" charset="2"/>
              </a:rPr>
              <a:t> Version 5 lane use file</a:t>
            </a:r>
            <a:endParaRPr lang="en-US" dirty="0" smtClean="0"/>
          </a:p>
          <a:p>
            <a:pPr lvl="1"/>
            <a:r>
              <a:rPr lang="en-US" dirty="0" smtClean="0"/>
              <a:t>Enables tolls by lane (e.g., HOT lanes)</a:t>
            </a:r>
          </a:p>
          <a:p>
            <a:r>
              <a:rPr lang="en-US" dirty="0" smtClean="0"/>
              <a:t>Lane processing rate added</a:t>
            </a:r>
          </a:p>
          <a:p>
            <a:pPr lvl="1"/>
            <a:r>
              <a:rPr lang="en-US" dirty="0" smtClean="0"/>
              <a:t>Fixed and variable/random vehicle delays</a:t>
            </a:r>
          </a:p>
          <a:p>
            <a:pPr lvl="1"/>
            <a:r>
              <a:rPr lang="en-US" dirty="0" smtClean="0"/>
              <a:t>Toll plazas, ramp metering, security 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Parking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Nested record structure</a:t>
            </a:r>
          </a:p>
          <a:p>
            <a:pPr lvl="1"/>
            <a:r>
              <a:rPr lang="en-US" dirty="0" smtClean="0"/>
              <a:t>Single and unique parking lot location – link-offset and type</a:t>
            </a:r>
          </a:p>
          <a:p>
            <a:pPr lvl="0"/>
            <a:r>
              <a:rPr lang="en-US" dirty="0" smtClean="0"/>
              <a:t>Time-of-day and use/vehicle type nests</a:t>
            </a:r>
          </a:p>
          <a:p>
            <a:pPr lvl="1"/>
            <a:r>
              <a:rPr lang="en-US" dirty="0" smtClean="0"/>
              <a:t>Variable parking costs</a:t>
            </a:r>
          </a:p>
          <a:p>
            <a:pPr lvl="1"/>
            <a:r>
              <a:rPr lang="en-US" dirty="0" smtClean="0"/>
              <a:t>Access and egress times (~terminal time)</a:t>
            </a:r>
          </a:p>
          <a:p>
            <a:pPr lvl="2"/>
            <a:r>
              <a:rPr lang="en-US" dirty="0" smtClean="0"/>
              <a:t>Time required to park or un-park the vehicle</a:t>
            </a:r>
          </a:p>
          <a:p>
            <a:pPr lvl="1"/>
            <a:r>
              <a:rPr lang="en-US" dirty="0" smtClean="0"/>
              <a:t>Parking spaces</a:t>
            </a:r>
          </a:p>
          <a:p>
            <a:pPr lvl="2"/>
            <a:r>
              <a:rPr lang="en-US" dirty="0" smtClean="0"/>
              <a:t>Shadow prices or access time can be used to model capacity constraints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Traffic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Signalized node </a:t>
            </a:r>
            <a:r>
              <a:rPr lang="en-US" dirty="0" smtClean="0">
                <a:sym typeface="Wingdings" pitchFamily="2" charset="2"/>
              </a:rPr>
              <a:t> signal controller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Four cross-referenced files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Signal, Timing Plan, Phasing Plan, Detector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Signal Coordinator file dropped</a:t>
            </a:r>
          </a:p>
          <a:p>
            <a:pPr lvl="0"/>
            <a:r>
              <a:rPr lang="en-US" dirty="0" smtClean="0">
                <a:sym typeface="Wingdings" pitchFamily="2" charset="2"/>
              </a:rPr>
              <a:t>Primary differences</a:t>
            </a:r>
            <a:endParaRPr lang="en-US" dirty="0" smtClean="0"/>
          </a:p>
          <a:p>
            <a:pPr lvl="1"/>
            <a:r>
              <a:rPr lang="en-US" dirty="0" smtClean="0"/>
              <a:t>Multi-node signal coordination</a:t>
            </a:r>
          </a:p>
          <a:p>
            <a:pPr lvl="1"/>
            <a:r>
              <a:rPr lang="en-US" dirty="0" smtClean="0"/>
              <a:t>Re-usable timing and phasing plans</a:t>
            </a:r>
          </a:p>
          <a:p>
            <a:pPr lvl="1"/>
            <a:r>
              <a:rPr lang="en-US" dirty="0" smtClean="0"/>
              <a:t>Barrier, ring, and position codes</a:t>
            </a:r>
          </a:p>
          <a:p>
            <a:pPr lvl="2"/>
            <a:r>
              <a:rPr lang="en-US" dirty="0" smtClean="0"/>
              <a:t>Greater compatibility with traffic signal software  </a:t>
            </a:r>
          </a:p>
          <a:p>
            <a:pPr lvl="1"/>
            <a:r>
              <a:rPr lang="en-US" dirty="0" smtClean="0"/>
              <a:t>Detectors include use types (e.g., buses or trains)</a:t>
            </a:r>
          </a:p>
          <a:p>
            <a:pPr lvl="1"/>
            <a:r>
              <a:rPr lang="en-US" dirty="0" smtClean="0"/>
              <a:t>Nested file structures for tighter record management and fewer coding errors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Multi-Node Signal Controllers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C:\Documents and Settings\rodend\My Documents\Argonne\Training 1-20-2011\JacksonvilleNet.png"/>
          <p:cNvPicPr>
            <a:picLocks noChangeAspect="1" noChangeArrowheads="1"/>
          </p:cNvPicPr>
          <p:nvPr/>
        </p:nvPicPr>
        <p:blipFill>
          <a:blip r:embed="rId2" cstate="print"/>
          <a:srcRect l="12194" t="15554" r="13530" b="27364"/>
          <a:stretch>
            <a:fillRect/>
          </a:stretch>
        </p:blipFill>
        <p:spPr bwMode="auto">
          <a:xfrm>
            <a:off x="228600" y="1523950"/>
            <a:ext cx="8686800" cy="44958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Traffic Circles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7" name="Picture 3" descr="C:\Documents and Settings\rodend\My Documents\Argonne\Presentations\Training 1-20-2011\WashDC_ThomasCirc_MultiNo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09343"/>
            <a:ext cx="6034286" cy="4662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Roadways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2" descr="C:\Documents and Settings\rodend\My Documents\Argonne\Presentations\Training 1-20-2011\Alexandria_Rt1_MultiNo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134858" cy="47405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Signal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differences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Node  controller number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Controls a list of nodes</a:t>
            </a:r>
          </a:p>
          <a:p>
            <a:pPr lvl="1"/>
            <a:r>
              <a:rPr lang="en-US" dirty="0" smtClean="0"/>
              <a:t>Nested time period records (with end times)</a:t>
            </a:r>
          </a:p>
          <a:p>
            <a:pPr lvl="2"/>
            <a:r>
              <a:rPr lang="en-US" dirty="0" smtClean="0"/>
              <a:t>Improve record management and minimize coding mistakes</a:t>
            </a:r>
          </a:p>
          <a:p>
            <a:pPr lvl="1"/>
            <a:r>
              <a:rPr lang="en-US" dirty="0" smtClean="0"/>
              <a:t>Re-useable timing and phasing ID numbers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28800" y="3839256"/>
          <a:ext cx="4419600" cy="22567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90600"/>
                <a:gridCol w="990600"/>
                <a:gridCol w="1066800"/>
                <a:gridCol w="1371600"/>
              </a:tblGrid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Signal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Times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Nodes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Start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End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Timing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Phasing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101|102|103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6:00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6:00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9:30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9:30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16:00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16:00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19:00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19:00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27:00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Timing Plan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differences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Controller number + timing ID indexing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Signal type (timed/actuated), offset, and cycle length</a:t>
            </a:r>
            <a:endParaRPr lang="en-US" dirty="0" smtClean="0"/>
          </a:p>
          <a:p>
            <a:pPr lvl="1"/>
            <a:r>
              <a:rPr lang="en-US" dirty="0" smtClean="0"/>
              <a:t>Nested phase records</a:t>
            </a:r>
          </a:p>
          <a:p>
            <a:pPr lvl="2"/>
            <a:r>
              <a:rPr lang="en-US" dirty="0" smtClean="0"/>
              <a:t>Improve record management and minimize coding mistakes</a:t>
            </a:r>
          </a:p>
          <a:p>
            <a:pPr lvl="1"/>
            <a:r>
              <a:rPr lang="en-US" dirty="0" smtClean="0"/>
              <a:t>Barrier, ring, and position codes</a:t>
            </a:r>
          </a:p>
          <a:p>
            <a:pPr lvl="2"/>
            <a:r>
              <a:rPr lang="en-US" dirty="0" smtClean="0"/>
              <a:t>Clearer sequencing and improved linkages to traffic signal software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5801" y="4114800"/>
          <a:ext cx="7772399" cy="19751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66030"/>
                <a:gridCol w="766030"/>
                <a:gridCol w="766030"/>
                <a:gridCol w="766030"/>
                <a:gridCol w="1046285"/>
                <a:gridCol w="1046285"/>
                <a:gridCol w="871903"/>
                <a:gridCol w="871903"/>
                <a:gridCol w="871903"/>
              </a:tblGrid>
              <a:tr h="2911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Signal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Timing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Type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Cycle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Offset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Phases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Notes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911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Phase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Barrier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Ring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Position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Min_Green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Max_Green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Extension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Yellow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All_Red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1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Actuated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0:00..6:00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911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1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1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0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Phasing Plan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differences</a:t>
            </a:r>
          </a:p>
          <a:p>
            <a:pPr lvl="1"/>
            <a:r>
              <a:rPr lang="en-US" dirty="0" smtClean="0"/>
              <a:t>Node </a:t>
            </a:r>
            <a:r>
              <a:rPr lang="en-US" dirty="0" smtClean="0">
                <a:sym typeface="Wingdings" pitchFamily="2" charset="2"/>
              </a:rPr>
              <a:t> controller number and d</a:t>
            </a:r>
            <a:r>
              <a:rPr lang="en-US" dirty="0" smtClean="0"/>
              <a:t>irection code</a:t>
            </a:r>
          </a:p>
          <a:p>
            <a:pPr lvl="2"/>
            <a:r>
              <a:rPr lang="en-US" dirty="0" smtClean="0"/>
              <a:t>Multi-node signals and cross-referencing</a:t>
            </a:r>
          </a:p>
          <a:p>
            <a:pPr lvl="1"/>
            <a:r>
              <a:rPr lang="en-US" dirty="0" smtClean="0"/>
              <a:t>Nested movements records</a:t>
            </a:r>
          </a:p>
          <a:p>
            <a:pPr lvl="2"/>
            <a:r>
              <a:rPr lang="en-US" dirty="0" smtClean="0"/>
              <a:t>Improve record management and minimize coding mistakes</a:t>
            </a:r>
          </a:p>
          <a:p>
            <a:pPr lvl="1"/>
            <a:r>
              <a:rPr lang="en-US" dirty="0" smtClean="0"/>
              <a:t>Movements descriptions</a:t>
            </a:r>
          </a:p>
          <a:p>
            <a:pPr lvl="2"/>
            <a:r>
              <a:rPr lang="en-US" dirty="0" smtClean="0"/>
              <a:t>User help and improved linkages to traffic signal software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4114800"/>
          <a:ext cx="5486400" cy="19746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6227"/>
                <a:gridCol w="1051173"/>
                <a:gridCol w="990600"/>
                <a:gridCol w="1256713"/>
                <a:gridCol w="1181687"/>
              </a:tblGrid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Signal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Phasing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Phase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Movements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Detectors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Movement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Link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Dir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To_Link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Protection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1|3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EB_Left</a:t>
                      </a:r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4892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3164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Protected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WB_Left</a:t>
                      </a:r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4202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439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NB_Right</a:t>
                      </a:r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439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4202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Stop_Permit</a:t>
                      </a:r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0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SB_Right</a:t>
                      </a:r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3164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4892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Stop_Permit</a:t>
                      </a:r>
                      <a:endParaRPr lang="en-US" sz="1400" b="0" i="0" u="none" strike="noStrike" kern="120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Detector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differences</a:t>
            </a:r>
          </a:p>
          <a:p>
            <a:pPr lvl="1"/>
            <a:r>
              <a:rPr lang="en-US" dirty="0" smtClean="0"/>
              <a:t>Node </a:t>
            </a:r>
            <a:r>
              <a:rPr lang="en-US" dirty="0" smtClean="0">
                <a:sym typeface="Wingdings" pitchFamily="2" charset="2"/>
              </a:rPr>
              <a:t> d</a:t>
            </a:r>
            <a:r>
              <a:rPr lang="en-US" dirty="0" smtClean="0"/>
              <a:t>irection code</a:t>
            </a:r>
          </a:p>
          <a:p>
            <a:pPr lvl="1"/>
            <a:r>
              <a:rPr lang="en-US" dirty="0" smtClean="0"/>
              <a:t>Offset from the beginning of the link (meters/feet)</a:t>
            </a:r>
          </a:p>
          <a:p>
            <a:pPr lvl="1"/>
            <a:r>
              <a:rPr lang="en-US" dirty="0" smtClean="0"/>
              <a:t>Lane ranges with pocket lane codes</a:t>
            </a:r>
          </a:p>
          <a:p>
            <a:pPr lvl="1"/>
            <a:r>
              <a:rPr lang="en-US" dirty="0" smtClean="0"/>
              <a:t>Use types</a:t>
            </a:r>
          </a:p>
          <a:p>
            <a:pPr lvl="1"/>
            <a:r>
              <a:rPr lang="en-US" dirty="0" smtClean="0"/>
              <a:t>No signal coordinator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3962400"/>
          <a:ext cx="7924800" cy="12656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7558"/>
                <a:gridCol w="655608"/>
                <a:gridCol w="588033"/>
                <a:gridCol w="990601"/>
                <a:gridCol w="838199"/>
                <a:gridCol w="838200"/>
                <a:gridCol w="1066800"/>
                <a:gridCol w="838200"/>
                <a:gridCol w="1371601"/>
              </a:tblGrid>
              <a:tr h="316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Detector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Offset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Lanes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6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4892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1043.5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</a:rPr>
                        <a:t>Presence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Left Turn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16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4892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1043.5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R1..2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</a:rPr>
                        <a:t>Presence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Thru Right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316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1137.9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/>
                        </a:rPr>
                        <a:t>Presence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Left Turn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 – Improved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editing</a:t>
            </a:r>
          </a:p>
          <a:p>
            <a:pPr lvl="1"/>
            <a:r>
              <a:rPr lang="en-US" dirty="0" smtClean="0"/>
              <a:t>Simplify the network coding requirements</a:t>
            </a:r>
          </a:p>
          <a:p>
            <a:pPr lvl="1"/>
            <a:r>
              <a:rPr lang="en-US" dirty="0" smtClean="0"/>
              <a:t>Reduce the number of coded dependencies between files</a:t>
            </a:r>
          </a:p>
          <a:p>
            <a:pPr lvl="1"/>
            <a:r>
              <a:rPr lang="en-US" dirty="0" smtClean="0"/>
              <a:t>Use data nesting to avoid sorting problems and record inconsistencies</a:t>
            </a:r>
          </a:p>
          <a:p>
            <a:pPr lvl="0"/>
            <a:r>
              <a:rPr lang="en-US" dirty="0" smtClean="0"/>
              <a:t>Reduce user errors</a:t>
            </a:r>
          </a:p>
          <a:p>
            <a:pPr lvl="1"/>
            <a:r>
              <a:rPr lang="en-US" dirty="0" smtClean="0"/>
              <a:t>Standardize control keys and key definitions</a:t>
            </a:r>
          </a:p>
          <a:p>
            <a:pPr lvl="2"/>
            <a:r>
              <a:rPr lang="en-US" dirty="0" smtClean="0"/>
              <a:t>Directory and key names are the same as other files</a:t>
            </a:r>
          </a:p>
          <a:p>
            <a:pPr lvl="2"/>
            <a:r>
              <a:rPr lang="en-US" dirty="0" smtClean="0"/>
              <a:t>Key names are simplified and clarified</a:t>
            </a:r>
          </a:p>
          <a:p>
            <a:pPr lvl="1"/>
            <a:r>
              <a:rPr lang="en-US" dirty="0" smtClean="0"/>
              <a:t>Interpret user-provided unit specifications</a:t>
            </a:r>
          </a:p>
          <a:p>
            <a:pPr lvl="2"/>
            <a:r>
              <a:rPr lang="en-US" dirty="0" smtClean="0"/>
              <a:t>More intuitive/familiar units of measure (e.g., 25.3 mps = ??? mph)</a:t>
            </a:r>
          </a:p>
          <a:p>
            <a:pPr lvl="1"/>
            <a:r>
              <a:rPr lang="en-US" dirty="0" smtClean="0"/>
              <a:t>Simplify coding and editing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Presentation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ArcNet</a:t>
            </a:r>
            <a:r>
              <a:rPr lang="en-US" dirty="0" smtClean="0"/>
              <a:t> with curved connections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32500" t="47106" r="27556" b="2939"/>
          <a:stretch>
            <a:fillRect/>
          </a:stretch>
        </p:blipFill>
        <p:spPr bwMode="auto">
          <a:xfrm>
            <a:off x="800100" y="2133600"/>
            <a:ext cx="1656932" cy="176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l="32118" t="46875" r="27734" b="3125"/>
          <a:stretch>
            <a:fillRect/>
          </a:stretch>
        </p:blipFill>
        <p:spPr bwMode="auto">
          <a:xfrm>
            <a:off x="838200" y="4114800"/>
            <a:ext cx="1665394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3695700" y="3429000"/>
            <a:ext cx="1219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Version 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57600" y="55626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Version 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l="5707" r="48634" b="69183"/>
          <a:stretch>
            <a:fillRect/>
          </a:stretch>
        </p:blipFill>
        <p:spPr bwMode="auto">
          <a:xfrm>
            <a:off x="3048000" y="2209800"/>
            <a:ext cx="17770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 l="5360" r="49079" b="69136"/>
          <a:stretch>
            <a:fillRect/>
          </a:stretch>
        </p:blipFill>
        <p:spPr bwMode="auto">
          <a:xfrm>
            <a:off x="2996159" y="4191000"/>
            <a:ext cx="180444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 l="5442" t="7308" r="7483" b="7130"/>
          <a:stretch>
            <a:fillRect/>
          </a:stretch>
        </p:blipFill>
        <p:spPr bwMode="auto">
          <a:xfrm>
            <a:off x="5410200" y="19050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/>
          <a:srcRect l="5479" t="7619" r="6849" b="8571"/>
          <a:stretch>
            <a:fillRect/>
          </a:stretch>
        </p:blipFill>
        <p:spPr bwMode="auto">
          <a:xfrm>
            <a:off x="5410200" y="4038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 – More Advanced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capabilities</a:t>
            </a:r>
          </a:p>
          <a:p>
            <a:pPr lvl="1"/>
            <a:r>
              <a:rPr lang="en-US" dirty="0" smtClean="0"/>
              <a:t>Coordinated signal timing and phasing plans</a:t>
            </a:r>
          </a:p>
          <a:p>
            <a:pPr lvl="2"/>
            <a:r>
              <a:rPr lang="en-US" dirty="0" smtClean="0"/>
              <a:t>Intersections coded with multiple nodes (e.g., divided arterials)</a:t>
            </a:r>
          </a:p>
          <a:p>
            <a:pPr lvl="2"/>
            <a:r>
              <a:rPr lang="en-US" dirty="0" smtClean="0"/>
              <a:t>Near-by signal coordination and traffic circles</a:t>
            </a:r>
          </a:p>
          <a:p>
            <a:pPr lvl="1"/>
            <a:r>
              <a:rPr lang="en-US" dirty="0" smtClean="0"/>
              <a:t>Metered or random vehicle processing rates by lane</a:t>
            </a:r>
          </a:p>
          <a:p>
            <a:pPr lvl="2"/>
            <a:r>
              <a:rPr lang="en-US" dirty="0" smtClean="0"/>
              <a:t>Toll plazas, ramp metering, security gates</a:t>
            </a:r>
          </a:p>
          <a:p>
            <a:pPr lvl="1"/>
            <a:r>
              <a:rPr lang="en-US" dirty="0" smtClean="0"/>
              <a:t>Vehicle type cost by lane and time of day</a:t>
            </a:r>
          </a:p>
          <a:p>
            <a:pPr lvl="2"/>
            <a:r>
              <a:rPr lang="en-US" dirty="0" smtClean="0"/>
              <a:t>HOT lanes and variable tolls</a:t>
            </a:r>
          </a:p>
          <a:p>
            <a:pPr lvl="1"/>
            <a:r>
              <a:rPr lang="en-US" dirty="0" smtClean="0"/>
              <a:t>Parking cost and access/egress times by time of day</a:t>
            </a:r>
          </a:p>
          <a:p>
            <a:pPr lvl="2"/>
            <a:r>
              <a:rPr lang="en-US" dirty="0" smtClean="0"/>
              <a:t>Parking lot choice</a:t>
            </a:r>
          </a:p>
          <a:p>
            <a:pPr lvl="1"/>
            <a:r>
              <a:rPr lang="en-US" dirty="0" smtClean="0"/>
              <a:t>Impact of vertical grades on truck speeds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Major Concept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Lane numbers and pocket lanes</a:t>
            </a:r>
          </a:p>
          <a:p>
            <a:r>
              <a:rPr lang="en-US" dirty="0" smtClean="0"/>
              <a:t>Multi-node signals</a:t>
            </a:r>
          </a:p>
          <a:p>
            <a:r>
              <a:rPr lang="en-US" dirty="0" smtClean="0"/>
              <a:t>Toll lanes and lane processing rates</a:t>
            </a:r>
          </a:p>
          <a:p>
            <a:r>
              <a:rPr lang="en-US" dirty="0" smtClean="0"/>
              <a:t>Process links </a:t>
            </a:r>
            <a:r>
              <a:rPr lang="en-US" dirty="0" smtClean="0">
                <a:sym typeface="Wingdings" pitchFamily="2" charset="2"/>
              </a:rPr>
              <a:t> access links</a:t>
            </a:r>
            <a:endParaRPr lang="en-US" dirty="0" smtClean="0"/>
          </a:p>
          <a:p>
            <a:r>
              <a:rPr lang="en-US" dirty="0" smtClean="0"/>
              <a:t>Link offsets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Structure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Lane ranges</a:t>
            </a:r>
          </a:p>
          <a:p>
            <a:r>
              <a:rPr lang="en-US" dirty="0" smtClean="0"/>
              <a:t>Link direction</a:t>
            </a:r>
          </a:p>
          <a:p>
            <a:pPr lvl="1"/>
            <a:r>
              <a:rPr lang="en-US" dirty="0" smtClean="0"/>
              <a:t>link-node </a:t>
            </a:r>
            <a:r>
              <a:rPr lang="en-US" dirty="0" smtClean="0">
                <a:sym typeface="Wingdings" pitchFamily="2" charset="2"/>
              </a:rPr>
              <a:t> link-dir</a:t>
            </a:r>
            <a:endParaRPr lang="en-US" dirty="0" smtClean="0"/>
          </a:p>
          <a:p>
            <a:r>
              <a:rPr lang="en-US" dirty="0" smtClean="0"/>
              <a:t>Parking time period nests</a:t>
            </a:r>
          </a:p>
          <a:p>
            <a:r>
              <a:rPr lang="en-US" dirty="0" smtClean="0"/>
              <a:t>Nested signal files</a:t>
            </a:r>
          </a:p>
          <a:p>
            <a:pPr lvl="1"/>
            <a:r>
              <a:rPr lang="en-US" dirty="0" smtClean="0"/>
              <a:t>Signal time periods, timing plans, and phasing plans</a:t>
            </a:r>
          </a:p>
          <a:p>
            <a:r>
              <a:rPr lang="en-US" dirty="0" smtClean="0"/>
              <a:t>Transit schedules</a:t>
            </a:r>
          </a:p>
          <a:p>
            <a:pPr lvl="1"/>
            <a:r>
              <a:rPr lang="en-US" dirty="0" smtClean="0"/>
              <a:t>route-run-stop list </a:t>
            </a:r>
            <a:r>
              <a:rPr lang="en-US" dirty="0" smtClean="0">
                <a:sym typeface="Wingdings" pitchFamily="2" charset="2"/>
              </a:rPr>
              <a:t> route-stop-run columns (i.e., time tables)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Data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– subarea</a:t>
            </a:r>
          </a:p>
          <a:p>
            <a:r>
              <a:rPr lang="en-US" dirty="0" smtClean="0"/>
              <a:t>Link – area type, grade, divided</a:t>
            </a:r>
          </a:p>
          <a:p>
            <a:r>
              <a:rPr lang="en-US" dirty="0" smtClean="0"/>
              <a:t>Location – XY </a:t>
            </a:r>
            <a:r>
              <a:rPr lang="en-US" dirty="0" smtClean="0">
                <a:sym typeface="Wingdings" pitchFamily="2" charset="2"/>
              </a:rPr>
              <a:t> link, offset, </a:t>
            </a:r>
            <a:r>
              <a:rPr lang="en-US" dirty="0" smtClean="0"/>
              <a:t>setback</a:t>
            </a:r>
          </a:p>
          <a:p>
            <a:r>
              <a:rPr lang="en-US" dirty="0" smtClean="0"/>
              <a:t>Parking – time-in, time-out</a:t>
            </a:r>
          </a:p>
          <a:p>
            <a:r>
              <a:rPr lang="en-US" dirty="0" smtClean="0"/>
              <a:t>Lane Use – toll, fixed and variable processing rates</a:t>
            </a:r>
          </a:p>
          <a:p>
            <a:r>
              <a:rPr lang="en-US" dirty="0" smtClean="0"/>
              <a:t>Timing Plans – cycle length</a:t>
            </a:r>
          </a:p>
          <a:p>
            <a:r>
              <a:rPr lang="en-US" dirty="0" smtClean="0"/>
              <a:t>Phasing Plans – movement </a:t>
            </a:r>
          </a:p>
          <a:p>
            <a:r>
              <a:rPr lang="en-US" dirty="0" smtClean="0"/>
              <a:t>Detectors – use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Facility Type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Version 4 </a:t>
            </a:r>
            <a:r>
              <a:rPr lang="en-US" sz="2400" dirty="0" smtClean="0">
                <a:sym typeface="Wingdings" pitchFamily="2" charset="2"/>
              </a:rPr>
              <a:t> Version 5</a:t>
            </a: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  1 = Freeway	  </a:t>
            </a:r>
            <a:r>
              <a:rPr lang="en-US" sz="2000" dirty="0" err="1" smtClean="0"/>
              <a:t>Freeway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2 = Expressway	  </a:t>
            </a:r>
            <a:r>
              <a:rPr lang="en-US" sz="2000" dirty="0" err="1" smtClean="0"/>
              <a:t>Expressway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3 = Principal	  </a:t>
            </a:r>
            <a:r>
              <a:rPr lang="en-US" sz="2000" dirty="0" err="1" smtClean="0"/>
              <a:t>Principal</a:t>
            </a:r>
            <a:r>
              <a:rPr lang="en-US" sz="2000" dirty="0" smtClean="0"/>
              <a:t> Arterial</a:t>
            </a:r>
          </a:p>
          <a:p>
            <a:pPr>
              <a:buNone/>
            </a:pPr>
            <a:r>
              <a:rPr lang="en-US" sz="2000" dirty="0" smtClean="0"/>
              <a:t>  4 = Major	  Major Arterial</a:t>
            </a:r>
          </a:p>
          <a:p>
            <a:pPr>
              <a:buNone/>
            </a:pPr>
            <a:r>
              <a:rPr lang="en-US" sz="2000" dirty="0" smtClean="0"/>
              <a:t>  5 = Minor	  Minor Arterial</a:t>
            </a:r>
          </a:p>
          <a:p>
            <a:pPr>
              <a:buNone/>
            </a:pPr>
            <a:r>
              <a:rPr lang="en-US" sz="2000" dirty="0" smtClean="0"/>
              <a:t>  6 = Collector	  </a:t>
            </a:r>
            <a:r>
              <a:rPr lang="en-US" sz="2000" dirty="0" err="1" smtClean="0"/>
              <a:t>Collector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7 = Local	  </a:t>
            </a:r>
            <a:r>
              <a:rPr lang="en-US" sz="2000" b="1" dirty="0" err="1" smtClean="0">
                <a:solidFill>
                  <a:schemeClr val="tx2"/>
                </a:solidFill>
              </a:rPr>
              <a:t>Local</a:t>
            </a:r>
            <a:r>
              <a:rPr lang="en-US" sz="2000" b="1" dirty="0" smtClean="0">
                <a:solidFill>
                  <a:schemeClr val="tx2"/>
                </a:solidFill>
              </a:rPr>
              <a:t> Thru</a:t>
            </a:r>
          </a:p>
          <a:p>
            <a:pPr>
              <a:buNone/>
            </a:pPr>
            <a:r>
              <a:rPr lang="en-US" sz="2000" dirty="0" smtClean="0"/>
              <a:t>  8 = Frontage	  Local</a:t>
            </a:r>
          </a:p>
          <a:p>
            <a:pPr>
              <a:buNone/>
            </a:pPr>
            <a:r>
              <a:rPr lang="en-US" sz="2000" dirty="0" smtClean="0"/>
              <a:t>  9 = Ramp	  Frontage Road</a:t>
            </a:r>
          </a:p>
          <a:p>
            <a:pPr>
              <a:buNone/>
            </a:pPr>
            <a:r>
              <a:rPr lang="en-US" sz="2000" dirty="0" smtClean="0"/>
              <a:t>10 = Bridge	  Ramp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Version 4 </a:t>
            </a:r>
            <a:r>
              <a:rPr lang="en-US" sz="2400" dirty="0" smtClean="0">
                <a:sym typeface="Wingdings" pitchFamily="2" charset="2"/>
              </a:rPr>
              <a:t> Version 5</a:t>
            </a: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11 = Walkway	  Bridge</a:t>
            </a:r>
          </a:p>
          <a:p>
            <a:pPr>
              <a:buNone/>
            </a:pPr>
            <a:r>
              <a:rPr lang="en-US" sz="2000" dirty="0" smtClean="0"/>
              <a:t>12 </a:t>
            </a:r>
            <a:r>
              <a:rPr lang="en-US" sz="2000" smtClean="0"/>
              <a:t>= Bikeway</a:t>
            </a:r>
            <a:r>
              <a:rPr lang="en-US" sz="2000" dirty="0" smtClean="0"/>
              <a:t>	</a:t>
            </a:r>
            <a:r>
              <a:rPr lang="en-US" sz="2000" smtClean="0"/>
              <a:t>  </a:t>
            </a:r>
            <a:r>
              <a:rPr lang="en-US" sz="2000" b="1" smtClean="0">
                <a:solidFill>
                  <a:schemeClr val="tx2"/>
                </a:solidFill>
              </a:rPr>
              <a:t>Tunnel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dirty="0" smtClean="0"/>
              <a:t>13 </a:t>
            </a:r>
            <a:r>
              <a:rPr lang="en-US" sz="2000" smtClean="0"/>
              <a:t>= Busway</a:t>
            </a:r>
            <a:r>
              <a:rPr lang="en-US" sz="2000" dirty="0" smtClean="0"/>
              <a:t>	</a:t>
            </a:r>
            <a:r>
              <a:rPr lang="en-US" sz="2000" smtClean="0"/>
              <a:t>  </a:t>
            </a:r>
            <a:r>
              <a:rPr lang="en-US" sz="2000" b="1" smtClean="0">
                <a:solidFill>
                  <a:schemeClr val="tx2"/>
                </a:solidFill>
              </a:rPr>
              <a:t>Other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dirty="0" smtClean="0"/>
              <a:t>14 </a:t>
            </a:r>
            <a:r>
              <a:rPr lang="en-US" sz="2000" smtClean="0"/>
              <a:t>= Light Rail</a:t>
            </a:r>
            <a:r>
              <a:rPr lang="en-US" sz="2000" dirty="0" smtClean="0"/>
              <a:t>	</a:t>
            </a:r>
            <a:r>
              <a:rPr lang="en-US" sz="2000" smtClean="0"/>
              <a:t>  Walkway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15 </a:t>
            </a:r>
            <a:r>
              <a:rPr lang="en-US" sz="2000" smtClean="0"/>
              <a:t>= Heavy Rail</a:t>
            </a:r>
            <a:r>
              <a:rPr lang="en-US" sz="2000" dirty="0" smtClean="0"/>
              <a:t>	</a:t>
            </a:r>
            <a:r>
              <a:rPr lang="en-US" sz="2000" smtClean="0"/>
              <a:t>  Bikeway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16 </a:t>
            </a:r>
            <a:r>
              <a:rPr lang="en-US" sz="2000" smtClean="0"/>
              <a:t>= Ferry</a:t>
            </a:r>
            <a:r>
              <a:rPr lang="en-US" sz="2000" dirty="0" smtClean="0"/>
              <a:t>	</a:t>
            </a:r>
            <a:r>
              <a:rPr lang="en-US" sz="2000" smtClean="0"/>
              <a:t>  Busway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17 </a:t>
            </a:r>
            <a:r>
              <a:rPr lang="en-US" sz="2000" smtClean="0"/>
              <a:t>= External</a:t>
            </a:r>
            <a:r>
              <a:rPr lang="en-US" sz="2000" dirty="0" smtClean="0"/>
              <a:t>	</a:t>
            </a:r>
            <a:r>
              <a:rPr lang="en-US" sz="2000" smtClean="0"/>
              <a:t>  Light Rail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18 </a:t>
            </a:r>
            <a:r>
              <a:rPr lang="en-US" sz="2000" smtClean="0"/>
              <a:t>= 	</a:t>
            </a:r>
            <a:r>
              <a:rPr lang="en-US" sz="2000" dirty="0" smtClean="0"/>
              <a:t>	</a:t>
            </a:r>
            <a:r>
              <a:rPr lang="en-US" sz="2000" smtClean="0"/>
              <a:t>  Heavy Rail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19 </a:t>
            </a:r>
            <a:r>
              <a:rPr lang="en-US" sz="2000" smtClean="0"/>
              <a:t>= 		  Ferry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20 </a:t>
            </a:r>
            <a:r>
              <a:rPr lang="en-US" sz="2000" smtClean="0"/>
              <a:t>= 	</a:t>
            </a:r>
            <a:r>
              <a:rPr lang="en-US" sz="2000" dirty="0" smtClean="0"/>
              <a:t>	</a:t>
            </a:r>
            <a:r>
              <a:rPr lang="en-US" sz="2000" smtClean="0"/>
              <a:t>  External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 file no longer tracks pocket lanes</a:t>
            </a:r>
          </a:p>
          <a:p>
            <a:pPr lvl="1"/>
            <a:r>
              <a:rPr lang="en-US" dirty="0" smtClean="0"/>
              <a:t>Pocket lanes are numbered separately – L1, R1</a:t>
            </a:r>
          </a:p>
          <a:p>
            <a:r>
              <a:rPr lang="en-US" dirty="0" smtClean="0"/>
              <a:t>Lanes are now numbered from right to left</a:t>
            </a:r>
          </a:p>
          <a:p>
            <a:pPr lvl="1"/>
            <a:r>
              <a:rPr lang="en-US" dirty="0" smtClean="0"/>
              <a:t>Greater consistency with other simulation packages and HCM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19200" y="3616404"/>
            <a:ext cx="2514600" cy="2479596"/>
            <a:chOff x="1219200" y="3616404"/>
            <a:chExt cx="2514600" cy="2479596"/>
          </a:xfrm>
        </p:grpSpPr>
        <p:grpSp>
          <p:nvGrpSpPr>
            <p:cNvPr id="33" name="Group 32"/>
            <p:cNvGrpSpPr/>
            <p:nvPr/>
          </p:nvGrpSpPr>
          <p:grpSpPr>
            <a:xfrm>
              <a:off x="1295400" y="3692604"/>
              <a:ext cx="2362200" cy="1524000"/>
              <a:chOff x="1295400" y="3692604"/>
              <a:chExt cx="2362200" cy="1524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/>
              <p:cNvSpPr/>
              <p:nvPr/>
            </p:nvSpPr>
            <p:spPr bwMode="auto">
              <a:xfrm>
                <a:off x="1295400" y="3997404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295400" y="4302204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1295400" y="4607004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514600" y="4911804"/>
                <a:ext cx="11430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2438400" y="3692604"/>
                <a:ext cx="1219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219200" y="4988004"/>
              <a:ext cx="13308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 File:</a:t>
              </a:r>
            </a:p>
            <a:p>
              <a:r>
                <a:rPr lang="en-US" sz="1600" dirty="0" smtClean="0"/>
                <a:t>3 thru lanes</a:t>
              </a:r>
            </a:p>
            <a:p>
              <a:r>
                <a:rPr lang="en-US" sz="1600" dirty="0" smtClean="0"/>
                <a:t>1 left pocket</a:t>
              </a:r>
            </a:p>
            <a:p>
              <a:r>
                <a:rPr lang="en-US" sz="1600" dirty="0" smtClean="0"/>
                <a:t>1 right pocket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5188" y="5234226"/>
              <a:ext cx="124861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Pocket File:</a:t>
              </a:r>
            </a:p>
            <a:p>
              <a:r>
                <a:rPr lang="en-US" sz="1600" dirty="0" smtClean="0"/>
                <a:t>lane 1 turn</a:t>
              </a:r>
            </a:p>
            <a:p>
              <a:r>
                <a:rPr lang="en-US" sz="1600" dirty="0" smtClean="0"/>
                <a:t>lane 5 turn</a:t>
              </a:r>
            </a:p>
          </p:txBody>
        </p:sp>
        <p:sp>
          <p:nvSpPr>
            <p:cNvPr id="13" name="Right Arrow 12"/>
            <p:cNvSpPr>
              <a:spLocks noChangeAspect="1"/>
            </p:cNvSpPr>
            <p:nvPr/>
          </p:nvSpPr>
          <p:spPr bwMode="auto">
            <a:xfrm>
              <a:off x="1676401" y="4302204"/>
              <a:ext cx="587045" cy="29077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400" y="3616404"/>
              <a:ext cx="10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 4</a:t>
              </a:r>
              <a:endParaRPr lang="en-US" dirty="0"/>
            </a:p>
          </p:txBody>
        </p:sp>
      </p:grpSp>
      <p:sp>
        <p:nvSpPr>
          <p:cNvPr id="25" name="Right Arrow 24"/>
          <p:cNvSpPr>
            <a:spLocks noChangeAspect="1"/>
          </p:cNvSpPr>
          <p:nvPr/>
        </p:nvSpPr>
        <p:spPr bwMode="auto">
          <a:xfrm>
            <a:off x="4899355" y="4302204"/>
            <a:ext cx="587045" cy="29077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495800" y="3616404"/>
            <a:ext cx="2514600" cy="2461974"/>
            <a:chOff x="4495800" y="3616404"/>
            <a:chExt cx="2514600" cy="2461974"/>
          </a:xfrm>
        </p:grpSpPr>
        <p:sp>
          <p:nvSpPr>
            <p:cNvPr id="26" name="TextBox 25"/>
            <p:cNvSpPr txBox="1"/>
            <p:nvPr/>
          </p:nvSpPr>
          <p:spPr>
            <a:xfrm>
              <a:off x="4495800" y="4982051"/>
              <a:ext cx="100380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 File:</a:t>
              </a:r>
            </a:p>
            <a:p>
              <a:r>
                <a:rPr lang="en-US" sz="1600" dirty="0" smtClean="0"/>
                <a:t>3 lanes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42874" y="5216604"/>
              <a:ext cx="126752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Pocket File:</a:t>
              </a:r>
            </a:p>
            <a:p>
              <a:r>
                <a:rPr lang="en-US" sz="1600" dirty="0" smtClean="0"/>
                <a:t>1 right turn</a:t>
              </a:r>
            </a:p>
            <a:p>
              <a:r>
                <a:rPr lang="en-US" sz="1600" dirty="0" smtClean="0"/>
                <a:t>1 left turn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572000" y="3692604"/>
              <a:ext cx="2362200" cy="1524000"/>
              <a:chOff x="4572000" y="3692604"/>
              <a:chExt cx="2362200" cy="1524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 bwMode="auto">
              <a:xfrm>
                <a:off x="4572000" y="3997404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4572000" y="4302204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572000" y="4607004"/>
                <a:ext cx="2362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791200" y="4911804"/>
                <a:ext cx="11430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tx2"/>
                    </a:solidFill>
                    <a:latin typeface="Calibri" pitchFamily="34" charset="0"/>
                  </a:rPr>
                  <a:t>R1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715000" y="3692604"/>
                <a:ext cx="1219200" cy="304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alibri" pitchFamily="34" charset="0"/>
                  </a:rPr>
                  <a:t>L1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586332" y="3616404"/>
              <a:ext cx="10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 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</Template>
  <TotalTime>918</TotalTime>
  <Words>1860</Words>
  <Application>Microsoft Office PowerPoint</Application>
  <PresentationFormat>On-screen Show (4:3)</PresentationFormat>
  <Paragraphs>635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blue_2007</vt:lpstr>
      <vt:lpstr>TRANSIMS Version 5 Network Files</vt:lpstr>
      <vt:lpstr> Topics </vt:lpstr>
      <vt:lpstr> Goal – Improved User Interface</vt:lpstr>
      <vt:lpstr> Goal – More Advanced Applications</vt:lpstr>
      <vt:lpstr> Major Concept Changes</vt:lpstr>
      <vt:lpstr> File Structure Changes</vt:lpstr>
      <vt:lpstr> New Data Fields</vt:lpstr>
      <vt:lpstr> Facility Type Numbers</vt:lpstr>
      <vt:lpstr> Lane Numbers</vt:lpstr>
      <vt:lpstr> Lane Number Usage</vt:lpstr>
      <vt:lpstr> Lane Range Example – Lane Use</vt:lpstr>
      <vt:lpstr> Add a Pocket Lane in Version 4</vt:lpstr>
      <vt:lpstr> Add a Pocket Lane in Version 5</vt:lpstr>
      <vt:lpstr> Link Connection Impacts</vt:lpstr>
      <vt:lpstr> Version 4 Lane Connectivity Edits</vt:lpstr>
      <vt:lpstr> Version 5 Connection Edits</vt:lpstr>
      <vt:lpstr> Link Offset</vt:lpstr>
      <vt:lpstr> Process Links  Access Link</vt:lpstr>
      <vt:lpstr> Access Link Options</vt:lpstr>
      <vt:lpstr> Lane Use File</vt:lpstr>
      <vt:lpstr> Parking File</vt:lpstr>
      <vt:lpstr> Traffic Signals</vt:lpstr>
      <vt:lpstr> Multi-Node Signal Controllers</vt:lpstr>
      <vt:lpstr> Traffic Circles</vt:lpstr>
      <vt:lpstr> Divided Roadways</vt:lpstr>
      <vt:lpstr> Signal File</vt:lpstr>
      <vt:lpstr> Timing Plan File</vt:lpstr>
      <vt:lpstr> Phasing Plan File</vt:lpstr>
      <vt:lpstr> Detector File</vt:lpstr>
      <vt:lpstr> Presentation Graphics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TRANSIMS Version 5 Introduction</dc:title>
  <dc:creator>RodenD</dc:creator>
  <cp:lastModifiedBy>RodenD</cp:lastModifiedBy>
  <cp:revision>108</cp:revision>
  <dcterms:created xsi:type="dcterms:W3CDTF">2011-01-12T14:45:26Z</dcterms:created>
  <dcterms:modified xsi:type="dcterms:W3CDTF">2011-01-17T12:41:06Z</dcterms:modified>
</cp:coreProperties>
</file>