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4" r:id="rId4"/>
    <p:sldId id="295" r:id="rId5"/>
    <p:sldId id="297" r:id="rId6"/>
    <p:sldId id="321" r:id="rId7"/>
    <p:sldId id="323" r:id="rId8"/>
    <p:sldId id="322" r:id="rId9"/>
    <p:sldId id="325" r:id="rId10"/>
    <p:sldId id="324" r:id="rId11"/>
    <p:sldId id="326" r:id="rId12"/>
    <p:sldId id="327" r:id="rId13"/>
    <p:sldId id="328" r:id="rId14"/>
    <p:sldId id="329" r:id="rId15"/>
    <p:sldId id="330" r:id="rId16"/>
    <p:sldId id="331" r:id="rId17"/>
    <p:sldId id="310" r:id="rId18"/>
    <p:sldId id="332" r:id="rId19"/>
    <p:sldId id="318" r:id="rId20"/>
    <p:sldId id="291" r:id="rId21"/>
    <p:sldId id="317" r:id="rId22"/>
    <p:sldId id="290" r:id="rId23"/>
    <p:sldId id="33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D70C7-F81A-4840-9429-A4706FDD4B81}" type="doc">
      <dgm:prSet loTypeId="urn:microsoft.com/office/officeart/2005/8/layout/radial4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5ABF0D1-C669-4D32-B299-5BBDCF027B5B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accent2">
              <a:lumMod val="75000"/>
            </a:schemeClr>
          </a:solidFill>
        </a:ln>
        <a:effectLst>
          <a:outerShdw blurRad="38100" dist="50800" dir="5400000" rotWithShape="0">
            <a:srgbClr val="000000">
              <a:alpha val="40000"/>
            </a:srgbClr>
          </a:outerShdw>
        </a:effectLst>
      </dgm:spPr>
      <dgm:t>
        <a:bodyPr/>
        <a:lstStyle/>
        <a:p>
          <a:r>
            <a:rPr lang="en-US" dirty="0" smtClean="0"/>
            <a:t>NetPrep</a:t>
          </a:r>
          <a:endParaRPr lang="en-US" dirty="0"/>
        </a:p>
      </dgm:t>
    </dgm:pt>
    <dgm:pt modelId="{845B2966-DDE8-4308-A76B-3386FB784551}" type="parTrans" cxnId="{BE9314C8-39D5-4586-8FFE-C852BC8B2F7A}">
      <dgm:prSet/>
      <dgm:spPr/>
      <dgm:t>
        <a:bodyPr/>
        <a:lstStyle/>
        <a:p>
          <a:endParaRPr lang="en-US"/>
        </a:p>
      </dgm:t>
    </dgm:pt>
    <dgm:pt modelId="{27CA0749-60F3-4917-B8A1-5E88D5996DB6}" type="sibTrans" cxnId="{BE9314C8-39D5-4586-8FFE-C852BC8B2F7A}">
      <dgm:prSet/>
      <dgm:spPr/>
      <dgm:t>
        <a:bodyPr/>
        <a:lstStyle/>
        <a:p>
          <a:endParaRPr lang="en-US"/>
        </a:p>
      </dgm:t>
    </dgm:pt>
    <dgm:pt modelId="{DD8BC803-266F-4BAA-8C0E-E35B2C513915}">
      <dgm:prSet phldrT="[Text]"/>
      <dgm:spPr/>
      <dgm:t>
        <a:bodyPr/>
        <a:lstStyle/>
        <a:p>
          <a:r>
            <a:rPr lang="en-US" dirty="0" smtClean="0"/>
            <a:t>GISNet</a:t>
          </a:r>
          <a:endParaRPr lang="en-US" dirty="0"/>
        </a:p>
      </dgm:t>
    </dgm:pt>
    <dgm:pt modelId="{49D836C7-DF7E-4ECE-896B-4632C67DD6C1}" type="parTrans" cxnId="{D557E057-06EF-43FA-B388-A23F4CA05714}">
      <dgm:prSet/>
      <dgm:spPr/>
      <dgm:t>
        <a:bodyPr/>
        <a:lstStyle/>
        <a:p>
          <a:endParaRPr lang="en-US"/>
        </a:p>
      </dgm:t>
    </dgm:pt>
    <dgm:pt modelId="{59B50DD6-202C-4E19-985F-009F86267A4E}" type="sibTrans" cxnId="{D557E057-06EF-43FA-B388-A23F4CA05714}">
      <dgm:prSet/>
      <dgm:spPr/>
      <dgm:t>
        <a:bodyPr/>
        <a:lstStyle/>
        <a:p>
          <a:endParaRPr lang="en-US"/>
        </a:p>
      </dgm:t>
    </dgm:pt>
    <dgm:pt modelId="{0680611D-2082-4C52-BC54-540DD27506A2}">
      <dgm:prSet phldrT="[Text]"/>
      <dgm:spPr/>
      <dgm:t>
        <a:bodyPr/>
        <a:lstStyle/>
        <a:p>
          <a:r>
            <a:rPr lang="en-US" dirty="0" smtClean="0"/>
            <a:t>TPPlusNet</a:t>
          </a:r>
          <a:endParaRPr lang="en-US" dirty="0"/>
        </a:p>
      </dgm:t>
    </dgm:pt>
    <dgm:pt modelId="{00D40F3B-5778-41B5-B393-6B0F3E6ED0CD}" type="parTrans" cxnId="{EDA36315-42EA-42C3-99E8-5E225B3C4F11}">
      <dgm:prSet/>
      <dgm:spPr/>
      <dgm:t>
        <a:bodyPr/>
        <a:lstStyle/>
        <a:p>
          <a:endParaRPr lang="en-US"/>
        </a:p>
      </dgm:t>
    </dgm:pt>
    <dgm:pt modelId="{B05DE122-2FA5-4A3B-A4E5-3A11CB8FA211}" type="sibTrans" cxnId="{EDA36315-42EA-42C3-99E8-5E225B3C4F11}">
      <dgm:prSet/>
      <dgm:spPr/>
      <dgm:t>
        <a:bodyPr/>
        <a:lstStyle/>
        <a:p>
          <a:endParaRPr lang="en-US"/>
        </a:p>
      </dgm:t>
    </dgm:pt>
    <dgm:pt modelId="{A3BB29A8-8DA0-4A77-A455-C5EBEC989522}">
      <dgm:prSet phldrT="[Text]"/>
      <dgm:spPr/>
      <dgm:t>
        <a:bodyPr/>
        <a:lstStyle/>
        <a:p>
          <a:r>
            <a:rPr lang="en-US" dirty="0" smtClean="0"/>
            <a:t>EMME2Net</a:t>
          </a:r>
          <a:endParaRPr lang="en-US" dirty="0"/>
        </a:p>
      </dgm:t>
    </dgm:pt>
    <dgm:pt modelId="{82CC6E52-868D-416C-9367-DD26B4735C96}" type="parTrans" cxnId="{D898D3C7-FABB-43E6-B040-3BB3156A7FB1}">
      <dgm:prSet/>
      <dgm:spPr/>
      <dgm:t>
        <a:bodyPr/>
        <a:lstStyle/>
        <a:p>
          <a:endParaRPr lang="en-US"/>
        </a:p>
      </dgm:t>
    </dgm:pt>
    <dgm:pt modelId="{86FA252A-C6AF-469D-B873-EB3995D79671}" type="sibTrans" cxnId="{D898D3C7-FABB-43E6-B040-3BB3156A7FB1}">
      <dgm:prSet/>
      <dgm:spPr/>
      <dgm:t>
        <a:bodyPr/>
        <a:lstStyle/>
        <a:p>
          <a:endParaRPr lang="en-US"/>
        </a:p>
      </dgm:t>
    </dgm:pt>
    <dgm:pt modelId="{91A740E5-0DD3-47EB-9B16-EF27825064CA}">
      <dgm:prSet phldrT="[Text]"/>
      <dgm:spPr/>
      <dgm:t>
        <a:bodyPr/>
        <a:lstStyle/>
        <a:p>
          <a:r>
            <a:rPr lang="en-US" dirty="0" smtClean="0"/>
            <a:t>TransimsNet</a:t>
          </a:r>
          <a:endParaRPr lang="en-US" dirty="0"/>
        </a:p>
      </dgm:t>
    </dgm:pt>
    <dgm:pt modelId="{502D96B6-0E54-44B2-A28E-415A4C17B225}" type="parTrans" cxnId="{8AA19DDE-1A39-43CC-A621-D671736FA50F}">
      <dgm:prSet/>
      <dgm:spPr/>
      <dgm:t>
        <a:bodyPr/>
        <a:lstStyle/>
        <a:p>
          <a:endParaRPr lang="en-US"/>
        </a:p>
      </dgm:t>
    </dgm:pt>
    <dgm:pt modelId="{767240F2-1C11-49A3-AE0C-BA11BF54EDA0}" type="sibTrans" cxnId="{8AA19DDE-1A39-43CC-A621-D671736FA50F}">
      <dgm:prSet/>
      <dgm:spPr/>
      <dgm:t>
        <a:bodyPr/>
        <a:lstStyle/>
        <a:p>
          <a:endParaRPr lang="en-US"/>
        </a:p>
      </dgm:t>
    </dgm:pt>
    <dgm:pt modelId="{36B590F6-33FF-4C82-9FE3-32BC2C1EF887}" type="pres">
      <dgm:prSet presAssocID="{019D70C7-F81A-4840-9429-A4706FDD4B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CD1CC1-6688-460B-9C2C-FCC605727F4B}" type="pres">
      <dgm:prSet presAssocID="{75ABF0D1-C669-4D32-B299-5BBDCF027B5B}" presName="centerShape" presStyleLbl="node0" presStyleIdx="0" presStyleCnt="1" custLinFactNeighborX="-6124" custLinFactNeighborY="-12133"/>
      <dgm:spPr/>
      <dgm:t>
        <a:bodyPr/>
        <a:lstStyle/>
        <a:p>
          <a:endParaRPr lang="en-US"/>
        </a:p>
      </dgm:t>
    </dgm:pt>
    <dgm:pt modelId="{82FB49ED-7BC6-4CC0-A41E-B20471324F1A}" type="pres">
      <dgm:prSet presAssocID="{49D836C7-DF7E-4ECE-896B-4632C67DD6C1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2B3411FD-7466-4352-960B-23096E07825E}" type="pres">
      <dgm:prSet presAssocID="{DD8BC803-266F-4BAA-8C0E-E35B2C513915}" presName="node" presStyleLbl="node1" presStyleIdx="0" presStyleCnt="4" custScaleY="58765" custRadScaleRad="128209" custRadScaleInc="57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9A538-0583-456B-B0CD-16522768D798}" type="pres">
      <dgm:prSet presAssocID="{00D40F3B-5778-41B5-B393-6B0F3E6ED0CD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8C0BBD8A-B26D-408C-9295-F97C824DA267}" type="pres">
      <dgm:prSet presAssocID="{0680611D-2082-4C52-BC54-540DD27506A2}" presName="node" presStyleLbl="node1" presStyleIdx="1" presStyleCnt="4" custScaleY="51865" custRadScaleRad="118747" custRadScaleInc="41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728B3-1D4A-4CC5-9A82-AA97BDA9A41C}" type="pres">
      <dgm:prSet presAssocID="{82CC6E52-868D-416C-9367-DD26B4735C96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BC4DC752-6415-42DC-B50C-8E1E87F7FFA7}" type="pres">
      <dgm:prSet presAssocID="{A3BB29A8-8DA0-4A77-A455-C5EBEC989522}" presName="node" presStyleLbl="node1" presStyleIdx="2" presStyleCnt="4" custScaleY="61918" custRadScaleRad="110866" custRadScaleInc="32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D128F-B7EC-48E2-AED1-511C3043936B}" type="pres">
      <dgm:prSet presAssocID="{502D96B6-0E54-44B2-A28E-415A4C17B225}" presName="parTrans" presStyleLbl="bgSibTrans2D1" presStyleIdx="3" presStyleCnt="4" custAng="207251" custLinFactNeighborX="-3230"/>
      <dgm:spPr/>
      <dgm:t>
        <a:bodyPr/>
        <a:lstStyle/>
        <a:p>
          <a:endParaRPr lang="en-US"/>
        </a:p>
      </dgm:t>
    </dgm:pt>
    <dgm:pt modelId="{E7B62962-807F-425C-A8AE-A12E37034970}" type="pres">
      <dgm:prSet presAssocID="{91A740E5-0DD3-47EB-9B16-EF27825064CA}" presName="node" presStyleLbl="node1" presStyleIdx="3" presStyleCnt="4" custScaleX="99657" custScaleY="53838" custRadScaleRad="61442" custRadScaleInc="248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E3D21D-BAAE-48F9-BA5A-1B965A319760}" type="presOf" srcId="{019D70C7-F81A-4840-9429-A4706FDD4B81}" destId="{36B590F6-33FF-4C82-9FE3-32BC2C1EF887}" srcOrd="0" destOrd="0" presId="urn:microsoft.com/office/officeart/2005/8/layout/radial4"/>
    <dgm:cxn modelId="{5DD6E02B-5394-4E40-9B42-08B4ADE3F6B5}" type="presOf" srcId="{DD8BC803-266F-4BAA-8C0E-E35B2C513915}" destId="{2B3411FD-7466-4352-960B-23096E07825E}" srcOrd="0" destOrd="0" presId="urn:microsoft.com/office/officeart/2005/8/layout/radial4"/>
    <dgm:cxn modelId="{D557E057-06EF-43FA-B388-A23F4CA05714}" srcId="{75ABF0D1-C669-4D32-B299-5BBDCF027B5B}" destId="{DD8BC803-266F-4BAA-8C0E-E35B2C513915}" srcOrd="0" destOrd="0" parTransId="{49D836C7-DF7E-4ECE-896B-4632C67DD6C1}" sibTransId="{59B50DD6-202C-4E19-985F-009F86267A4E}"/>
    <dgm:cxn modelId="{18E7E7AA-ACE4-4A85-9AC8-FB2063A176D2}" type="presOf" srcId="{49D836C7-DF7E-4ECE-896B-4632C67DD6C1}" destId="{82FB49ED-7BC6-4CC0-A41E-B20471324F1A}" srcOrd="0" destOrd="0" presId="urn:microsoft.com/office/officeart/2005/8/layout/radial4"/>
    <dgm:cxn modelId="{8AA19DDE-1A39-43CC-A621-D671736FA50F}" srcId="{75ABF0D1-C669-4D32-B299-5BBDCF027B5B}" destId="{91A740E5-0DD3-47EB-9B16-EF27825064CA}" srcOrd="3" destOrd="0" parTransId="{502D96B6-0E54-44B2-A28E-415A4C17B225}" sibTransId="{767240F2-1C11-49A3-AE0C-BA11BF54EDA0}"/>
    <dgm:cxn modelId="{F26EC2B1-8AC5-4CB6-8618-777CD20EB374}" type="presOf" srcId="{00D40F3B-5778-41B5-B393-6B0F3E6ED0CD}" destId="{6BA9A538-0583-456B-B0CD-16522768D798}" srcOrd="0" destOrd="0" presId="urn:microsoft.com/office/officeart/2005/8/layout/radial4"/>
    <dgm:cxn modelId="{D898D3C7-FABB-43E6-B040-3BB3156A7FB1}" srcId="{75ABF0D1-C669-4D32-B299-5BBDCF027B5B}" destId="{A3BB29A8-8DA0-4A77-A455-C5EBEC989522}" srcOrd="2" destOrd="0" parTransId="{82CC6E52-868D-416C-9367-DD26B4735C96}" sibTransId="{86FA252A-C6AF-469D-B873-EB3995D79671}"/>
    <dgm:cxn modelId="{56A35BDF-31DA-4913-8491-B58E8BAB0956}" type="presOf" srcId="{0680611D-2082-4C52-BC54-540DD27506A2}" destId="{8C0BBD8A-B26D-408C-9295-F97C824DA267}" srcOrd="0" destOrd="0" presId="urn:microsoft.com/office/officeart/2005/8/layout/radial4"/>
    <dgm:cxn modelId="{B9AE537F-1321-4835-B43F-6DCE14F64AF7}" type="presOf" srcId="{75ABF0D1-C669-4D32-B299-5BBDCF027B5B}" destId="{8ECD1CC1-6688-460B-9C2C-FCC605727F4B}" srcOrd="0" destOrd="0" presId="urn:microsoft.com/office/officeart/2005/8/layout/radial4"/>
    <dgm:cxn modelId="{EBBDEF11-E32B-482F-9B4E-1F057D6D5927}" type="presOf" srcId="{502D96B6-0E54-44B2-A28E-415A4C17B225}" destId="{F35D128F-B7EC-48E2-AED1-511C3043936B}" srcOrd="0" destOrd="0" presId="urn:microsoft.com/office/officeart/2005/8/layout/radial4"/>
    <dgm:cxn modelId="{A8C464F9-B2C2-42B9-98E6-814678A7B13E}" type="presOf" srcId="{A3BB29A8-8DA0-4A77-A455-C5EBEC989522}" destId="{BC4DC752-6415-42DC-B50C-8E1E87F7FFA7}" srcOrd="0" destOrd="0" presId="urn:microsoft.com/office/officeart/2005/8/layout/radial4"/>
    <dgm:cxn modelId="{EDA36315-42EA-42C3-99E8-5E225B3C4F11}" srcId="{75ABF0D1-C669-4D32-B299-5BBDCF027B5B}" destId="{0680611D-2082-4C52-BC54-540DD27506A2}" srcOrd="1" destOrd="0" parTransId="{00D40F3B-5778-41B5-B393-6B0F3E6ED0CD}" sibTransId="{B05DE122-2FA5-4A3B-A4E5-3A11CB8FA211}"/>
    <dgm:cxn modelId="{BE9314C8-39D5-4586-8FFE-C852BC8B2F7A}" srcId="{019D70C7-F81A-4840-9429-A4706FDD4B81}" destId="{75ABF0D1-C669-4D32-B299-5BBDCF027B5B}" srcOrd="0" destOrd="0" parTransId="{845B2966-DDE8-4308-A76B-3386FB784551}" sibTransId="{27CA0749-60F3-4917-B8A1-5E88D5996DB6}"/>
    <dgm:cxn modelId="{6F541E12-769E-4758-A3C2-301EDD20DC33}" type="presOf" srcId="{91A740E5-0DD3-47EB-9B16-EF27825064CA}" destId="{E7B62962-807F-425C-A8AE-A12E37034970}" srcOrd="0" destOrd="0" presId="urn:microsoft.com/office/officeart/2005/8/layout/radial4"/>
    <dgm:cxn modelId="{BE17C5EA-B8FF-469A-B1C7-9271A14368A6}" type="presOf" srcId="{82CC6E52-868D-416C-9367-DD26B4735C96}" destId="{259728B3-1D4A-4CC5-9A82-AA97BDA9A41C}" srcOrd="0" destOrd="0" presId="urn:microsoft.com/office/officeart/2005/8/layout/radial4"/>
    <dgm:cxn modelId="{8210788D-16FB-4575-BED7-089A622ABD78}" type="presParOf" srcId="{36B590F6-33FF-4C82-9FE3-32BC2C1EF887}" destId="{8ECD1CC1-6688-460B-9C2C-FCC605727F4B}" srcOrd="0" destOrd="0" presId="urn:microsoft.com/office/officeart/2005/8/layout/radial4"/>
    <dgm:cxn modelId="{F46C3FFC-094E-46CC-A36F-0CB29170EC70}" type="presParOf" srcId="{36B590F6-33FF-4C82-9FE3-32BC2C1EF887}" destId="{82FB49ED-7BC6-4CC0-A41E-B20471324F1A}" srcOrd="1" destOrd="0" presId="urn:microsoft.com/office/officeart/2005/8/layout/radial4"/>
    <dgm:cxn modelId="{64E3E110-F582-455E-89E7-68E9A8FE8CEF}" type="presParOf" srcId="{36B590F6-33FF-4C82-9FE3-32BC2C1EF887}" destId="{2B3411FD-7466-4352-960B-23096E07825E}" srcOrd="2" destOrd="0" presId="urn:microsoft.com/office/officeart/2005/8/layout/radial4"/>
    <dgm:cxn modelId="{4F73C59D-30D8-44E1-AEFD-7AA2F5084D67}" type="presParOf" srcId="{36B590F6-33FF-4C82-9FE3-32BC2C1EF887}" destId="{6BA9A538-0583-456B-B0CD-16522768D798}" srcOrd="3" destOrd="0" presId="urn:microsoft.com/office/officeart/2005/8/layout/radial4"/>
    <dgm:cxn modelId="{57E8D3E9-2ECC-4DCD-B923-6E895C78523C}" type="presParOf" srcId="{36B590F6-33FF-4C82-9FE3-32BC2C1EF887}" destId="{8C0BBD8A-B26D-408C-9295-F97C824DA267}" srcOrd="4" destOrd="0" presId="urn:microsoft.com/office/officeart/2005/8/layout/radial4"/>
    <dgm:cxn modelId="{B9A80218-2EC0-4D99-82A4-5E149357492F}" type="presParOf" srcId="{36B590F6-33FF-4C82-9FE3-32BC2C1EF887}" destId="{259728B3-1D4A-4CC5-9A82-AA97BDA9A41C}" srcOrd="5" destOrd="0" presId="urn:microsoft.com/office/officeart/2005/8/layout/radial4"/>
    <dgm:cxn modelId="{93A32D1E-4290-404B-8385-FBFD8F6E6AB4}" type="presParOf" srcId="{36B590F6-33FF-4C82-9FE3-32BC2C1EF887}" destId="{BC4DC752-6415-42DC-B50C-8E1E87F7FFA7}" srcOrd="6" destOrd="0" presId="urn:microsoft.com/office/officeart/2005/8/layout/radial4"/>
    <dgm:cxn modelId="{4E151580-B852-4271-84DC-DF30F9D69E6A}" type="presParOf" srcId="{36B590F6-33FF-4C82-9FE3-32BC2C1EF887}" destId="{F35D128F-B7EC-48E2-AED1-511C3043936B}" srcOrd="7" destOrd="0" presId="urn:microsoft.com/office/officeart/2005/8/layout/radial4"/>
    <dgm:cxn modelId="{4D8CB21A-A390-4172-8421-9999D61505ED}" type="presParOf" srcId="{36B590F6-33FF-4C82-9FE3-32BC2C1EF887}" destId="{E7B62962-807F-425C-A8AE-A12E37034970}" srcOrd="8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30016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2766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ECOM_Logo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400800"/>
            <a:ext cx="762000" cy="2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981200" y="1828800"/>
            <a:ext cx="164592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981200" y="26670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 userDrawn="1"/>
        </p:nvCxnSpPr>
        <p:spPr bwMode="auto">
          <a:xfrm rot="5400000">
            <a:off x="2613660" y="2476500"/>
            <a:ext cx="38100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Rectangle 9"/>
          <p:cNvSpPr/>
          <p:nvPr userDrawn="1"/>
        </p:nvSpPr>
        <p:spPr bwMode="auto">
          <a:xfrm>
            <a:off x="5029200" y="18288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029200" y="2499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12" name="Elbow Connector 11"/>
          <p:cNvCxnSpPr>
            <a:stCxn id="10" idx="2"/>
            <a:endCxn id="11" idx="0"/>
          </p:cNvCxnSpPr>
          <p:nvPr userDrawn="1"/>
        </p:nvCxnSpPr>
        <p:spPr bwMode="auto">
          <a:xfrm rot="5400000">
            <a:off x="5539740" y="2324100"/>
            <a:ext cx="3505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1295400" y="2133600"/>
          <a:ext cx="2819400" cy="19469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Nested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105400" y="2286000"/>
          <a:ext cx="2819400" cy="1112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 smtClean="0"/>
              <a:t>1/20/2011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77000"/>
            <a:ext cx="384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TRANSIMS Version 5</a:t>
            </a:r>
            <a:br>
              <a:rPr lang="en-US" dirty="0" smtClean="0"/>
            </a:br>
            <a:r>
              <a:rPr lang="en-US" dirty="0" smtClean="0"/>
              <a:t>Program Controls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2011</a:t>
            </a:r>
          </a:p>
          <a:p>
            <a:r>
              <a:rPr lang="en-US" dirty="0" smtClean="0"/>
              <a:t>David Roden – AECOM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TransimsNet</a:t>
            </a:r>
            <a:r>
              <a:rPr lang="en-US" dirty="0" smtClean="0"/>
              <a:t> Control Keys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381000" y="2971800"/>
            <a:ext cx="3657600" cy="3048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Create/Update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Networks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330477"/>
            <a:ext cx="3657600" cy="2308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NODE_FILE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ZONE_FILE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LINK_FILE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SHAPE_FILE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LOCATION_FILE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PARKING_FILE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ACCESS_FILE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POCKET_FILE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CONNECTION_FILE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SIGN_FILE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SIGNAL_FILE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TURN_PENALTY_FILE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NEW_NODE_FILE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NEW_ZONE_FILE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NEW_LINK_FILE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NEW_SHAPE_FILE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NEW_LOCATION_FILE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NEW_PARKING_FILE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NEW_ACCESS_FILE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NEW_POCKET_FILE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NEW_CONNECTION_FILE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NEW_SIGN_FILE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NEW_SIGNAL_FILE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NEW_TURN_PENALTY_FILE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3962400" y="1730276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TransimsNet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67200" y="3330476"/>
            <a:ext cx="2438400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DEFAULT_LINK_SETBACK DEFAULT_LOCATION_SETBACK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MAXIMUM_CONNECTION_ANGLE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ADD_UTURN_TO_DEAD_END_LINKS EXTERNAL_ZONE_RANGE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EXTERNAL_STATION_OFFSET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ZONE_BOUNDARY_FILE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ZONE_FIELD_NAME POCKET_LANE_WARRANT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TRAFFIC_CONTROL_WARRANT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FACILITY_ACCESS_WARRANT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PARKING_DETAILS_WARRANT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STREET_PARKING_WARRANT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200" y="3330476"/>
            <a:ext cx="17526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UPDATE_NODE_RANGE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UPDATE_NODE_FILE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UPDATE_LINK_RANGE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UPDATE_LINK_FILE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DELETE_NODE_RANGE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DELETE_NODE_FILE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DELETE_LINK_RANGE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DELETE_LINK_FILE</a:t>
            </a:r>
          </a:p>
        </p:txBody>
      </p:sp>
      <p:cxnSp>
        <p:nvCxnSpPr>
          <p:cNvPr id="27" name="Shape 42"/>
          <p:cNvCxnSpPr>
            <a:stCxn id="15" idx="2"/>
            <a:endCxn id="39" idx="0"/>
          </p:cNvCxnSpPr>
          <p:nvPr/>
        </p:nvCxnSpPr>
        <p:spPr>
          <a:xfrm rot="16200000" flipH="1">
            <a:off x="4663708" y="2149108"/>
            <a:ext cx="692884" cy="9525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9" name="Flowchart: Process 38"/>
          <p:cNvSpPr/>
          <p:nvPr/>
        </p:nvSpPr>
        <p:spPr>
          <a:xfrm>
            <a:off x="4267200" y="2971800"/>
            <a:ext cx="2438400" cy="3048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Synthetic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 Generation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6934200" y="2971800"/>
            <a:ext cx="1752600" cy="28247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Update/Delete  List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hape 42"/>
          <p:cNvCxnSpPr>
            <a:stCxn id="15" idx="2"/>
            <a:endCxn id="12" idx="0"/>
          </p:cNvCxnSpPr>
          <p:nvPr/>
        </p:nvCxnSpPr>
        <p:spPr>
          <a:xfrm rot="5400000">
            <a:off x="3025408" y="1463308"/>
            <a:ext cx="692884" cy="23241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hape 42"/>
          <p:cNvCxnSpPr>
            <a:stCxn id="15" idx="2"/>
            <a:endCxn id="41" idx="0"/>
          </p:cNvCxnSpPr>
          <p:nvPr/>
        </p:nvCxnSpPr>
        <p:spPr>
          <a:xfrm rot="16200000" flipH="1">
            <a:off x="5825758" y="987058"/>
            <a:ext cx="692884" cy="32766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Pocket Lane Warrants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4:</a:t>
            </a:r>
          </a:p>
          <a:p>
            <a:pPr lvl="1"/>
            <a:r>
              <a:rPr lang="en-US" dirty="0" smtClean="0"/>
              <a:t>Approach facility type records with values by area type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Version 5:</a:t>
            </a:r>
          </a:p>
          <a:p>
            <a:pPr lvl="1"/>
            <a:r>
              <a:rPr lang="en-US" dirty="0" smtClean="0"/>
              <a:t>Records with multiple data fields (from, to, at, type, length, lanes)</a:t>
            </a:r>
          </a:p>
          <a:p>
            <a:pPr lvl="2"/>
            <a:r>
              <a:rPr lang="en-US" dirty="0" smtClean="0"/>
              <a:t>Approach facility type range</a:t>
            </a:r>
          </a:p>
          <a:p>
            <a:pPr lvl="2"/>
            <a:r>
              <a:rPr lang="en-US" dirty="0" smtClean="0"/>
              <a:t>Departure facility type range</a:t>
            </a:r>
          </a:p>
          <a:p>
            <a:pPr lvl="2"/>
            <a:r>
              <a:rPr lang="en-US" dirty="0" smtClean="0"/>
              <a:t>Area type range</a:t>
            </a:r>
          </a:p>
          <a:p>
            <a:pPr lvl="2"/>
            <a:r>
              <a:rPr lang="en-US" dirty="0" smtClean="0"/>
              <a:t>Pocket lane type (left/right turn, left/right merge, etc.)</a:t>
            </a:r>
          </a:p>
          <a:p>
            <a:pPr lvl="2"/>
            <a:r>
              <a:rPr lang="en-US" dirty="0" smtClean="0"/>
              <a:t>Length and number of lanes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466201"/>
            <a:ext cx="52578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POCKET_LENGTHS_FOR_FACILITY_1          100, 150, 150, 150, 300, 350, 400, 500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5486400"/>
            <a:ext cx="61722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POCKET_LANE_WARRANT_1              FREEWAY..EXPRESSWAY,  RAMP,  1..2,  RIGHT,  100 feet, 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Traffic Control Warrants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4:</a:t>
            </a:r>
          </a:p>
          <a:p>
            <a:pPr lvl="1"/>
            <a:r>
              <a:rPr lang="en-US" dirty="0" smtClean="0"/>
              <a:t>Area type records for stop signs and signals by node facility types</a:t>
            </a:r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Version 5:</a:t>
            </a:r>
          </a:p>
          <a:p>
            <a:pPr lvl="1"/>
            <a:r>
              <a:rPr lang="en-US" dirty="0" smtClean="0"/>
              <a:t>Multi-data field records (main, cross, at, type, setback, group)</a:t>
            </a:r>
          </a:p>
          <a:p>
            <a:pPr lvl="2"/>
            <a:r>
              <a:rPr lang="en-US" dirty="0" smtClean="0"/>
              <a:t>Main and cross street facility type ranges</a:t>
            </a:r>
          </a:p>
          <a:p>
            <a:pPr lvl="2"/>
            <a:r>
              <a:rPr lang="en-US" dirty="0" smtClean="0"/>
              <a:t>Area type range</a:t>
            </a:r>
          </a:p>
          <a:p>
            <a:pPr lvl="2"/>
            <a:r>
              <a:rPr lang="en-US" dirty="0" smtClean="0"/>
              <a:t>Control type (two-way/all-way stop, signal, etc.)</a:t>
            </a:r>
          </a:p>
          <a:p>
            <a:pPr lvl="2"/>
            <a:r>
              <a:rPr lang="en-US" dirty="0" smtClean="0"/>
              <a:t>Intersection setback distance</a:t>
            </a:r>
          </a:p>
          <a:p>
            <a:pPr lvl="2"/>
            <a:r>
              <a:rPr lang="en-US" dirty="0" smtClean="0"/>
              <a:t>Signal group (used in </a:t>
            </a:r>
            <a:r>
              <a:rPr lang="en-US" dirty="0" err="1" smtClean="0"/>
              <a:t>IntControl</a:t>
            </a:r>
            <a:r>
              <a:rPr lang="en-US" dirty="0" smtClean="0"/>
              <a:t> for timing and phasing plans)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438400"/>
            <a:ext cx="4876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STOP_WARRANT_FOR_AREA_TYPE_1              LOCAL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SIGNAL_WARRANT_FOR_AREA_TYPE_1         COLLECTOR, LOCAL, TIMED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5562600"/>
            <a:ext cx="5257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TRAFFIC_CONTROL_WARRANT_1         LOCAL,  LOCAL,  1,  ALL_STOP,  20 feet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TRAFFIC_CONTROL_WARRANT_2         MAJOR,  MINOR,  2,  SIGNAL,  25 feet, 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Facility Access Warrants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4:</a:t>
            </a:r>
          </a:p>
          <a:p>
            <a:pPr lvl="5">
              <a:buNone/>
            </a:pPr>
            <a:endParaRPr lang="en-US" dirty="0" smtClean="0"/>
          </a:p>
          <a:p>
            <a:pPr lvl="5">
              <a:buNone/>
            </a:pPr>
            <a:endParaRPr lang="en-US" dirty="0" smtClean="0"/>
          </a:p>
          <a:p>
            <a:pPr lvl="5">
              <a:buNone/>
            </a:pPr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Version 5:</a:t>
            </a:r>
          </a:p>
          <a:p>
            <a:pPr lvl="1"/>
            <a:r>
              <a:rPr lang="en-US" dirty="0" smtClean="0"/>
              <a:t>Multi-data field records (type, at, setback, </a:t>
            </a:r>
            <a:r>
              <a:rPr lang="en-US" dirty="0" err="1" smtClean="0"/>
              <a:t>min_len</a:t>
            </a:r>
            <a:r>
              <a:rPr lang="en-US" dirty="0" smtClean="0"/>
              <a:t>, </a:t>
            </a:r>
            <a:r>
              <a:rPr lang="en-US" dirty="0" err="1" smtClean="0"/>
              <a:t>max_pts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Facility type range</a:t>
            </a:r>
          </a:p>
          <a:p>
            <a:pPr lvl="2"/>
            <a:r>
              <a:rPr lang="en-US" dirty="0" smtClean="0"/>
              <a:t>Area type range</a:t>
            </a:r>
          </a:p>
          <a:p>
            <a:pPr lvl="2"/>
            <a:r>
              <a:rPr lang="en-US" dirty="0" smtClean="0"/>
              <a:t>Activity location setback distance (i.e., side offset)</a:t>
            </a:r>
          </a:p>
          <a:p>
            <a:pPr lvl="2"/>
            <a:r>
              <a:rPr lang="en-US" dirty="0" smtClean="0"/>
              <a:t>Minimum split length</a:t>
            </a:r>
          </a:p>
          <a:p>
            <a:pPr lvl="2"/>
            <a:r>
              <a:rPr lang="en-US" dirty="0" smtClean="0"/>
              <a:t>Maximum number of access points per link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981200"/>
            <a:ext cx="4724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ACTIVITY_LOCATION_SIDE_OFFSET          15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MINIMUM_SPLIT_LENGTHS                       60, 60, 60, 60, 60, 60, 60, 60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MAXIMUM_ACCESS_POINTS                     3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FACILITY_TYPE_ACCESS_FLAGS                 0, 0,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7800" y="5590401"/>
            <a:ext cx="57150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FACILITY_ACCESS_WARRANT_1         PRINCIPAL..LOCAL,  ALL,  15 meters,  60 meters, 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Parking Detail Warrants (new)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cost and time to parking lots by time of day</a:t>
            </a:r>
          </a:p>
          <a:p>
            <a:pPr lvl="1"/>
            <a:r>
              <a:rPr lang="en-US" dirty="0" smtClean="0"/>
              <a:t>Multi-data field records (at, time, use, in, out, hourly, daily)</a:t>
            </a:r>
          </a:p>
          <a:p>
            <a:pPr lvl="2"/>
            <a:r>
              <a:rPr lang="en-US" dirty="0" smtClean="0"/>
              <a:t>Area type range</a:t>
            </a:r>
          </a:p>
          <a:p>
            <a:pPr lvl="2"/>
            <a:r>
              <a:rPr lang="en-US" dirty="0" smtClean="0"/>
              <a:t>Time of day range</a:t>
            </a:r>
          </a:p>
          <a:p>
            <a:pPr lvl="2"/>
            <a:r>
              <a:rPr lang="en-US" dirty="0" smtClean="0"/>
              <a:t>Vehicle use type</a:t>
            </a:r>
          </a:p>
          <a:p>
            <a:pPr lvl="2"/>
            <a:r>
              <a:rPr lang="en-US" dirty="0" smtClean="0"/>
              <a:t>Time to park the vehicle</a:t>
            </a:r>
          </a:p>
          <a:p>
            <a:pPr lvl="2"/>
            <a:r>
              <a:rPr lang="en-US" dirty="0" smtClean="0"/>
              <a:t>Time to retrieve the vehicle</a:t>
            </a:r>
          </a:p>
          <a:p>
            <a:pPr lvl="2"/>
            <a:r>
              <a:rPr lang="en-US" dirty="0" smtClean="0"/>
              <a:t>Hourly parking cost</a:t>
            </a:r>
          </a:p>
          <a:p>
            <a:pPr lvl="2"/>
            <a:r>
              <a:rPr lang="en-US" dirty="0" smtClean="0"/>
              <a:t>Daily parking cost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4828401"/>
            <a:ext cx="70104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PARKING_DETAIL_WARRANT_1         1..2, 10:00..15:00, AUTO,  20 seconds,  60 seconds,  200 cents, 400 cents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Street Parking Warrants (new)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parking lane use restrictions by time of day</a:t>
            </a:r>
          </a:p>
          <a:p>
            <a:pPr lvl="1"/>
            <a:r>
              <a:rPr lang="en-US" dirty="0" smtClean="0"/>
              <a:t>Multi-data field records (type, at, time)</a:t>
            </a:r>
          </a:p>
          <a:p>
            <a:pPr lvl="2"/>
            <a:r>
              <a:rPr lang="en-US" dirty="0" smtClean="0"/>
              <a:t>Facility type range</a:t>
            </a:r>
          </a:p>
          <a:p>
            <a:pPr lvl="2"/>
            <a:r>
              <a:rPr lang="en-US" dirty="0" smtClean="0"/>
              <a:t>Area type range</a:t>
            </a:r>
          </a:p>
          <a:p>
            <a:pPr lvl="2"/>
            <a:r>
              <a:rPr lang="en-US" dirty="0" smtClean="0"/>
              <a:t>Time of day range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505200"/>
            <a:ext cx="57150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STREET_PARKING_WARRANT_1         MINOR..LOCAL,  2..3,  10:00..15:00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Version 4:</a:t>
            </a:r>
          </a:p>
          <a:p>
            <a:pPr lvl="1"/>
            <a:r>
              <a:rPr lang="en-US" dirty="0" smtClean="0"/>
              <a:t>Signal type and rings defined in </a:t>
            </a:r>
            <a:r>
              <a:rPr lang="en-US" dirty="0" err="1" smtClean="0"/>
              <a:t>TransimsNet</a:t>
            </a:r>
            <a:endParaRPr lang="en-US" dirty="0" smtClean="0"/>
          </a:p>
          <a:p>
            <a:r>
              <a:rPr lang="en-US" dirty="0" smtClean="0"/>
              <a:t>Version 5:</a:t>
            </a:r>
          </a:p>
          <a:p>
            <a:pPr lvl="1"/>
            <a:r>
              <a:rPr lang="en-US" dirty="0" smtClean="0"/>
              <a:t>Signal group is defined in </a:t>
            </a:r>
            <a:r>
              <a:rPr lang="en-US" dirty="0" err="1" smtClean="0"/>
              <a:t>TransimsNet</a:t>
            </a:r>
            <a:endParaRPr lang="en-US" dirty="0" smtClean="0"/>
          </a:p>
          <a:p>
            <a:pPr lvl="1"/>
            <a:r>
              <a:rPr lang="en-US" dirty="0" smtClean="0"/>
              <a:t>Signal type, rings, timing and phasing parameters vary by group</a:t>
            </a:r>
          </a:p>
          <a:p>
            <a:pPr lvl="1"/>
            <a:r>
              <a:rPr lang="en-US" dirty="0" smtClean="0"/>
              <a:t>Groups may represent jurisdictions and/or areas with different signal standards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2438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SIGNAL_TYPE_CODE_*    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NUMBER_OF_RINGS_*     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SIGNAL_TIME_BREAKS_*  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SIGNAL_CYCLE_LENGTH_* 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MINIMUM_PHASE_TIME_*  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YELLOW_PHASE_TIME_*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RED_CLEAR_PHASE_TIME_*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SIGNAL_SPLIT_METHOD_* 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MINIMUM_LANE_CAPACITY_*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MAXIMUM_LANE_CAPACITY_*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POCKET_LANE_FACTOR_* 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SHARED_LANE_FACTOR_*  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TURN_MOVEMENT_FACTOR_*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PERMITTED_LEFT_FACTOR_*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GENERAL_GREEN_FACTOR_*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EXTENDED_GREEN_FACTOR_*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MAXIMUM_GREEN_FACTOR_* 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SIGNAL_DETECTOR_LENGTH_*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Router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4 Router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Router and </a:t>
            </a:r>
            <a:r>
              <a:rPr lang="en-US" dirty="0" err="1" smtClean="0"/>
              <a:t>PathSkim</a:t>
            </a:r>
            <a:endParaRPr lang="en-US" dirty="0" smtClean="0"/>
          </a:p>
          <a:p>
            <a:pPr lvl="1"/>
            <a:r>
              <a:rPr lang="en-US" dirty="0" smtClean="0"/>
              <a:t>Router build travel plans from a trip file</a:t>
            </a:r>
          </a:p>
          <a:p>
            <a:pPr lvl="1"/>
            <a:r>
              <a:rPr lang="en-US" dirty="0" err="1" smtClean="0"/>
              <a:t>PathSkim</a:t>
            </a:r>
            <a:r>
              <a:rPr lang="en-US" dirty="0" smtClean="0"/>
              <a:t> build travel skims from a user-specified O-D-T list</a:t>
            </a:r>
          </a:p>
          <a:p>
            <a:pPr lvl="2"/>
            <a:r>
              <a:rPr lang="en-US" dirty="0" smtClean="0"/>
              <a:t>Replaces Router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PlanSum</a:t>
            </a:r>
            <a:r>
              <a:rPr lang="en-US" dirty="0" smtClean="0">
                <a:sym typeface="Wingdings" pitchFamily="2" charset="2"/>
              </a:rPr>
              <a:t> process</a:t>
            </a:r>
            <a:endParaRPr lang="en-US" dirty="0" smtClean="0"/>
          </a:p>
          <a:p>
            <a:r>
              <a:rPr lang="en-US" dirty="0" smtClean="0"/>
              <a:t>Version 5 path building is a </a:t>
            </a:r>
            <a:r>
              <a:rPr lang="en-US" dirty="0" err="1" smtClean="0"/>
              <a:t>SysLib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Path Builder classes support multiple threads and DLL integration with other software</a:t>
            </a:r>
          </a:p>
          <a:p>
            <a:pPr lvl="1"/>
            <a:r>
              <a:rPr lang="en-US" dirty="0" smtClean="0"/>
              <a:t>Also supports on-the-fly path building within the Microsimulator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5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</a:p>
          <a:p>
            <a:pPr lvl="1"/>
            <a:r>
              <a:rPr lang="en-US" dirty="0" smtClean="0"/>
              <a:t>Forward and backward paths based on time constraints</a:t>
            </a:r>
          </a:p>
          <a:p>
            <a:pPr lvl="1"/>
            <a:r>
              <a:rPr lang="en-US" dirty="0" smtClean="0"/>
              <a:t>Builds paths with or without access links</a:t>
            </a:r>
          </a:p>
          <a:p>
            <a:pPr lvl="1"/>
            <a:r>
              <a:rPr lang="en-US" dirty="0" smtClean="0"/>
              <a:t>Uses impedance sorting to minimize transit transfer problems</a:t>
            </a:r>
          </a:p>
          <a:p>
            <a:pPr lvl="1"/>
            <a:r>
              <a:rPr lang="en-US" dirty="0" smtClean="0"/>
              <a:t>Models parking time and cost by time of day</a:t>
            </a:r>
          </a:p>
          <a:p>
            <a:pPr lvl="1"/>
            <a:r>
              <a:rPr lang="en-US" dirty="0" smtClean="0"/>
              <a:t>Lane use rather than link use restrictions</a:t>
            </a:r>
          </a:p>
          <a:p>
            <a:pPr lvl="2"/>
            <a:r>
              <a:rPr lang="en-US" dirty="0" smtClean="0"/>
              <a:t>Includes tolls and random processing rates (toll plaza, security gate, etc.)</a:t>
            </a:r>
          </a:p>
          <a:p>
            <a:pPr lvl="1"/>
            <a:r>
              <a:rPr lang="en-US" dirty="0" smtClean="0"/>
              <a:t>Uses consistent mode codes for all TRANSIMS modules</a:t>
            </a:r>
          </a:p>
          <a:p>
            <a:pPr lvl="1"/>
            <a:r>
              <a:rPr lang="en-US" dirty="0" smtClean="0"/>
              <a:t>Outputs link-based plans for complete trips</a:t>
            </a:r>
          </a:p>
          <a:p>
            <a:pPr lvl="2"/>
            <a:r>
              <a:rPr lang="en-US" dirty="0" smtClean="0"/>
              <a:t>No traveler scaling, link vs. node files, walk-leg-only trip problems</a:t>
            </a:r>
          </a:p>
          <a:p>
            <a:pPr lvl="1"/>
            <a:r>
              <a:rPr lang="en-US" dirty="0" smtClean="0"/>
              <a:t>Cumulates flows and updates link delay files</a:t>
            </a:r>
          </a:p>
          <a:p>
            <a:pPr lvl="1"/>
            <a:r>
              <a:rPr lang="en-US" dirty="0" smtClean="0"/>
              <a:t>Updates existing plan records with latest link delays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PathSkim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a set of origin-destination-times-mode for one-to-many path building and skimming</a:t>
            </a:r>
          </a:p>
          <a:p>
            <a:pPr lvl="1"/>
            <a:r>
              <a:rPr lang="en-US" dirty="0" smtClean="0"/>
              <a:t>Multiple methods for selecting OD locations within zones</a:t>
            </a:r>
          </a:p>
          <a:p>
            <a:pPr lvl="2"/>
            <a:r>
              <a:rPr lang="en-US" dirty="0" smtClean="0"/>
              <a:t>Random, </a:t>
            </a:r>
            <a:r>
              <a:rPr lang="en-US" dirty="0" err="1" smtClean="0"/>
              <a:t>centroid</a:t>
            </a:r>
            <a:r>
              <a:rPr lang="en-US" dirty="0" smtClean="0"/>
              <a:t>, distribute</a:t>
            </a:r>
          </a:p>
          <a:p>
            <a:pPr lvl="1"/>
            <a:r>
              <a:rPr lang="en-US" dirty="0" smtClean="0"/>
              <a:t>Location, zone or district-based skims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3886200" y="4487674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PathSkim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86200" y="529971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New Skim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18" name="Elbow Connector 17"/>
          <p:cNvCxnSpPr>
            <a:stCxn id="16" idx="2"/>
            <a:endCxn id="17" idx="0"/>
          </p:cNvCxnSpPr>
          <p:nvPr/>
        </p:nvCxnSpPr>
        <p:spPr bwMode="auto">
          <a:xfrm rot="5400000">
            <a:off x="4326002" y="5053712"/>
            <a:ext cx="491996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886200" y="3732788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Link Delay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20" name="Elbow Connector 19"/>
          <p:cNvCxnSpPr>
            <a:stCxn id="19" idx="2"/>
            <a:endCxn id="16" idx="0"/>
          </p:cNvCxnSpPr>
          <p:nvPr/>
        </p:nvCxnSpPr>
        <p:spPr bwMode="auto">
          <a:xfrm rot="5400000">
            <a:off x="4354577" y="4270251"/>
            <a:ext cx="434846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019800" y="3124200"/>
            <a:ext cx="26670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ROUTE_FROM_SPECIFIED_LOCATIONS ROUTE_AT_SPECIFIED_TIMES</a:t>
            </a:r>
          </a:p>
          <a:p>
            <a:r>
              <a:rPr lang="en-US" sz="1200" dirty="0" smtClean="0"/>
              <a:t>ROUTE_BY_TIME_INCREMENT</a:t>
            </a:r>
          </a:p>
          <a:p>
            <a:r>
              <a:rPr lang="en-US" sz="1200" dirty="0" smtClean="0"/>
              <a:t>ROUTE_WITH_TIME_CONSTRAINT</a:t>
            </a:r>
          </a:p>
          <a:p>
            <a:r>
              <a:rPr lang="en-US" sz="1200" dirty="0" smtClean="0"/>
              <a:t>ROUTE_WITH_SPECIFIED_MODE</a:t>
            </a:r>
          </a:p>
          <a:p>
            <a:r>
              <a:rPr lang="en-US" sz="1200" dirty="0" smtClean="0"/>
              <a:t>ROUTE_WITH_SPECIFIED_USE_TYPE</a:t>
            </a:r>
          </a:p>
          <a:p>
            <a:r>
              <a:rPr lang="en-US" sz="1200" dirty="0" smtClean="0"/>
              <a:t>ROUTE_FROM_SPECIFIED_ZONES</a:t>
            </a:r>
          </a:p>
          <a:p>
            <a:r>
              <a:rPr lang="en-US" sz="1200" dirty="0" smtClean="0"/>
              <a:t>ROUTE_TO_SPECIFIED_ZONES</a:t>
            </a:r>
          </a:p>
          <a:p>
            <a:r>
              <a:rPr lang="en-US" sz="1200" dirty="0" smtClean="0"/>
              <a:t>ORIGIN_LOCATIONS_PER_ZONE</a:t>
            </a:r>
          </a:p>
          <a:p>
            <a:r>
              <a:rPr lang="en-US" sz="1200" dirty="0" smtClean="0"/>
              <a:t>DESTINATION_LOCATIONS_PER_ZONE</a:t>
            </a:r>
          </a:p>
          <a:p>
            <a:r>
              <a:rPr lang="en-US" sz="1200" dirty="0" smtClean="0"/>
              <a:t>LOCATION_SELECTION_METHOD</a:t>
            </a:r>
          </a:p>
          <a:p>
            <a:r>
              <a:rPr lang="en-US" sz="1200" dirty="0" smtClean="0"/>
              <a:t>ORIGIN_ZONE_FILE</a:t>
            </a:r>
          </a:p>
          <a:p>
            <a:r>
              <a:rPr lang="en-US" sz="1200" dirty="0" smtClean="0"/>
              <a:t>DESTINATION_ZONE_FILE</a:t>
            </a:r>
          </a:p>
          <a:p>
            <a:r>
              <a:rPr lang="en-US" sz="1200" dirty="0" smtClean="0"/>
              <a:t>ORIGIN_LOCATION_FILE</a:t>
            </a:r>
          </a:p>
          <a:p>
            <a:r>
              <a:rPr lang="en-US" sz="1200" dirty="0" smtClean="0"/>
              <a:t>DESTINATION_LOCATION_FILE</a:t>
            </a:r>
          </a:p>
          <a:p>
            <a:r>
              <a:rPr lang="en-US" sz="1200" dirty="0" smtClean="0"/>
              <a:t>ZONE_LOCATION_MAP_FILE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Elbow Connector 25"/>
          <p:cNvCxnSpPr>
            <a:stCxn id="21" idx="1"/>
            <a:endCxn id="16" idx="3"/>
          </p:cNvCxnSpPr>
          <p:nvPr/>
        </p:nvCxnSpPr>
        <p:spPr bwMode="auto">
          <a:xfrm rot="10800000">
            <a:off x="5257800" y="4647694"/>
            <a:ext cx="7620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9" name="Elbow Connector 28"/>
          <p:cNvCxnSpPr>
            <a:stCxn id="24" idx="3"/>
            <a:endCxn id="16" idx="1"/>
          </p:cNvCxnSpPr>
          <p:nvPr/>
        </p:nvCxnSpPr>
        <p:spPr bwMode="auto">
          <a:xfrm>
            <a:off x="3124200" y="4647694"/>
            <a:ext cx="76200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886200" y="560451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New Plan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0600" y="3862864"/>
            <a:ext cx="21336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SKIM_OD_UNITS</a:t>
            </a:r>
          </a:p>
          <a:p>
            <a:r>
              <a:rPr lang="en-US" sz="1200" dirty="0" smtClean="0"/>
              <a:t>SKIM_TIME_PERIODS</a:t>
            </a:r>
          </a:p>
          <a:p>
            <a:r>
              <a:rPr lang="en-US" sz="1200" dirty="0" smtClean="0"/>
              <a:t>SKIM_TIME_INCREMENT</a:t>
            </a:r>
          </a:p>
          <a:p>
            <a:r>
              <a:rPr lang="en-US" sz="1200" dirty="0" smtClean="0"/>
              <a:t>SKIM_TOTAL_TIME_FLAG</a:t>
            </a:r>
          </a:p>
          <a:p>
            <a:r>
              <a:rPr lang="en-US" sz="1200" dirty="0" smtClean="0"/>
              <a:t>SKIM_TRAVEL_TIME_FORMAT</a:t>
            </a:r>
          </a:p>
          <a:p>
            <a:r>
              <a:rPr lang="en-US" sz="1200" dirty="0" smtClean="0"/>
              <a:t>SKIM_TRIP_LENGTH_FORMAT</a:t>
            </a:r>
          </a:p>
          <a:p>
            <a:r>
              <a:rPr lang="en-US" sz="1200" dirty="0" smtClean="0"/>
              <a:t>NEAREST_NEIGHBOR_FACTOR</a:t>
            </a:r>
          </a:p>
          <a:p>
            <a:r>
              <a:rPr lang="en-US" sz="1200" dirty="0" smtClean="0"/>
              <a:t>MERGE_TIME_PERIODS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Key program changes</a:t>
            </a:r>
          </a:p>
          <a:p>
            <a:pPr lvl="1"/>
            <a:r>
              <a:rPr lang="en-US" dirty="0" err="1" smtClean="0"/>
              <a:t>NetPrep</a:t>
            </a:r>
            <a:endParaRPr lang="en-US" dirty="0" smtClean="0"/>
          </a:p>
          <a:p>
            <a:pPr lvl="1"/>
            <a:r>
              <a:rPr lang="en-US" dirty="0" err="1" smtClean="0"/>
              <a:t>TransimsNet</a:t>
            </a:r>
            <a:endParaRPr lang="en-US" dirty="0" smtClean="0"/>
          </a:p>
          <a:p>
            <a:pPr lvl="1"/>
            <a:r>
              <a:rPr lang="en-US" dirty="0" smtClean="0"/>
              <a:t>Router</a:t>
            </a:r>
          </a:p>
          <a:p>
            <a:pPr lvl="1"/>
            <a:r>
              <a:rPr lang="en-US" dirty="0" err="1" smtClean="0"/>
              <a:t>PathSkim</a:t>
            </a:r>
            <a:endParaRPr lang="en-US" dirty="0" smtClean="0"/>
          </a:p>
          <a:p>
            <a:pPr lvl="1"/>
            <a:r>
              <a:rPr lang="en-US" dirty="0" err="1" smtClean="0"/>
              <a:t>PlanPrep</a:t>
            </a:r>
            <a:endParaRPr lang="en-US" dirty="0" smtClean="0"/>
          </a:p>
          <a:p>
            <a:pPr lvl="1"/>
            <a:r>
              <a:rPr lang="en-US" dirty="0" err="1" smtClean="0"/>
              <a:t>SimSubarea</a:t>
            </a:r>
            <a:endParaRPr lang="en-US" dirty="0" smtClean="0"/>
          </a:p>
          <a:p>
            <a:pPr lvl="1"/>
            <a:r>
              <a:rPr lang="en-US" dirty="0" smtClean="0"/>
              <a:t>Microsimulator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PlanPrep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Sort, merge, select, re-format plan file records</a:t>
            </a:r>
          </a:p>
          <a:p>
            <a:pPr lvl="1"/>
            <a:r>
              <a:rPr lang="en-US" dirty="0" smtClean="0"/>
              <a:t>Expanded selection controls</a:t>
            </a:r>
          </a:p>
          <a:p>
            <a:pPr lvl="1"/>
            <a:r>
              <a:rPr lang="en-US" dirty="0" smtClean="0"/>
              <a:t>Sort and combine files in one step</a:t>
            </a:r>
          </a:p>
          <a:p>
            <a:pPr lvl="1"/>
            <a:r>
              <a:rPr lang="en-US" dirty="0" smtClean="0"/>
              <a:t>Sort large plans files within memory constraints</a:t>
            </a:r>
          </a:p>
          <a:p>
            <a:pPr lvl="2"/>
            <a:r>
              <a:rPr lang="en-US" dirty="0" smtClean="0"/>
              <a:t>MAX_SORT_SIZE 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295400" y="3657600"/>
            <a:ext cx="6248400" cy="2123658"/>
            <a:chOff x="1295400" y="3657600"/>
            <a:chExt cx="6248400" cy="212365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429000" y="4559409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PlanPrep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429000" y="5352038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New Plan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8" name="Elbow Connector 17"/>
            <p:cNvCxnSpPr>
              <a:stCxn id="16" idx="2"/>
              <a:endCxn id="17" idx="0"/>
            </p:cNvCxnSpPr>
            <p:nvPr/>
          </p:nvCxnSpPr>
          <p:spPr bwMode="auto">
            <a:xfrm rot="5400000">
              <a:off x="3878506" y="5115743"/>
              <a:ext cx="472589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3429000" y="3828038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Plan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0" name="Elbow Connector 19"/>
            <p:cNvCxnSpPr>
              <a:stCxn id="19" idx="2"/>
              <a:endCxn id="16" idx="0"/>
            </p:cNvCxnSpPr>
            <p:nvPr/>
          </p:nvCxnSpPr>
          <p:spPr bwMode="auto">
            <a:xfrm rot="5400000">
              <a:off x="3909135" y="4353743"/>
              <a:ext cx="411331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486400" y="3657600"/>
              <a:ext cx="2057400" cy="21236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PLAN_SORT_TYPE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MAX_SORT_SIZE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SELECT_HOUSEHOLDS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SELECT_MODES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SELECT_PURPOSES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SELECT_START_TIMES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SELECT_END_TIMES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SELECT_ORIGINS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SELECT_DESTINATIONS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SELECT_TRAVELER_TYPES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SELECTION_PERCENTAGE</a:t>
              </a:r>
            </a:p>
          </p:txBody>
        </p:sp>
        <p:cxnSp>
          <p:nvCxnSpPr>
            <p:cNvPr id="26" name="Elbow Connector 25"/>
            <p:cNvCxnSpPr>
              <a:stCxn id="21" idx="1"/>
              <a:endCxn id="16" idx="3"/>
            </p:cNvCxnSpPr>
            <p:nvPr/>
          </p:nvCxnSpPr>
          <p:spPr bwMode="auto">
            <a:xfrm rot="10800000">
              <a:off x="4800600" y="4719429"/>
              <a:ext cx="68580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1295400" y="4422398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Selection 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295400" y="4727198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Merge Plan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9" name="Elbow Connector 28"/>
            <p:cNvCxnSpPr>
              <a:stCxn id="27" idx="3"/>
              <a:endCxn id="16" idx="1"/>
            </p:cNvCxnSpPr>
            <p:nvPr/>
          </p:nvCxnSpPr>
          <p:spPr bwMode="auto">
            <a:xfrm>
              <a:off x="2667000" y="4582418"/>
              <a:ext cx="762000" cy="13701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0" name="Elbow Connector 29"/>
            <p:cNvCxnSpPr>
              <a:stCxn id="28" idx="3"/>
              <a:endCxn id="16" idx="1"/>
            </p:cNvCxnSpPr>
            <p:nvPr/>
          </p:nvCxnSpPr>
          <p:spPr bwMode="auto">
            <a:xfrm flipV="1">
              <a:off x="2667000" y="4719429"/>
              <a:ext cx="762000" cy="16778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SimSubareas</a:t>
            </a:r>
            <a:r>
              <a:rPr lang="en-US" dirty="0" smtClean="0"/>
              <a:t> (new 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nodes to simulation subareas</a:t>
            </a:r>
          </a:p>
          <a:p>
            <a:pPr lvl="1"/>
            <a:r>
              <a:rPr lang="en-US" dirty="0" smtClean="0"/>
              <a:t>Default allocation based on geographic rings and wedges</a:t>
            </a:r>
          </a:p>
          <a:p>
            <a:pPr lvl="1"/>
            <a:r>
              <a:rPr lang="en-US" dirty="0" smtClean="0"/>
              <a:t>Option: a central node number for wedge construction</a:t>
            </a:r>
          </a:p>
          <a:p>
            <a:pPr lvl="1"/>
            <a:r>
              <a:rPr lang="en-US" dirty="0" smtClean="0"/>
              <a:t>Option: a set of subarea boundary polygons</a:t>
            </a:r>
          </a:p>
          <a:p>
            <a:pPr lvl="1"/>
            <a:r>
              <a:rPr lang="en-US" dirty="0" smtClean="0"/>
              <a:t>Option: a link delay file to balance subarea traffic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95400" y="3794760"/>
            <a:ext cx="6248400" cy="1844040"/>
            <a:chOff x="990600" y="3794760"/>
            <a:chExt cx="6248400" cy="184404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124200" y="4546014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SimSubareas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124200" y="53187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New Node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8" name="Elbow Connector 17"/>
            <p:cNvCxnSpPr>
              <a:stCxn id="16" idx="2"/>
              <a:endCxn id="17" idx="0"/>
            </p:cNvCxnSpPr>
            <p:nvPr/>
          </p:nvCxnSpPr>
          <p:spPr bwMode="auto">
            <a:xfrm rot="5400000">
              <a:off x="3583647" y="5092407"/>
              <a:ext cx="452706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3124200" y="37947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Node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0" name="Elbow Connector 19"/>
            <p:cNvCxnSpPr>
              <a:stCxn id="19" idx="2"/>
              <a:endCxn id="16" idx="0"/>
            </p:cNvCxnSpPr>
            <p:nvPr/>
          </p:nvCxnSpPr>
          <p:spPr bwMode="auto">
            <a:xfrm rot="5400000">
              <a:off x="3594393" y="4330407"/>
              <a:ext cx="431214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181600" y="4382869"/>
              <a:ext cx="205740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NUMBER_OF_SUBAREAS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CENTRAL_NODE_NUMBER</a:t>
              </a:r>
            </a:p>
            <a:p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SUBAREA_BOUNDARY_FILE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990600" y="438912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Boundaries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90600" y="469392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Link Delay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4" name="Elbow Connector 23"/>
            <p:cNvCxnSpPr>
              <a:stCxn id="22" idx="3"/>
              <a:endCxn id="16" idx="1"/>
            </p:cNvCxnSpPr>
            <p:nvPr/>
          </p:nvCxnSpPr>
          <p:spPr bwMode="auto">
            <a:xfrm>
              <a:off x="2362200" y="4549140"/>
              <a:ext cx="762000" cy="15689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5" name="Elbow Connector 24"/>
            <p:cNvCxnSpPr>
              <a:stCxn id="23" idx="3"/>
              <a:endCxn id="16" idx="1"/>
            </p:cNvCxnSpPr>
            <p:nvPr/>
          </p:nvCxnSpPr>
          <p:spPr bwMode="auto">
            <a:xfrm flipV="1">
              <a:off x="2362200" y="4706034"/>
              <a:ext cx="762000" cy="14790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6" name="Elbow Connector 25"/>
            <p:cNvCxnSpPr>
              <a:stCxn id="21" idx="1"/>
              <a:endCxn id="16" idx="3"/>
            </p:cNvCxnSpPr>
            <p:nvPr/>
          </p:nvCxnSpPr>
          <p:spPr bwMode="auto">
            <a:xfrm rot="10800000">
              <a:off x="4495800" y="4706035"/>
              <a:ext cx="685800" cy="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Simulation Subareas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09600" y="1524000"/>
            <a:ext cx="3264975" cy="1922145"/>
            <a:chOff x="609600" y="1524000"/>
            <a:chExt cx="3264975" cy="1922145"/>
          </a:xfrm>
        </p:grpSpPr>
        <p:grpSp>
          <p:nvGrpSpPr>
            <p:cNvPr id="12" name="Group 11"/>
            <p:cNvGrpSpPr/>
            <p:nvPr/>
          </p:nvGrpSpPr>
          <p:grpSpPr>
            <a:xfrm>
              <a:off x="609600" y="1524000"/>
              <a:ext cx="1971431" cy="1922145"/>
              <a:chOff x="847969" y="1524000"/>
              <a:chExt cx="1971431" cy="1922145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 bwMode="auto">
              <a:xfrm>
                <a:off x="847969" y="1524000"/>
                <a:ext cx="1971431" cy="1922145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65314" y="2286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57031" y="1981200"/>
              <a:ext cx="990600" cy="965835"/>
              <a:chOff x="1295400" y="1981200"/>
              <a:chExt cx="990600" cy="965835"/>
            </a:xfrm>
          </p:grpSpPr>
          <p:sp>
            <p:nvSpPr>
              <p:cNvPr id="7" name="Oval 6"/>
              <p:cNvSpPr>
                <a:spLocks noChangeAspect="1"/>
              </p:cNvSpPr>
              <p:nvPr/>
            </p:nvSpPr>
            <p:spPr bwMode="auto">
              <a:xfrm>
                <a:off x="1295400" y="1981200"/>
                <a:ext cx="990600" cy="96583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9514" y="2286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667000" y="2286000"/>
              <a:ext cx="1207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Subareas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5800" y="3657600"/>
            <a:ext cx="3645975" cy="2303938"/>
            <a:chOff x="685800" y="3657600"/>
            <a:chExt cx="3645975" cy="2303938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 bwMode="auto">
            <a:xfrm>
              <a:off x="685800" y="3657600"/>
              <a:ext cx="2362200" cy="23031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22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4648200"/>
              <a:ext cx="1207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Subareas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4" idx="0"/>
              <a:endCxn id="14" idx="4"/>
            </p:cNvCxnSpPr>
            <p:nvPr/>
          </p:nvCxnSpPr>
          <p:spPr bwMode="auto">
            <a:xfrm rot="16200000" flipH="1">
              <a:off x="715327" y="4809172"/>
              <a:ext cx="2303145" cy="1588"/>
            </a:xfrm>
            <a:prstGeom prst="line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4" idx="2"/>
              <a:endCxn id="14" idx="6"/>
            </p:cNvCxnSpPr>
            <p:nvPr/>
          </p:nvCxnSpPr>
          <p:spPr bwMode="auto">
            <a:xfrm rot="10800000" flipH="1">
              <a:off x="685800" y="4809173"/>
              <a:ext cx="2362200" cy="1588"/>
            </a:xfrm>
            <a:prstGeom prst="line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066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9914" y="519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62200" y="519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71600" y="4343400"/>
              <a:ext cx="990600" cy="965835"/>
              <a:chOff x="1295400" y="1981200"/>
              <a:chExt cx="990600" cy="965835"/>
            </a:xfrm>
          </p:grpSpPr>
          <p:sp>
            <p:nvSpPr>
              <p:cNvPr id="17" name="Oval 16"/>
              <p:cNvSpPr>
                <a:spLocks noChangeAspect="1"/>
              </p:cNvSpPr>
              <p:nvPr/>
            </p:nvSpPr>
            <p:spPr bwMode="auto">
              <a:xfrm>
                <a:off x="1295400" y="1981200"/>
                <a:ext cx="990600" cy="96583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79514" y="2286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3048000" y="1455419"/>
            <a:ext cx="5791200" cy="4235608"/>
            <a:chOff x="3048000" y="1455419"/>
            <a:chExt cx="5791200" cy="4235608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4495800" y="1455419"/>
              <a:ext cx="4343400" cy="42348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5486400" y="2421255"/>
              <a:ext cx="2362200" cy="23031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5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8000" y="3352800"/>
              <a:ext cx="132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 Subareas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60" idx="0"/>
              <a:endCxn id="60" idx="4"/>
            </p:cNvCxnSpPr>
            <p:nvPr/>
          </p:nvCxnSpPr>
          <p:spPr bwMode="auto">
            <a:xfrm rot="16200000" flipH="1">
              <a:off x="4550092" y="3572826"/>
              <a:ext cx="4234815" cy="1588"/>
            </a:xfrm>
            <a:prstGeom prst="line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0" idx="2"/>
              <a:endCxn id="60" idx="6"/>
            </p:cNvCxnSpPr>
            <p:nvPr/>
          </p:nvCxnSpPr>
          <p:spPr bwMode="auto">
            <a:xfrm rot="10800000" flipH="1">
              <a:off x="4495800" y="3572827"/>
              <a:ext cx="4343400" cy="1588"/>
            </a:xfrm>
            <a:prstGeom prst="line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62484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15200" y="3733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152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Connector 69"/>
            <p:cNvCxnSpPr>
              <a:stCxn id="60" idx="7"/>
              <a:endCxn id="60" idx="3"/>
            </p:cNvCxnSpPr>
            <p:nvPr/>
          </p:nvCxnSpPr>
          <p:spPr bwMode="auto">
            <a:xfrm rot="16200000" flipH="1" flipV="1">
              <a:off x="5170266" y="2037203"/>
              <a:ext cx="2994467" cy="3071246"/>
            </a:xfrm>
            <a:prstGeom prst="line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60" idx="1"/>
              <a:endCxn id="60" idx="5"/>
            </p:cNvCxnSpPr>
            <p:nvPr/>
          </p:nvCxnSpPr>
          <p:spPr bwMode="auto">
            <a:xfrm rot="16200000" flipH="1">
              <a:off x="5170266" y="2037203"/>
              <a:ext cx="2994467" cy="3071246"/>
            </a:xfrm>
            <a:prstGeom prst="line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6858000" y="411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48400" y="411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150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150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67400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9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9000" y="1905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01000" y="2819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01000" y="3962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62800" y="4953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67400" y="4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9200" y="3962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76800" y="2743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15"/>
            <p:cNvGrpSpPr/>
            <p:nvPr/>
          </p:nvGrpSpPr>
          <p:grpSpPr>
            <a:xfrm>
              <a:off x="6172200" y="2996565"/>
              <a:ext cx="990600" cy="965835"/>
              <a:chOff x="1295400" y="1981200"/>
              <a:chExt cx="990600" cy="965835"/>
            </a:xfrm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 bwMode="auto">
              <a:xfrm>
                <a:off x="1295400" y="1981200"/>
                <a:ext cx="990600" cy="96583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79514" y="2286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</a:p>
          <a:p>
            <a:pPr lvl="1"/>
            <a:r>
              <a:rPr lang="en-US" dirty="0" smtClean="0"/>
              <a:t>Vehicle processing is split into geographic subareas for multi-core processing (threads or MPI) </a:t>
            </a:r>
          </a:p>
          <a:p>
            <a:pPr lvl="1"/>
            <a:r>
              <a:rPr lang="en-US" dirty="0" smtClean="0"/>
              <a:t>Each subarea can be modeled at a different level of detail</a:t>
            </a:r>
          </a:p>
          <a:p>
            <a:pPr lvl="2"/>
            <a:r>
              <a:rPr lang="en-US" dirty="0" smtClean="0"/>
              <a:t>None, macro, </a:t>
            </a:r>
            <a:r>
              <a:rPr lang="en-US" dirty="0" err="1" smtClean="0"/>
              <a:t>meso</a:t>
            </a:r>
            <a:r>
              <a:rPr lang="en-US" dirty="0" smtClean="0"/>
              <a:t>, micro</a:t>
            </a:r>
          </a:p>
          <a:p>
            <a:pPr lvl="2"/>
            <a:r>
              <a:rPr lang="en-US" dirty="0" smtClean="0"/>
              <a:t>Version 4 cellular automata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meso</a:t>
            </a:r>
            <a:r>
              <a:rPr lang="en-US" dirty="0" smtClean="0">
                <a:sym typeface="Wingdings" pitchFamily="2" charset="2"/>
              </a:rPr>
              <a:t> scale</a:t>
            </a:r>
          </a:p>
          <a:p>
            <a:pPr lvl="1"/>
            <a:r>
              <a:rPr lang="en-US" dirty="0" smtClean="0"/>
              <a:t>Multi-node signal coordination and vehicle detection</a:t>
            </a:r>
          </a:p>
          <a:p>
            <a:pPr lvl="1"/>
            <a:r>
              <a:rPr lang="en-US" dirty="0" smtClean="0"/>
              <a:t>Multiple traveler types with different simulation sensitivities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Inherits from Router services to enable on-the-fly re-routing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Wait time problems can trigger route adjustments</a:t>
            </a:r>
          </a:p>
          <a:p>
            <a:pPr lvl="1"/>
            <a:r>
              <a:rPr lang="en-US" dirty="0" smtClean="0"/>
              <a:t>Integrated </a:t>
            </a:r>
            <a:r>
              <a:rPr lang="en-US" dirty="0" smtClean="0"/>
              <a:t>multi-modal trip plans</a:t>
            </a:r>
          </a:p>
          <a:p>
            <a:pPr lvl="2"/>
            <a:r>
              <a:rPr lang="en-US" dirty="0" smtClean="0"/>
              <a:t>Critical for </a:t>
            </a:r>
            <a:r>
              <a:rPr lang="en-US" dirty="0" smtClean="0"/>
              <a:t>coordinating transit </a:t>
            </a:r>
            <a:r>
              <a:rPr lang="en-US" dirty="0" smtClean="0"/>
              <a:t>trip </a:t>
            </a:r>
            <a:r>
              <a:rPr lang="en-US" dirty="0" smtClean="0"/>
              <a:t>legs</a:t>
            </a:r>
            <a:endParaRPr lang="en-US" dirty="0" smtClean="0"/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Goals and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Refinements based on user-feedback</a:t>
            </a:r>
          </a:p>
          <a:p>
            <a:r>
              <a:rPr lang="en-US" dirty="0" smtClean="0"/>
              <a:t>Make key names more user-friendly and obvious</a:t>
            </a:r>
          </a:p>
          <a:p>
            <a:pPr lvl="1"/>
            <a:r>
              <a:rPr lang="en-US" dirty="0" smtClean="0"/>
              <a:t>Clearly distinguish input and output files</a:t>
            </a:r>
          </a:p>
          <a:p>
            <a:pPr lvl="1"/>
            <a:r>
              <a:rPr lang="en-US" dirty="0" smtClean="0"/>
              <a:t>The print file always writes the text of the key name</a:t>
            </a:r>
          </a:p>
          <a:p>
            <a:pPr lvl="1"/>
            <a:r>
              <a:rPr lang="en-US" dirty="0" smtClean="0"/>
              <a:t>Simple group keys </a:t>
            </a:r>
            <a:r>
              <a:rPr lang="en-US" dirty="0" smtClean="0">
                <a:sym typeface="Wingdings" pitchFamily="2" charset="2"/>
              </a:rPr>
              <a:t> keys with multiple fields</a:t>
            </a:r>
            <a:endParaRPr lang="en-US" dirty="0" smtClean="0"/>
          </a:p>
          <a:p>
            <a:r>
              <a:rPr lang="en-US" dirty="0" smtClean="0"/>
              <a:t>Programs with common key names have the same meaning and behavior</a:t>
            </a:r>
          </a:p>
          <a:p>
            <a:r>
              <a:rPr lang="en-US" dirty="0" smtClean="0"/>
              <a:t>Reduce documentation lookup for new users</a:t>
            </a:r>
          </a:p>
          <a:p>
            <a:r>
              <a:rPr lang="en-US" dirty="0" smtClean="0"/>
              <a:t>Project-specific or user-specific global control keys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NetPrep</a:t>
            </a:r>
            <a:r>
              <a:rPr lang="en-US" dirty="0" smtClean="0"/>
              <a:t> (new program)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Combines </a:t>
            </a:r>
            <a:r>
              <a:rPr lang="en-US" dirty="0" err="1" smtClean="0"/>
              <a:t>GISNet</a:t>
            </a:r>
            <a:r>
              <a:rPr lang="en-US" dirty="0" smtClean="0"/>
              <a:t>, </a:t>
            </a:r>
            <a:r>
              <a:rPr lang="en-US" dirty="0" err="1" smtClean="0"/>
              <a:t>TPPlusNet</a:t>
            </a:r>
            <a:r>
              <a:rPr lang="en-US" dirty="0" smtClean="0"/>
              <a:t>, and EMME2Net features</a:t>
            </a:r>
          </a:p>
          <a:p>
            <a:pPr lvl="1"/>
            <a:r>
              <a:rPr lang="en-US" dirty="0" smtClean="0"/>
              <a:t>Performs </a:t>
            </a:r>
            <a:r>
              <a:rPr lang="en-US" dirty="0" err="1" smtClean="0"/>
              <a:t>TransimsNet</a:t>
            </a:r>
            <a:r>
              <a:rPr lang="en-US" dirty="0" smtClean="0"/>
              <a:t> functions related to link and node selection</a:t>
            </a:r>
          </a:p>
          <a:p>
            <a:pPr lvl="1"/>
            <a:r>
              <a:rPr lang="en-US" dirty="0" smtClean="0"/>
              <a:t>New spatial network manipulation controls</a:t>
            </a:r>
          </a:p>
          <a:p>
            <a:pPr lvl="1"/>
            <a:r>
              <a:rPr lang="en-US" dirty="0" smtClean="0"/>
              <a:t>Merge networks</a:t>
            </a:r>
          </a:p>
          <a:p>
            <a:pPr lvl="1"/>
            <a:r>
              <a:rPr lang="en-US" dirty="0" smtClean="0"/>
              <a:t>User-scripts supported</a:t>
            </a:r>
          </a:p>
          <a:p>
            <a:pPr lvl="1"/>
            <a:r>
              <a:rPr lang="en-US" dirty="0" smtClean="0"/>
              <a:t>Can be run iteratively</a:t>
            </a:r>
          </a:p>
          <a:p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457200" y="1295400"/>
          <a:ext cx="46482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NetPrep</a:t>
            </a:r>
            <a:r>
              <a:rPr lang="en-US" dirty="0" smtClean="0"/>
              <a:t> Control Keys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33400" y="2949476"/>
            <a:ext cx="2438400" cy="3048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Merge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Networks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330476"/>
            <a:ext cx="24384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LINK_FILE           INPUT_LINK_FILE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NODE_FILE        INPUT_NODE_FILE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ZONE_FILE         INPUT_ZONE_FILE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SHAPE_FILE       INPUT_SPDCAP_FILE</a:t>
            </a:r>
          </a:p>
          <a:p>
            <a:endParaRPr lang="en-US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INPUT_UNITS_OF_MEASURE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FACILITY_INDEX_FIELD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AREA_TYPE_INDEX_FIELD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CONVERSION_SCRIPT INTERNAL_ZONE_RANGE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SPEED_FACTOR_BY_FACILITY SPEED_ROUNDING_INCREMENT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3962400" y="1730276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NetPrep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6600" y="3330476"/>
            <a:ext cx="25146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MAXIMUM_LENGTH_TO_XY_RATIO MAXIMUM_SHAPE_ANGLE MINIMUM_SHAPE_LENGTH DROP_DEAD_END_LINKS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DROP_SHORT_LINKS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SPLIT_LARGE_LOOPS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COLLAPSE_SHAPE_NODES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COLLAPSE_DIVIDED_ARTERIALS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LOCAL_THRU_SEGMENT_LENGTHS_*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LOCAL_SELECTION_SPACING_*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3330476"/>
            <a:ext cx="24384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KEEP_NODE_RANGE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KEEP_NODE_FILE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KEEP_LINK_RANGE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KEEP_LINK_FILE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DELETE_NODE_RANGE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DELETE_NODE_FILE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DELETE_LINK_RANGE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DELETE_LINK_FILE</a:t>
            </a:r>
          </a:p>
        </p:txBody>
      </p:sp>
      <p:cxnSp>
        <p:nvCxnSpPr>
          <p:cNvPr id="27" name="Shape 42"/>
          <p:cNvCxnSpPr>
            <a:stCxn id="15" idx="2"/>
            <a:endCxn id="39" idx="0"/>
          </p:cNvCxnSpPr>
          <p:nvPr/>
        </p:nvCxnSpPr>
        <p:spPr>
          <a:xfrm rot="5400000">
            <a:off x="4198620" y="2614196"/>
            <a:ext cx="67056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9" name="Flowchart: Process 38"/>
          <p:cNvSpPr/>
          <p:nvPr/>
        </p:nvSpPr>
        <p:spPr>
          <a:xfrm>
            <a:off x="3276600" y="2949476"/>
            <a:ext cx="2514600" cy="3048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Spatial Refinements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6096000" y="2949476"/>
            <a:ext cx="2438400" cy="3048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Keep/Delete Elements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hape 42"/>
          <p:cNvCxnSpPr>
            <a:stCxn id="15" idx="2"/>
            <a:endCxn id="12" idx="0"/>
          </p:cNvCxnSpPr>
          <p:nvPr/>
        </p:nvCxnSpPr>
        <p:spPr>
          <a:xfrm rot="5400000">
            <a:off x="2807970" y="1223546"/>
            <a:ext cx="670560" cy="27813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hape 42"/>
          <p:cNvCxnSpPr>
            <a:stCxn id="15" idx="2"/>
            <a:endCxn id="41" idx="0"/>
          </p:cNvCxnSpPr>
          <p:nvPr/>
        </p:nvCxnSpPr>
        <p:spPr>
          <a:xfrm rot="16200000" flipH="1">
            <a:off x="5589270" y="1223546"/>
            <a:ext cx="670560" cy="27813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NetPrep</a:t>
            </a:r>
            <a:r>
              <a:rPr lang="en-US" dirty="0" smtClean="0"/>
              <a:t> – New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Local-Thru segment length</a:t>
            </a:r>
          </a:p>
          <a:p>
            <a:pPr lvl="1"/>
            <a:r>
              <a:rPr lang="en-US" dirty="0" smtClean="0"/>
              <a:t>Assigns local streets to the new Local-Thru facility type based on the length of a series of local links</a:t>
            </a:r>
          </a:p>
          <a:p>
            <a:r>
              <a:rPr lang="en-US" dirty="0" smtClean="0"/>
              <a:t>Local selection spacing</a:t>
            </a:r>
          </a:p>
          <a:p>
            <a:pPr lvl="1"/>
            <a:r>
              <a:rPr lang="en-US" dirty="0" smtClean="0"/>
              <a:t>Selects representative local streets from an all-streets network for inclusion in the TRANSIMS network</a:t>
            </a:r>
          </a:p>
          <a:p>
            <a:r>
              <a:rPr lang="en-US" dirty="0" smtClean="0"/>
              <a:t>Drop dead end and short links</a:t>
            </a:r>
          </a:p>
          <a:p>
            <a:pPr lvl="1"/>
            <a:r>
              <a:rPr lang="en-US" dirty="0" smtClean="0"/>
              <a:t>Links less than length value are dropped</a:t>
            </a:r>
          </a:p>
          <a:p>
            <a:r>
              <a:rPr lang="en-US" dirty="0" smtClean="0"/>
              <a:t>Split large loops</a:t>
            </a:r>
          </a:p>
          <a:p>
            <a:pPr lvl="1"/>
            <a:r>
              <a:rPr lang="en-US" dirty="0" smtClean="0"/>
              <a:t>Loops (anode=</a:t>
            </a:r>
            <a:r>
              <a:rPr lang="en-US" dirty="0" err="1" smtClean="0"/>
              <a:t>bnode</a:t>
            </a:r>
            <a:r>
              <a:rPr lang="en-US" dirty="0" smtClean="0"/>
              <a:t>)  will be split into two links to permit loading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Collapse Divided Arterials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GIS often includes parallel links for divided arterials</a:t>
            </a:r>
          </a:p>
          <a:p>
            <a:r>
              <a:rPr lang="en-US" dirty="0" smtClean="0"/>
              <a:t>Complicates TRANSIMS coding and simulation of signalized intersections</a:t>
            </a:r>
          </a:p>
          <a:p>
            <a:pPr lvl="1"/>
            <a:r>
              <a:rPr lang="en-US" dirty="0" smtClean="0"/>
              <a:t>Version 5 can model multi-node signals, but the network will be easier to edit and the simulate if a single node is used</a:t>
            </a:r>
          </a:p>
          <a:p>
            <a:pPr lvl="2"/>
            <a:r>
              <a:rPr lang="en-US" dirty="0" smtClean="0"/>
              <a:t>The DIVIDED field in the link file models link access like parallel roadways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114"/>
          <p:cNvGrpSpPr/>
          <p:nvPr/>
        </p:nvGrpSpPr>
        <p:grpSpPr>
          <a:xfrm>
            <a:off x="1905000" y="4114800"/>
            <a:ext cx="5257800" cy="1752600"/>
            <a:chOff x="1752600" y="2286000"/>
            <a:chExt cx="5257800" cy="1752600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2514600" y="2743200"/>
              <a:ext cx="685800" cy="76200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5638800" y="2819400"/>
              <a:ext cx="609600" cy="60960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7526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7338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28956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8956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1752600" y="3200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26670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2667000" y="3200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3733800" y="3200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26670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28956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4876800" y="3048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8674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5867400" y="3048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6858000" y="3048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58674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35" name="Straight Arrow Connector 134"/>
            <p:cNvCxnSpPr>
              <a:stCxn id="126" idx="6"/>
              <a:endCxn id="127" idx="2"/>
            </p:cNvCxnSpPr>
            <p:nvPr/>
          </p:nvCxnSpPr>
          <p:spPr bwMode="auto">
            <a:xfrm>
              <a:off x="3048000" y="3276600"/>
              <a:ext cx="6858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Straight Arrow Connector 135"/>
            <p:cNvCxnSpPr>
              <a:stCxn id="122" idx="6"/>
              <a:endCxn id="125" idx="2"/>
            </p:cNvCxnSpPr>
            <p:nvPr/>
          </p:nvCxnSpPr>
          <p:spPr bwMode="auto">
            <a:xfrm>
              <a:off x="1905000" y="32766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7" name="Straight Arrow Connector 136"/>
            <p:cNvCxnSpPr>
              <a:stCxn id="124" idx="4"/>
              <a:endCxn id="123" idx="0"/>
            </p:cNvCxnSpPr>
            <p:nvPr/>
          </p:nvCxnSpPr>
          <p:spPr bwMode="auto">
            <a:xfrm rot="5400000">
              <a:off x="2514600" y="2667000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8" name="Straight Arrow Connector 137"/>
            <p:cNvCxnSpPr>
              <a:stCxn id="129" idx="0"/>
              <a:endCxn id="126" idx="4"/>
            </p:cNvCxnSpPr>
            <p:nvPr/>
          </p:nvCxnSpPr>
          <p:spPr bwMode="auto">
            <a:xfrm rot="5400000" flipH="1" flipV="1">
              <a:off x="2705100" y="36195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9" name="Straight Arrow Connector 138"/>
            <p:cNvCxnSpPr>
              <a:stCxn id="120" idx="0"/>
              <a:endCxn id="121" idx="4"/>
            </p:cNvCxnSpPr>
            <p:nvPr/>
          </p:nvCxnSpPr>
          <p:spPr bwMode="auto">
            <a:xfrm rot="5400000" flipH="1" flipV="1">
              <a:off x="2743200" y="2667000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0" name="Straight Arrow Connector 139"/>
            <p:cNvCxnSpPr>
              <a:stCxn id="119" idx="2"/>
              <a:endCxn id="120" idx="6"/>
            </p:cNvCxnSpPr>
            <p:nvPr/>
          </p:nvCxnSpPr>
          <p:spPr bwMode="auto">
            <a:xfrm rot="10800000">
              <a:off x="3048000" y="2971800"/>
              <a:ext cx="6858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1" name="Straight Arrow Connector 140"/>
            <p:cNvCxnSpPr>
              <a:stCxn id="125" idx="4"/>
              <a:endCxn id="128" idx="0"/>
            </p:cNvCxnSpPr>
            <p:nvPr/>
          </p:nvCxnSpPr>
          <p:spPr bwMode="auto">
            <a:xfrm rot="5400000">
              <a:off x="2476500" y="36195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2" name="Straight Arrow Connector 141"/>
            <p:cNvCxnSpPr>
              <a:stCxn id="123" idx="2"/>
              <a:endCxn id="118" idx="6"/>
            </p:cNvCxnSpPr>
            <p:nvPr/>
          </p:nvCxnSpPr>
          <p:spPr bwMode="auto">
            <a:xfrm rot="10800000">
              <a:off x="1905000" y="29718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3" name="Straight Arrow Connector 142"/>
            <p:cNvCxnSpPr>
              <a:stCxn id="120" idx="2"/>
              <a:endCxn id="123" idx="6"/>
            </p:cNvCxnSpPr>
            <p:nvPr/>
          </p:nvCxnSpPr>
          <p:spPr bwMode="auto">
            <a:xfrm rot="10800000">
              <a:off x="2819400" y="2971800"/>
              <a:ext cx="76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Straight Arrow Connector 143"/>
            <p:cNvCxnSpPr>
              <a:stCxn id="125" idx="0"/>
              <a:endCxn id="123" idx="4"/>
            </p:cNvCxnSpPr>
            <p:nvPr/>
          </p:nvCxnSpPr>
          <p:spPr bwMode="auto">
            <a:xfrm rot="5400000" flipH="1" flipV="1">
              <a:off x="2667000" y="3124200"/>
              <a:ext cx="152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Straight Arrow Connector 144"/>
            <p:cNvCxnSpPr>
              <a:stCxn id="126" idx="2"/>
              <a:endCxn id="125" idx="6"/>
            </p:cNvCxnSpPr>
            <p:nvPr/>
          </p:nvCxnSpPr>
          <p:spPr bwMode="auto">
            <a:xfrm rot="10800000">
              <a:off x="2819400" y="3276600"/>
              <a:ext cx="76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6" name="Straight Arrow Connector 145"/>
            <p:cNvCxnSpPr>
              <a:stCxn id="126" idx="0"/>
              <a:endCxn id="120" idx="4"/>
            </p:cNvCxnSpPr>
            <p:nvPr/>
          </p:nvCxnSpPr>
          <p:spPr bwMode="auto">
            <a:xfrm rot="5400000" flipH="1" flipV="1">
              <a:off x="2895600" y="3124200"/>
              <a:ext cx="152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7" name="Straight Arrow Connector 146"/>
            <p:cNvCxnSpPr>
              <a:stCxn id="131" idx="4"/>
              <a:endCxn id="132" idx="0"/>
            </p:cNvCxnSpPr>
            <p:nvPr/>
          </p:nvCxnSpPr>
          <p:spPr bwMode="auto">
            <a:xfrm rot="5400000">
              <a:off x="5638800" y="2743200"/>
              <a:ext cx="609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148" name="Straight Arrow Connector 147"/>
            <p:cNvCxnSpPr>
              <a:stCxn id="132" idx="4"/>
              <a:endCxn id="134" idx="0"/>
            </p:cNvCxnSpPr>
            <p:nvPr/>
          </p:nvCxnSpPr>
          <p:spPr bwMode="auto">
            <a:xfrm rot="5400000">
              <a:off x="5600700" y="3543300"/>
              <a:ext cx="6858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149" name="Straight Arrow Connector 148"/>
            <p:cNvCxnSpPr>
              <a:stCxn id="130" idx="6"/>
              <a:endCxn id="132" idx="2"/>
            </p:cNvCxnSpPr>
            <p:nvPr/>
          </p:nvCxnSpPr>
          <p:spPr bwMode="auto">
            <a:xfrm>
              <a:off x="5029200" y="3124200"/>
              <a:ext cx="838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150" name="Straight Arrow Connector 149"/>
            <p:cNvCxnSpPr>
              <a:stCxn id="132" idx="6"/>
              <a:endCxn id="133" idx="2"/>
            </p:cNvCxnSpPr>
            <p:nvPr/>
          </p:nvCxnSpPr>
          <p:spPr bwMode="auto">
            <a:xfrm>
              <a:off x="6019800" y="3124200"/>
              <a:ext cx="838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4114800" y="2895600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Wingdings" pitchFamily="2" charset="2"/>
                </a:rPr>
                <a:t></a:t>
              </a:r>
              <a:endParaRPr lang="en-US" sz="2800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Group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LOCAL_SELECTION_SPACING_*</a:t>
            </a:r>
          </a:p>
          <a:p>
            <a:pPr lvl="1"/>
            <a:r>
              <a:rPr lang="en-US" dirty="0" smtClean="0"/>
              <a:t>* is the first area type value in the list</a:t>
            </a:r>
          </a:p>
          <a:p>
            <a:pPr lvl="2"/>
            <a:r>
              <a:rPr lang="en-US" dirty="0" smtClean="0"/>
              <a:t>It is optional, defaults to 1</a:t>
            </a:r>
          </a:p>
          <a:p>
            <a:pPr lvl="2"/>
            <a:r>
              <a:rPr lang="en-US" dirty="0" smtClean="0"/>
              <a:t>Supports up to 100 area types</a:t>
            </a:r>
          </a:p>
          <a:p>
            <a:r>
              <a:rPr lang="en-US" dirty="0" smtClean="0"/>
              <a:t>Application options</a:t>
            </a:r>
          </a:p>
          <a:p>
            <a:pPr lvl="1"/>
            <a:r>
              <a:rPr lang="en-US" dirty="0" smtClean="0"/>
              <a:t>LOCAL_SELECTION_SPACING = 100, 200, 300, 400</a:t>
            </a:r>
          </a:p>
          <a:p>
            <a:pPr lvl="1"/>
            <a:r>
              <a:rPr lang="en-US" dirty="0" smtClean="0"/>
              <a:t>LOCAL_SELECTION_SPACING_1 = 100, 200, 300, 400</a:t>
            </a:r>
          </a:p>
          <a:p>
            <a:pPr lvl="1"/>
            <a:r>
              <a:rPr lang="en-US" dirty="0" smtClean="0"/>
              <a:t>LOCAL_SELECTION_SPACING_2 = 200</a:t>
            </a:r>
          </a:p>
          <a:p>
            <a:pPr lvl="1"/>
            <a:r>
              <a:rPr lang="en-US" dirty="0" smtClean="0"/>
              <a:t>LOCAL_SELECTION_SPACING_10 = 1000, 1100, 1200</a:t>
            </a:r>
          </a:p>
          <a:p>
            <a:pPr lvl="2"/>
            <a:r>
              <a:rPr lang="en-US" dirty="0" smtClean="0"/>
              <a:t>Result = 100, 200, 300, 400, 400, 400, 400, 400, 400, 1000, 1100, 1200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TransimsNet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node and link selecting and collapsing moved to </a:t>
            </a:r>
            <a:r>
              <a:rPr lang="en-US" dirty="0" err="1" smtClean="0"/>
              <a:t>NetPrep</a:t>
            </a:r>
            <a:endParaRPr lang="en-US" dirty="0" smtClean="0"/>
          </a:p>
          <a:p>
            <a:r>
              <a:rPr lang="en-US" dirty="0" smtClean="0"/>
              <a:t>Primary function is to synthesize additional data required for dynamic network modeling</a:t>
            </a:r>
          </a:p>
          <a:p>
            <a:pPr lvl="1"/>
            <a:r>
              <a:rPr lang="en-US" dirty="0" smtClean="0"/>
              <a:t>Pocket lanes, link connections, activity locations, parking lots, and traffic control warrants</a:t>
            </a:r>
          </a:p>
          <a:p>
            <a:r>
              <a:rPr lang="en-US" dirty="0" smtClean="0"/>
              <a:t>Includes much finer control over the synthetic data generation logic</a:t>
            </a:r>
          </a:p>
          <a:p>
            <a:pPr lvl="1"/>
            <a:r>
              <a:rPr lang="en-US" dirty="0" smtClean="0"/>
              <a:t>Pocket lane, facility access, and traffic </a:t>
            </a:r>
            <a:r>
              <a:rPr lang="en-US" smtClean="0"/>
              <a:t>control warrants</a:t>
            </a:r>
            <a:endParaRPr lang="en-US" dirty="0" smtClean="0"/>
          </a:p>
          <a:p>
            <a:pPr lvl="1"/>
            <a:r>
              <a:rPr lang="en-US" dirty="0" smtClean="0"/>
              <a:t>Adds parking lot processing time and cost by time of day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</Template>
  <TotalTime>1015</TotalTime>
  <Words>1549</Words>
  <Application>Microsoft Office PowerPoint</Application>
  <PresentationFormat>On-screen Show (4:3)</PresentationFormat>
  <Paragraphs>439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blue_2007</vt:lpstr>
      <vt:lpstr>TRANSIMS Version 5 Program Controls</vt:lpstr>
      <vt:lpstr> Topics </vt:lpstr>
      <vt:lpstr> Goals and Objectives </vt:lpstr>
      <vt:lpstr> NetPrep (new program)</vt:lpstr>
      <vt:lpstr> NetPrep Control Keys</vt:lpstr>
      <vt:lpstr> NetPrep – New Concepts</vt:lpstr>
      <vt:lpstr> Collapse Divided Arterials</vt:lpstr>
      <vt:lpstr> New Group Concepts</vt:lpstr>
      <vt:lpstr> TransimsNet</vt:lpstr>
      <vt:lpstr> TransimsNet Control Keys</vt:lpstr>
      <vt:lpstr> Pocket Lane Warrants</vt:lpstr>
      <vt:lpstr> Traffic Control Warrants</vt:lpstr>
      <vt:lpstr> Facility Access Warrants</vt:lpstr>
      <vt:lpstr> Parking Detail Warrants (new)</vt:lpstr>
      <vt:lpstr> Street Parking Warrants (new)</vt:lpstr>
      <vt:lpstr> IntControl</vt:lpstr>
      <vt:lpstr> Router </vt:lpstr>
      <vt:lpstr> Version 5 Router</vt:lpstr>
      <vt:lpstr> PathSkim</vt:lpstr>
      <vt:lpstr> PlanPrep</vt:lpstr>
      <vt:lpstr> SimSubareas (new program)</vt:lpstr>
      <vt:lpstr> Simulation Subareas</vt:lpstr>
      <vt:lpstr> Microsimulator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TRANSIMS Version 5 Introduction</dc:title>
  <dc:creator>RodenD</dc:creator>
  <cp:lastModifiedBy>David Roden</cp:lastModifiedBy>
  <cp:revision>127</cp:revision>
  <dcterms:created xsi:type="dcterms:W3CDTF">2011-01-12T14:45:26Z</dcterms:created>
  <dcterms:modified xsi:type="dcterms:W3CDTF">2011-01-19T22:01:27Z</dcterms:modified>
</cp:coreProperties>
</file>