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4" r:id="rId7"/>
    <p:sldId id="267" r:id="rId8"/>
    <p:sldId id="268" r:id="rId9"/>
    <p:sldId id="269" r:id="rId10"/>
    <p:sldId id="272" r:id="rId11"/>
    <p:sldId id="279" r:id="rId12"/>
    <p:sldId id="262" r:id="rId13"/>
    <p:sldId id="274" r:id="rId14"/>
    <p:sldId id="273" r:id="rId15"/>
    <p:sldId id="280" r:id="rId16"/>
    <p:sldId id="275" r:id="rId17"/>
    <p:sldId id="276" r:id="rId18"/>
    <p:sldId id="277" r:id="rId19"/>
    <p:sldId id="278" r:id="rId20"/>
    <p:sldId id="26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4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243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69693-4B73-3F4B-BE08-27CE2957F7EB}" type="datetime1">
              <a:rPr lang="en-US" smtClean="0"/>
              <a:pPr/>
              <a:t>1/17/2011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A7F71-A600-874B-8C52-75C3F91F2D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300162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2766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AECOM_Logo.jpg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53400" y="6400800"/>
            <a:ext cx="762000" cy="2282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Char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981200" y="1828800"/>
            <a:ext cx="164592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Microsimulator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981200" y="2667000"/>
            <a:ext cx="164592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</a:rPr>
              <a:t>Performance</a:t>
            </a:r>
          </a:p>
        </p:txBody>
      </p:sp>
      <p:cxnSp>
        <p:nvCxnSpPr>
          <p:cNvPr id="9" name="Elbow Connector 8"/>
          <p:cNvCxnSpPr>
            <a:stCxn id="6" idx="2"/>
            <a:endCxn id="7" idx="0"/>
          </p:cNvCxnSpPr>
          <p:nvPr userDrawn="1"/>
        </p:nvCxnSpPr>
        <p:spPr bwMode="auto">
          <a:xfrm rot="5400000">
            <a:off x="2613660" y="2476500"/>
            <a:ext cx="381000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0" name="Rectangle 9"/>
          <p:cNvSpPr/>
          <p:nvPr userDrawn="1"/>
        </p:nvSpPr>
        <p:spPr bwMode="auto">
          <a:xfrm>
            <a:off x="5029200" y="1828800"/>
            <a:ext cx="1371600" cy="32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Microsimulator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029200" y="249936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Performance</a:t>
            </a:r>
          </a:p>
        </p:txBody>
      </p:sp>
      <p:cxnSp>
        <p:nvCxnSpPr>
          <p:cNvPr id="12" name="Elbow Connector 11"/>
          <p:cNvCxnSpPr>
            <a:stCxn id="10" idx="2"/>
            <a:endCxn id="11" idx="0"/>
          </p:cNvCxnSpPr>
          <p:nvPr userDrawn="1"/>
        </p:nvCxnSpPr>
        <p:spPr bwMode="auto">
          <a:xfrm rot="5400000">
            <a:off x="5539740" y="2324100"/>
            <a:ext cx="350520" cy="158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able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1295400" y="2133600"/>
          <a:ext cx="2819400" cy="194691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39800"/>
                <a:gridCol w="939800"/>
                <a:gridCol w="939800"/>
              </a:tblGrid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Header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Nested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5105400" y="2286000"/>
          <a:ext cx="2819400" cy="111252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39800"/>
                <a:gridCol w="939800"/>
                <a:gridCol w="939800"/>
              </a:tblGrid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Header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5" descr="slide footer_blue_646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4770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dirty="0" smtClean="0"/>
              <a:t>1/20/2011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7225" y="6307138"/>
            <a:ext cx="59420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smtClean="0"/>
              <a:t>Chicago RTSTEP TRANSIMS Model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77000"/>
            <a:ext cx="38417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68" r:id="rId6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TRANSIMS Version 5</a:t>
            </a:r>
            <a:br>
              <a:rPr lang="en-US" dirty="0" smtClean="0"/>
            </a:br>
            <a:r>
              <a:rPr lang="en-US" dirty="0" smtClean="0"/>
              <a:t>Software Architecture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January 20, 2011</a:t>
            </a:r>
          </a:p>
          <a:p>
            <a:r>
              <a:rPr lang="en-US" dirty="0" smtClean="0"/>
              <a:t>David Roden – AECOM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service class for selecting data records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209800"/>
            <a:ext cx="2286000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SELECT_HOUSEHOLDS SELECT_MODES SELECT_PURPOSE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SELECT_START_TIMES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SELECT_END_TIMES SELECT_ORIGINS SELECT_DESTINATIONS 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SELECT_TRAVELER_TYPES SELECT_FACILITY_TYPES SELECT_VEHICLE_TYPES 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SELECT_SUBAREA_POLYGON SELECT_ORIGIN_ZONES SELECT_DESTINATION_ZONES 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PERCENT_TIME_DIFFERENCE MINIMUM_TIME_DIFFERENCE MAXIMUM_TIME_DIFFERENCE 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SELECTION_PERCENTAGE MAXIMUM_PERCENT_SELECTED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Shape 42"/>
          <p:cNvCxnSpPr>
            <a:stCxn id="9" idx="1"/>
            <a:endCxn id="7" idx="3"/>
          </p:cNvCxnSpPr>
          <p:nvPr/>
        </p:nvCxnSpPr>
        <p:spPr>
          <a:xfrm rot="10800000" flipV="1">
            <a:off x="3200400" y="2941320"/>
            <a:ext cx="685800" cy="97664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9" name="Flowchart: Process 8"/>
          <p:cNvSpPr/>
          <p:nvPr/>
        </p:nvSpPr>
        <p:spPr>
          <a:xfrm>
            <a:off x="3886200" y="2667000"/>
            <a:ext cx="1143000" cy="54864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 Service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7048" y="2743200"/>
            <a:ext cx="28163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Read selection keys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Maintain selection flags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and data ranges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0" y="2362200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Execution_Service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*exe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2" name="Shape 42"/>
          <p:cNvCxnSpPr>
            <a:stCxn id="11" idx="1"/>
            <a:endCxn id="9" idx="3"/>
          </p:cNvCxnSpPr>
          <p:nvPr/>
        </p:nvCxnSpPr>
        <p:spPr>
          <a:xfrm rot="10800000" flipV="1">
            <a:off x="5029200" y="2493004"/>
            <a:ext cx="304800" cy="44831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Typical Program Linkages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3965448" y="1828800"/>
            <a:ext cx="1143000" cy="548640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RandomSelect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7048" y="1887677"/>
            <a:ext cx="2740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Select a random set of travelers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or trips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100" kern="0" dirty="0" smtClean="0">
                <a:solidFill>
                  <a:sysClr val="windowText" lastClr="000000"/>
                </a:solidFill>
              </a:rPr>
              <a:t>Randomly distribute travelers to partitions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95400" y="1964621"/>
            <a:ext cx="221284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NUMBER_OF_PARTITIONS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9" name="Shape 42"/>
          <p:cNvCxnSpPr>
            <a:stCxn id="6" idx="1"/>
            <a:endCxn id="8" idx="3"/>
          </p:cNvCxnSpPr>
          <p:nvPr/>
        </p:nvCxnSpPr>
        <p:spPr>
          <a:xfrm rot="10800000" flipV="1">
            <a:off x="3508248" y="2103119"/>
            <a:ext cx="457200" cy="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2" name="Flowchart: Process 11"/>
          <p:cNvSpPr/>
          <p:nvPr/>
        </p:nvSpPr>
        <p:spPr>
          <a:xfrm>
            <a:off x="4953000" y="2950756"/>
            <a:ext cx="1143000" cy="54864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 Service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3048000" y="2950756"/>
            <a:ext cx="1143000" cy="54864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Service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hape 42"/>
          <p:cNvCxnSpPr>
            <a:stCxn id="6" idx="2"/>
            <a:endCxn id="13" idx="0"/>
          </p:cNvCxnSpPr>
          <p:nvPr/>
        </p:nvCxnSpPr>
        <p:spPr>
          <a:xfrm rot="5400000">
            <a:off x="3791566" y="2205374"/>
            <a:ext cx="573316" cy="91744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Shape 42"/>
          <p:cNvCxnSpPr>
            <a:stCxn id="6" idx="2"/>
            <a:endCxn id="12" idx="0"/>
          </p:cNvCxnSpPr>
          <p:nvPr/>
        </p:nvCxnSpPr>
        <p:spPr>
          <a:xfrm rot="16200000" flipH="1">
            <a:off x="4744066" y="2170322"/>
            <a:ext cx="573316" cy="98755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1" name="Flowchart: Process 20"/>
          <p:cNvSpPr/>
          <p:nvPr/>
        </p:nvSpPr>
        <p:spPr>
          <a:xfrm>
            <a:off x="3965448" y="4285118"/>
            <a:ext cx="1143000" cy="548640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PlanPrep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37048" y="4343995"/>
            <a:ext cx="2740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Select a random set of travelers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or trips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100" kern="0" dirty="0" smtClean="0">
                <a:solidFill>
                  <a:sysClr val="windowText" lastClr="000000"/>
                </a:solidFill>
              </a:rPr>
              <a:t>Randomly distribute travelers to partitions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95400" y="4236273"/>
            <a:ext cx="22128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MERGE_PLAN_FILE MERGE_PLAN_FORMAT MAXIMUM_SORT_SIZE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4" name="Shape 42"/>
          <p:cNvCxnSpPr>
            <a:stCxn id="21" idx="1"/>
            <a:endCxn id="23" idx="3"/>
          </p:cNvCxnSpPr>
          <p:nvPr/>
        </p:nvCxnSpPr>
        <p:spPr>
          <a:xfrm rot="10800000" flipV="1">
            <a:off x="3508248" y="4559437"/>
            <a:ext cx="457200" cy="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5" name="Flowchart: Process 24"/>
          <p:cNvSpPr/>
          <p:nvPr/>
        </p:nvSpPr>
        <p:spPr>
          <a:xfrm>
            <a:off x="4953000" y="5394960"/>
            <a:ext cx="1143000" cy="54864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 Service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3048000" y="5394960"/>
            <a:ext cx="1143000" cy="54864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Service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7" name="Shape 42"/>
          <p:cNvCxnSpPr>
            <a:stCxn id="21" idx="2"/>
            <a:endCxn id="26" idx="0"/>
          </p:cNvCxnSpPr>
          <p:nvPr/>
        </p:nvCxnSpPr>
        <p:spPr>
          <a:xfrm rot="5400000">
            <a:off x="3797623" y="4655635"/>
            <a:ext cx="561202" cy="91744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8" name="Shape 42"/>
          <p:cNvCxnSpPr>
            <a:stCxn id="21" idx="2"/>
            <a:endCxn id="25" idx="0"/>
          </p:cNvCxnSpPr>
          <p:nvPr/>
        </p:nvCxnSpPr>
        <p:spPr>
          <a:xfrm rot="16200000" flipH="1">
            <a:off x="4750123" y="4620583"/>
            <a:ext cx="561202" cy="98755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Path Building and Simulation Services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Builds private data structures for algorithm needs</a:t>
            </a:r>
          </a:p>
          <a:p>
            <a:pPr lvl="1"/>
            <a:r>
              <a:rPr lang="en-US" dirty="0" smtClean="0"/>
              <a:t>No longer re-defines or over-writes data in </a:t>
            </a:r>
            <a:r>
              <a:rPr lang="en-US" dirty="0" err="1" smtClean="0"/>
              <a:t>SysLib</a:t>
            </a:r>
            <a:r>
              <a:rPr lang="en-US" dirty="0" smtClean="0"/>
              <a:t> services</a:t>
            </a:r>
          </a:p>
          <a:p>
            <a:pPr lvl="2"/>
            <a:r>
              <a:rPr lang="en-US" dirty="0" err="1" smtClean="0"/>
              <a:t>SysLib</a:t>
            </a:r>
            <a:r>
              <a:rPr lang="en-US" dirty="0" smtClean="0"/>
              <a:t> creates internal record IDs for all datasets and programs</a:t>
            </a:r>
          </a:p>
          <a:p>
            <a:pPr lvl="2"/>
            <a:r>
              <a:rPr lang="en-US" dirty="0" smtClean="0"/>
              <a:t>Re-defining data structures not permitted by STL containers</a:t>
            </a:r>
          </a:p>
          <a:p>
            <a:pPr lvl="1"/>
            <a:r>
              <a:rPr lang="en-US" dirty="0" smtClean="0"/>
              <a:t>Important for DLL and on-the-fly path building</a:t>
            </a:r>
          </a:p>
          <a:p>
            <a:r>
              <a:rPr lang="en-US" dirty="0" smtClean="0"/>
              <a:t>Path Builder and Simulator modules in </a:t>
            </a:r>
            <a:r>
              <a:rPr lang="en-US" dirty="0" err="1" smtClean="0"/>
              <a:t>SysLib</a:t>
            </a:r>
            <a:endParaRPr lang="en-US" dirty="0" smtClean="0"/>
          </a:p>
          <a:p>
            <a:pPr lvl="1"/>
            <a:r>
              <a:rPr lang="en-US" dirty="0" smtClean="0"/>
              <a:t>Available to multiple programs and as DLL services to other software</a:t>
            </a:r>
          </a:p>
          <a:p>
            <a:r>
              <a:rPr lang="en-US" dirty="0" smtClean="0"/>
              <a:t>Path Builder includes two basic options</a:t>
            </a:r>
          </a:p>
          <a:p>
            <a:pPr lvl="1"/>
            <a:r>
              <a:rPr lang="en-US" dirty="0" smtClean="0"/>
              <a:t>Construct a path for a specific trip of a specific traveler</a:t>
            </a:r>
          </a:p>
          <a:p>
            <a:pPr lvl="1"/>
            <a:r>
              <a:rPr lang="en-US" dirty="0" smtClean="0"/>
              <a:t>Construct paths or path skims between a user-defined set of origins, destinations, times of day, modes, and vehicle types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Router Services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942013" cy="228600"/>
          </a:xfrm>
        </p:spPr>
        <p:txBody>
          <a:bodyPr/>
          <a:lstStyle/>
          <a:p>
            <a:r>
              <a:rPr lang="en-US" dirty="0" smtClean="0"/>
              <a:t>Chicago RTSTEP TRANSIMS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5" name="Flowchart: Process 44"/>
          <p:cNvSpPr/>
          <p:nvPr/>
        </p:nvSpPr>
        <p:spPr>
          <a:xfrm>
            <a:off x="4648200" y="4937760"/>
            <a:ext cx="1143000" cy="54864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Service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57200" y="1828800"/>
            <a:ext cx="3657600" cy="365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numCol="2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IMPEDANCE_SORT_METHOD 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SAVE_ONLY_SKIMS 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WALK_PATH_DETAILS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IGNORE_VEHICLE_ID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LIMIT_PARKING_ACCESS 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IGNORE_TIME_CONSTRAINTS 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END_TIME_CONSTRAINT 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IGNORE_ROUTING_PROBLEMS 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PERCENT_RANDOM_IMPEDANCE 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WALK_SPEED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BICYCLE_SPEED 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WALK_TIME_VALUES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BICYCLE_TIME_VALUES 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FIRST_WAIT_VALUES 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TRANSFER_WAIT_VALUES 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PARKING_TIME_VALUES 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VEHICLE_TIME_VALUES 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DISTANCE_VALUES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COST_VALUES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FACILITY_BIAS_FACTORS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LEFT_TURN_PENALTIES 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RIGHT_TURN_PENALTIES 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U_TURN_PENALTIES 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PARKING_PENALTY_FILE 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TRANSIT_PENALTY_FILE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TRANSFER_PENALTIES 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STOP_WAITING_PENALTIES STATION_WAITING_PENALTIES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BUS_BIAS_FACTORS 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BUS_BIAS_CONSTANTS 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RAIL_BIAS_FACTORS 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RAIL_BIAS_CONSTANTS 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MAX_WALK_DISTANCES 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MAX_BICYCLE_DISTANCES 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MAX_WAIT_TIMES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MIN_WAIT_TIMES 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MAX_NUMBER_OF_TRANSFERS MAX_NUMBER_OF_PATHS MAX_PARK_RIDE_PERCENTAGE 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MAX_KISS_RIDE_PERCENTAGE 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KISS_RIDE_TIME_FACTOR 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KISS_RIDE_STOP_TYPES 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MAX_KISS_RIDE_DROPOFF_WALK 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MAX_LEGS_PER_PATH 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FARE_CLASS_DISTRIBUTION DEFAULT_PARKING_DURATION 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LOCAL_ACCESS_DISTANCE 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LOCAL_FACILITY_TYPE 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LOCAL_IMPEDANCE_FACTOR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MAX_CIRCUITY_RATIO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MIN_CIRCUITY_DISTANCE 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MAX_CIRCUITY_DISTANCE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5" name="Shape 42"/>
          <p:cNvCxnSpPr>
            <a:stCxn id="26" idx="1"/>
            <a:endCxn id="54" idx="3"/>
          </p:cNvCxnSpPr>
          <p:nvPr/>
        </p:nvCxnSpPr>
        <p:spPr>
          <a:xfrm rot="10800000">
            <a:off x="4114800" y="3657600"/>
            <a:ext cx="533400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6" name="Flowchart: Process 25"/>
          <p:cNvSpPr/>
          <p:nvPr/>
        </p:nvSpPr>
        <p:spPr>
          <a:xfrm>
            <a:off x="4648200" y="3383280"/>
            <a:ext cx="1143000" cy="54864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Router Service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hape 42"/>
          <p:cNvCxnSpPr>
            <a:stCxn id="26" idx="2"/>
            <a:endCxn id="45" idx="0"/>
          </p:cNvCxnSpPr>
          <p:nvPr/>
        </p:nvCxnSpPr>
        <p:spPr>
          <a:xfrm rot="5400000">
            <a:off x="4716780" y="4434840"/>
            <a:ext cx="1005840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0" name="Flowchart: Process 59"/>
          <p:cNvSpPr/>
          <p:nvPr/>
        </p:nvSpPr>
        <p:spPr>
          <a:xfrm>
            <a:off x="4648200" y="1828800"/>
            <a:ext cx="1143000" cy="54864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Router Base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70448" y="1905000"/>
            <a:ext cx="2587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Create and manage path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building threads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100" kern="0" noProof="0" dirty="0" smtClean="0">
                <a:solidFill>
                  <a:sysClr val="windowText" lastClr="000000"/>
                </a:solidFill>
              </a:rPr>
              <a:t>Send results to an output thread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62" name="Shape 42"/>
          <p:cNvCxnSpPr>
            <a:stCxn id="60" idx="2"/>
            <a:endCxn id="26" idx="0"/>
          </p:cNvCxnSpPr>
          <p:nvPr/>
        </p:nvCxnSpPr>
        <p:spPr>
          <a:xfrm rot="5400000">
            <a:off x="4716780" y="2880360"/>
            <a:ext cx="1005840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5" name="Shape 42"/>
          <p:cNvCxnSpPr>
            <a:stCxn id="60" idx="2"/>
            <a:endCxn id="32" idx="1"/>
          </p:cNvCxnSpPr>
          <p:nvPr/>
        </p:nvCxnSpPr>
        <p:spPr>
          <a:xfrm rot="16200000" flipH="1">
            <a:off x="5535930" y="2061210"/>
            <a:ext cx="472440" cy="1104900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1" name="Flowchart: Process 20"/>
          <p:cNvSpPr/>
          <p:nvPr/>
        </p:nvSpPr>
        <p:spPr>
          <a:xfrm>
            <a:off x="6096000" y="4937760"/>
            <a:ext cx="1143000" cy="54864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Flow-Time Service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hape 42"/>
          <p:cNvCxnSpPr>
            <a:stCxn id="26" idx="2"/>
            <a:endCxn id="21" idx="0"/>
          </p:cNvCxnSpPr>
          <p:nvPr/>
        </p:nvCxnSpPr>
        <p:spPr>
          <a:xfrm rot="16200000" flipH="1">
            <a:off x="5440680" y="3710940"/>
            <a:ext cx="1005840" cy="14478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5867400" y="3408402"/>
            <a:ext cx="23591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Process path building control keys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Prepare path building data structures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Set path building parameters by type</a:t>
            </a:r>
          </a:p>
        </p:txBody>
      </p:sp>
      <p:sp>
        <p:nvSpPr>
          <p:cNvPr id="32" name="Flowchart: Process 31"/>
          <p:cNvSpPr/>
          <p:nvPr/>
        </p:nvSpPr>
        <p:spPr>
          <a:xfrm>
            <a:off x="6324600" y="2575560"/>
            <a:ext cx="1143000" cy="548640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Path Builder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Flow-Time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service class for managing link-delay and performance file processing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3810000" y="3307080"/>
            <a:ext cx="1143000" cy="54864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Flow-Time Service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60848" y="3281318"/>
            <a:ext cx="23591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Initialize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link-delay data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Cumulate flow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and travel time data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Apply volume-delay equations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14400" y="2981236"/>
            <a:ext cx="22098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UPDATE_FLOW_RATES CLEAR_INPUT_FLOW_RATES 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UPDATE_TRAVEL_TIMES LINK_DELAY_UPDATE_RATE LINK_DELAY_FLOW_FACTOR EQUATION_PARAMETERS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6" name="Shape 42"/>
          <p:cNvCxnSpPr>
            <a:stCxn id="13" idx="1"/>
            <a:endCxn id="15" idx="3"/>
          </p:cNvCxnSpPr>
          <p:nvPr/>
        </p:nvCxnSpPr>
        <p:spPr>
          <a:xfrm rot="10800000" flipV="1">
            <a:off x="3124200" y="3581399"/>
            <a:ext cx="685800" cy="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257800" y="2862590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Data_Service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*</a:t>
            </a: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dat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8" name="Shape 42"/>
          <p:cNvCxnSpPr>
            <a:stCxn id="17" idx="1"/>
            <a:endCxn id="13" idx="0"/>
          </p:cNvCxnSpPr>
          <p:nvPr/>
        </p:nvCxnSpPr>
        <p:spPr>
          <a:xfrm rot="10800000" flipV="1">
            <a:off x="4381500" y="2993394"/>
            <a:ext cx="876300" cy="313685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Router and </a:t>
            </a:r>
            <a:r>
              <a:rPr lang="en-US" dirty="0" err="1" smtClean="0"/>
              <a:t>PathSkim</a:t>
            </a:r>
            <a:r>
              <a:rPr lang="en-US" dirty="0" smtClean="0"/>
              <a:t> Linkages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4270248" y="1801445"/>
            <a:ext cx="1143000" cy="548640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Router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41848" y="1775683"/>
            <a:ext cx="3044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100" kern="0" dirty="0" smtClean="0">
                <a:solidFill>
                  <a:sysClr val="windowText" lastClr="000000"/>
                </a:solidFill>
              </a:rPr>
              <a:t>Build paths and write plan files for select trips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100" kern="0" dirty="0" smtClean="0">
                <a:solidFill>
                  <a:sysClr val="windowText" lastClr="000000"/>
                </a:solidFill>
              </a:rPr>
              <a:t>Update and merge plan files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Update 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flow rates and travel times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1752600"/>
            <a:ext cx="25938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HOUSEHOLD_TYPE_SCRIPT UPDATE_PLAN_RECORDS PRINT_UPDATE_WARNINGS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9" name="Shape 42"/>
          <p:cNvCxnSpPr>
            <a:stCxn id="6" idx="1"/>
            <a:endCxn id="8" idx="3"/>
          </p:cNvCxnSpPr>
          <p:nvPr/>
        </p:nvCxnSpPr>
        <p:spPr>
          <a:xfrm rot="10800000" flipV="1">
            <a:off x="2898648" y="2075764"/>
            <a:ext cx="1371600" cy="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2" name="Flowchart: Process 11"/>
          <p:cNvSpPr/>
          <p:nvPr/>
        </p:nvSpPr>
        <p:spPr>
          <a:xfrm>
            <a:off x="5257800" y="2950756"/>
            <a:ext cx="1143000" cy="54864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 Service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3352800" y="2950756"/>
            <a:ext cx="1143000" cy="54864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Router Base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hape 42"/>
          <p:cNvCxnSpPr>
            <a:stCxn id="6" idx="2"/>
            <a:endCxn id="13" idx="0"/>
          </p:cNvCxnSpPr>
          <p:nvPr/>
        </p:nvCxnSpPr>
        <p:spPr>
          <a:xfrm rot="5400000">
            <a:off x="4082689" y="2191696"/>
            <a:ext cx="600671" cy="91744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Shape 42"/>
          <p:cNvCxnSpPr>
            <a:stCxn id="6" idx="2"/>
            <a:endCxn id="12" idx="0"/>
          </p:cNvCxnSpPr>
          <p:nvPr/>
        </p:nvCxnSpPr>
        <p:spPr>
          <a:xfrm rot="16200000" flipH="1">
            <a:off x="5035189" y="2156644"/>
            <a:ext cx="600671" cy="98755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9" name="Flowchart: Process 28"/>
          <p:cNvSpPr/>
          <p:nvPr/>
        </p:nvSpPr>
        <p:spPr>
          <a:xfrm>
            <a:off x="4270248" y="4160907"/>
            <a:ext cx="1143000" cy="548640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PathSkim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41848" y="4135145"/>
            <a:ext cx="3044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100" kern="0" dirty="0" smtClean="0">
                <a:solidFill>
                  <a:sysClr val="windowText" lastClr="000000"/>
                </a:solidFill>
              </a:rPr>
              <a:t>Build paths and write plan files for specified trips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100" kern="0" dirty="0" smtClean="0">
                <a:solidFill>
                  <a:sysClr val="windowText" lastClr="000000"/>
                </a:solidFill>
              </a:rPr>
              <a:t>Write zone or location-based skim files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Update 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flow rates and travel times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04800" y="2819400"/>
            <a:ext cx="2593848" cy="3231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ROUTE_FROM_SPECIFIED_LOCATIONS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ROUTE_TO_SPECIFIED_LOCATIONS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ROUTE_AT_SPECIFIED_TIMES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ROUTE_BY_TIME_INCREMENT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ROUTE_WITH_TIME_CONSTRAINT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ROUTE_WITH_SPECIFIED_MODE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ROUTE_WITH_SPECIFIED_USE_TYPE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ROUTE_FROM_SPECIFIED_ZONES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ROUTE_TO_SPECIFIED_ZONES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ORIGIN_LOCATIONS_PER_ZONE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DESTINATION_LOCATIONS_PER_ZONE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LOCATION_SELECTION_METHOD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ORIGIN_ZONE_FILE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DESTINATION_ZONE_FILE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ORIGIN_LOCATION_FILE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DESTINATION_LOCATION_FILE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ZONE_LOCATION_MAP_FILE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2" name="Shape 42"/>
          <p:cNvCxnSpPr>
            <a:stCxn id="29" idx="1"/>
            <a:endCxn id="31" idx="3"/>
          </p:cNvCxnSpPr>
          <p:nvPr/>
        </p:nvCxnSpPr>
        <p:spPr>
          <a:xfrm rot="10800000">
            <a:off x="2898648" y="4435227"/>
            <a:ext cx="1371600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3" name="Flowchart: Process 32"/>
          <p:cNvSpPr/>
          <p:nvPr/>
        </p:nvSpPr>
        <p:spPr>
          <a:xfrm>
            <a:off x="5257800" y="5289873"/>
            <a:ext cx="1143000" cy="54864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 Service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3352800" y="5289873"/>
            <a:ext cx="1143000" cy="54864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Router Base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5" name="Shape 42"/>
          <p:cNvCxnSpPr>
            <a:stCxn id="29" idx="2"/>
            <a:endCxn id="34" idx="0"/>
          </p:cNvCxnSpPr>
          <p:nvPr/>
        </p:nvCxnSpPr>
        <p:spPr>
          <a:xfrm rot="5400000">
            <a:off x="4092861" y="4540986"/>
            <a:ext cx="580326" cy="91744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6" name="Shape 42"/>
          <p:cNvCxnSpPr>
            <a:stCxn id="29" idx="2"/>
            <a:endCxn id="33" idx="0"/>
          </p:cNvCxnSpPr>
          <p:nvPr/>
        </p:nvCxnSpPr>
        <p:spPr>
          <a:xfrm rot="16200000" flipH="1">
            <a:off x="5045361" y="4505934"/>
            <a:ext cx="580326" cy="98755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Simulator Services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942013" cy="228600"/>
          </a:xfrm>
        </p:spPr>
        <p:txBody>
          <a:bodyPr/>
          <a:lstStyle/>
          <a:p>
            <a:r>
              <a:rPr lang="en-US" dirty="0" smtClean="0"/>
              <a:t>Chicago RTSTEP TRANSIMS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5" name="Flowchart: Process 44"/>
          <p:cNvSpPr/>
          <p:nvPr/>
        </p:nvSpPr>
        <p:spPr>
          <a:xfrm>
            <a:off x="4114800" y="5242560"/>
            <a:ext cx="1143000" cy="54864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Router Base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33400" y="1524000"/>
            <a:ext cx="2667000" cy="4339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numCol="1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SIMULATION_START_TIME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SIMULATION_END_TIME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TIME_STEPS_PER_SECOND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SPEED_CALCULATION_METHOD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CELL_SIZE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PLAN_FOLLOWING_DISTANCE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LOOK_AHEAD_DISTANCE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LOOK_AHEAD_LANE_FACTOR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LOOK_AHEAD_TIME_FACTOR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MAXIMUM_SWAPPING_SPEED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MAXIMUM_SPEED_DIFFERENCE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ENFORCE_PARKING_LANES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FIX_VEHICLE_LOCATIONS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DRIVER_REACTION_TIME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PERMISSION_PROBABILITY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SLOW_DOWN_PROBABILITY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SLOW_DOWN_PERCENTAGE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MINIMUM_WAITING_TIME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MAXIMUM_WAITING_TIME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MAX_ARRIVAL_TIME_VARIANCE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MAX_DEPARTURE_TIME_VARIANCE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COUNT_PROBLEM_WARNINGS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PRINT_PROBLEM_MESSAGES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5" name="Shape 42"/>
          <p:cNvCxnSpPr>
            <a:stCxn id="26" idx="1"/>
            <a:endCxn id="54" idx="3"/>
          </p:cNvCxnSpPr>
          <p:nvPr/>
        </p:nvCxnSpPr>
        <p:spPr>
          <a:xfrm rot="10800000">
            <a:off x="3200400" y="3693826"/>
            <a:ext cx="914400" cy="76569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6" name="Flowchart: Process 25"/>
          <p:cNvSpPr/>
          <p:nvPr/>
        </p:nvSpPr>
        <p:spPr>
          <a:xfrm>
            <a:off x="4114800" y="4185196"/>
            <a:ext cx="1143000" cy="54864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schemeClr val="tx2">
                    <a:lumMod val="75000"/>
                  </a:schemeClr>
                </a:solidFill>
                <a:latin typeface="Calibri"/>
              </a:rPr>
              <a:t>Simulator</a:t>
            </a: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Service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hape 42"/>
          <p:cNvCxnSpPr>
            <a:stCxn id="26" idx="2"/>
            <a:endCxn id="45" idx="0"/>
          </p:cNvCxnSpPr>
          <p:nvPr/>
        </p:nvCxnSpPr>
        <p:spPr>
          <a:xfrm rot="5400000">
            <a:off x="4431938" y="4988198"/>
            <a:ext cx="508724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0" name="Flowchart: Process 59"/>
          <p:cNvSpPr/>
          <p:nvPr/>
        </p:nvSpPr>
        <p:spPr>
          <a:xfrm>
            <a:off x="4114800" y="2804160"/>
            <a:ext cx="1143000" cy="54864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Simulator Base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86400" y="2923550"/>
            <a:ext cx="25877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Create and manage simulator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threads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62" name="Shape 42"/>
          <p:cNvCxnSpPr>
            <a:stCxn id="60" idx="2"/>
            <a:endCxn id="26" idx="0"/>
          </p:cNvCxnSpPr>
          <p:nvPr/>
        </p:nvCxnSpPr>
        <p:spPr>
          <a:xfrm rot="5400000">
            <a:off x="4270102" y="3768998"/>
            <a:ext cx="832396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5" name="Shape 42"/>
          <p:cNvCxnSpPr>
            <a:stCxn id="60" idx="2"/>
            <a:endCxn id="32" idx="1"/>
          </p:cNvCxnSpPr>
          <p:nvPr/>
        </p:nvCxnSpPr>
        <p:spPr>
          <a:xfrm rot="16200000" flipH="1">
            <a:off x="5215890" y="2823210"/>
            <a:ext cx="350520" cy="1409700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5486400" y="4200436"/>
            <a:ext cx="23591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Process simulator control keys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Prepare simulator data structures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Set simulator parameters by type</a:t>
            </a:r>
          </a:p>
        </p:txBody>
      </p:sp>
      <p:sp>
        <p:nvSpPr>
          <p:cNvPr id="32" name="Flowchart: Process 31"/>
          <p:cNvSpPr/>
          <p:nvPr/>
        </p:nvSpPr>
        <p:spPr>
          <a:xfrm>
            <a:off x="6096000" y="3429000"/>
            <a:ext cx="1143000" cy="548640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Simulator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Flowchart: Process 23"/>
          <p:cNvSpPr/>
          <p:nvPr/>
        </p:nvSpPr>
        <p:spPr>
          <a:xfrm>
            <a:off x="4114800" y="1524000"/>
            <a:ext cx="1143000" cy="54864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Simulator Output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hape 42"/>
          <p:cNvCxnSpPr>
            <a:stCxn id="24" idx="2"/>
            <a:endCxn id="60" idx="0"/>
          </p:cNvCxnSpPr>
          <p:nvPr/>
        </p:nvCxnSpPr>
        <p:spPr>
          <a:xfrm rot="5400000">
            <a:off x="4320540" y="2438400"/>
            <a:ext cx="731520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486400" y="1676400"/>
            <a:ext cx="25877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Create and manage output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threads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6096000" y="2194560"/>
            <a:ext cx="1143000" cy="548640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schemeClr val="bg1"/>
                </a:solidFill>
                <a:latin typeface="Calibri"/>
              </a:rPr>
              <a:t>Output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schemeClr val="bg1"/>
                </a:solidFill>
                <a:latin typeface="Calibri"/>
              </a:rPr>
              <a:t>Services</a:t>
            </a:r>
          </a:p>
        </p:txBody>
      </p:sp>
      <p:cxnSp>
        <p:nvCxnSpPr>
          <p:cNvPr id="35" name="Shape 42"/>
          <p:cNvCxnSpPr>
            <a:stCxn id="24" idx="2"/>
            <a:endCxn id="34" idx="1"/>
          </p:cNvCxnSpPr>
          <p:nvPr/>
        </p:nvCxnSpPr>
        <p:spPr>
          <a:xfrm rot="16200000" flipH="1">
            <a:off x="5193030" y="1565910"/>
            <a:ext cx="396240" cy="1409700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Simulator Output</a:t>
            </a:r>
            <a:br>
              <a:rPr lang="en-US" dirty="0" smtClean="0"/>
            </a:br>
            <a:r>
              <a:rPr lang="en-US" dirty="0" smtClean="0"/>
              <a:t>Link Delay and Performance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Chicago RTSTEP TRANSIMS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3965448" y="2371576"/>
            <a:ext cx="1143000" cy="548640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Link-Delay</a:t>
            </a:r>
            <a:r>
              <a:rPr kumimoji="0" lang="en-US" sz="12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Output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7048" y="2345814"/>
            <a:ext cx="23591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Initialize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link-delay data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Cumulate flow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and travel time data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Write </a:t>
            </a:r>
            <a:r>
              <a:rPr lang="en-US" sz="1100" kern="0" dirty="0" smtClean="0">
                <a:solidFill>
                  <a:sysClr val="windowText" lastClr="000000"/>
                </a:solidFill>
              </a:rPr>
              <a:t>link-delay file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248" y="1676400"/>
            <a:ext cx="266700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NEW_LINK_DELAY_FILE 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NEW_LINK_DELAY_FORMAT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NEW_LINK_DELAY_TIME_FORMAT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NEW_LINK_DELAY_INCREMENT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NEW_LINK_DELAY_TIME_RANGE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NEW_LINK_DELAY_LINK_RANGE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NEW_LINK_DELAY_COORDINATES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NEW_LINK_DELAY_VEH_TYPES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NEW_LINK_DELAY_TURN_FLAG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NEW_LINK_DELAY_FLOW_TYPE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6" name="Shape 42"/>
          <p:cNvCxnSpPr>
            <a:stCxn id="13" idx="1"/>
            <a:endCxn id="15" idx="3"/>
          </p:cNvCxnSpPr>
          <p:nvPr/>
        </p:nvCxnSpPr>
        <p:spPr>
          <a:xfrm rot="10800000">
            <a:off x="3508248" y="2645896"/>
            <a:ext cx="457200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337048" y="1862792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Simulator_Base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*exe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8" name="Shape 42"/>
          <p:cNvCxnSpPr>
            <a:stCxn id="17" idx="1"/>
            <a:endCxn id="13" idx="0"/>
          </p:cNvCxnSpPr>
          <p:nvPr/>
        </p:nvCxnSpPr>
        <p:spPr>
          <a:xfrm rot="10800000" flipV="1">
            <a:off x="4536948" y="1993596"/>
            <a:ext cx="800100" cy="377979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0" name="Flowchart: Process 29"/>
          <p:cNvSpPr/>
          <p:nvPr/>
        </p:nvSpPr>
        <p:spPr>
          <a:xfrm>
            <a:off x="3965448" y="4581376"/>
            <a:ext cx="1143000" cy="548640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Performance</a:t>
            </a:r>
            <a:r>
              <a:rPr kumimoji="0" lang="en-US" sz="12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Output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37048" y="4555614"/>
            <a:ext cx="23591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Initialize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performance data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Cumulate flow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and travel time data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Write performance</a:t>
            </a:r>
            <a:r>
              <a:rPr lang="en-US" sz="1100" kern="0" dirty="0" smtClean="0">
                <a:solidFill>
                  <a:sysClr val="windowText" lastClr="000000"/>
                </a:solidFill>
              </a:rPr>
              <a:t> file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41248" y="3886200"/>
            <a:ext cx="266700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NEW_PERFORMANCE_FILE 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NEW_PERFORMANCE_FORMAT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NEW_PERFORMANCE_TIME_FORMAT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NEW_PERFORMANCE_INCREMENT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NEW_PERFORMANCE_TIME_RANGE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NEW_PERFORMANCE_LINK_RANGE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NEW_PERFORMANCE_COORDINATES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NEW_PERFORMANCE_VEH_TYPES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NEW_PERFORMANCE_TURN_FLAG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NEW_PERFORMANCE_FLOW_TYPE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3" name="Shape 42"/>
          <p:cNvCxnSpPr>
            <a:stCxn id="30" idx="1"/>
            <a:endCxn id="32" idx="3"/>
          </p:cNvCxnSpPr>
          <p:nvPr/>
        </p:nvCxnSpPr>
        <p:spPr>
          <a:xfrm rot="10800000">
            <a:off x="3508248" y="4855696"/>
            <a:ext cx="457200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5337048" y="4072592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Simulator_Base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*exe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5" name="Shape 42"/>
          <p:cNvCxnSpPr>
            <a:stCxn id="34" idx="1"/>
            <a:endCxn id="30" idx="0"/>
          </p:cNvCxnSpPr>
          <p:nvPr/>
        </p:nvCxnSpPr>
        <p:spPr>
          <a:xfrm rot="10800000" flipV="1">
            <a:off x="4536948" y="4203396"/>
            <a:ext cx="800100" cy="377979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Simulator Output</a:t>
            </a:r>
            <a:br>
              <a:rPr lang="en-US" dirty="0" smtClean="0"/>
            </a:br>
            <a:r>
              <a:rPr lang="en-US" dirty="0" smtClean="0"/>
              <a:t>Snapshot and Occupancy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Chicago RTSTEP TRANSIMS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3965448" y="2371576"/>
            <a:ext cx="1143000" cy="548640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Snapshot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7048" y="2345814"/>
            <a:ext cx="23591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Initialize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snapshot data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Process vehicle locations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Write </a:t>
            </a:r>
            <a:r>
              <a:rPr lang="en-US" sz="1100" kern="0" noProof="0" dirty="0" smtClean="0">
                <a:solidFill>
                  <a:sysClr val="windowText" lastClr="000000"/>
                </a:solidFill>
              </a:rPr>
              <a:t>snapshot</a:t>
            </a:r>
            <a:r>
              <a:rPr lang="en-US" sz="1100" kern="0" dirty="0" smtClean="0">
                <a:solidFill>
                  <a:sysClr val="windowText" lastClr="000000"/>
                </a:solidFill>
              </a:rPr>
              <a:t> file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248" y="1676400"/>
            <a:ext cx="266700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NEW_SNAPSHOT_FILE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NEW_SNAPSHOT_FORMAT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NEW_SNAPSHOT_TIME_FORMAT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NEW_SNAPSHOT_INCREMENT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NEW_SNAPSHOT_TIME_RANGE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NEW_SNAPSHOT_LINK_RANGE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NEW_SNAPSHOT_COORDINATES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NEW_SNAPSHOT_MAX_SIZE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NEW_SNAPSHOT_LOCATION_FLAG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NEW_SNAPSHOT_CELL_FLAG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6" name="Shape 42"/>
          <p:cNvCxnSpPr>
            <a:stCxn id="13" idx="1"/>
            <a:endCxn id="15" idx="3"/>
          </p:cNvCxnSpPr>
          <p:nvPr/>
        </p:nvCxnSpPr>
        <p:spPr>
          <a:xfrm rot="10800000">
            <a:off x="3508248" y="2645896"/>
            <a:ext cx="457200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337048" y="1862792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Simulator_Base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*exe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8" name="Shape 42"/>
          <p:cNvCxnSpPr>
            <a:stCxn id="17" idx="1"/>
            <a:endCxn id="13" idx="0"/>
          </p:cNvCxnSpPr>
          <p:nvPr/>
        </p:nvCxnSpPr>
        <p:spPr>
          <a:xfrm rot="10800000" flipV="1">
            <a:off x="4536948" y="1993596"/>
            <a:ext cx="800100" cy="377979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0" name="Flowchart: Process 29"/>
          <p:cNvSpPr/>
          <p:nvPr/>
        </p:nvSpPr>
        <p:spPr>
          <a:xfrm>
            <a:off x="3965448" y="4427250"/>
            <a:ext cx="1143000" cy="548640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Occupancy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37048" y="4401488"/>
            <a:ext cx="23591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Initialize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occupancy data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Cumulate cell occupancy 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data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Write occupancy</a:t>
            </a:r>
            <a:r>
              <a:rPr lang="en-US" sz="1100" kern="0" dirty="0" smtClean="0">
                <a:solidFill>
                  <a:sysClr val="windowText" lastClr="000000"/>
                </a:solidFill>
              </a:rPr>
              <a:t> file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41248" y="3916740"/>
            <a:ext cx="26670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NEW_OCCUPANCY_FILE NEW_OCCUPANCY_FORMAT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NEW_OCCUPANCY_TIME_FORMAT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NEW_OCCUPANCY_INCREMENT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NEW_OCCUPANCY_TIME_RANGE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NEW_OCCUPANCY_LINK_RANGE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NEW_OCCUPANCY_COORDINATES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NEW_OCCUPANCY_MAX_FLAG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3" name="Shape 42"/>
          <p:cNvCxnSpPr>
            <a:stCxn id="30" idx="1"/>
            <a:endCxn id="32" idx="3"/>
          </p:cNvCxnSpPr>
          <p:nvPr/>
        </p:nvCxnSpPr>
        <p:spPr>
          <a:xfrm rot="10800000">
            <a:off x="3508248" y="4701570"/>
            <a:ext cx="457200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5337048" y="3886200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Simulator_Base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*exe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5" name="Shape 42"/>
          <p:cNvCxnSpPr>
            <a:stCxn id="34" idx="1"/>
            <a:endCxn id="30" idx="0"/>
          </p:cNvCxnSpPr>
          <p:nvPr/>
        </p:nvCxnSpPr>
        <p:spPr>
          <a:xfrm rot="10800000" flipV="1">
            <a:off x="4536948" y="4017004"/>
            <a:ext cx="800100" cy="410245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Simulator Output</a:t>
            </a:r>
            <a:br>
              <a:rPr lang="en-US" dirty="0" smtClean="0"/>
            </a:br>
            <a:r>
              <a:rPr lang="en-US" dirty="0" smtClean="0"/>
              <a:t>Ridership and Turn Volume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Chicago RTSTEP TRANSIMS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3965448" y="2383244"/>
            <a:ext cx="1143000" cy="548640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Ridership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7048" y="2357482"/>
            <a:ext cx="23591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Initialize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ridership data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Cumulate ridership data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Write ridership</a:t>
            </a:r>
            <a:r>
              <a:rPr lang="en-US" sz="1100" kern="0" dirty="0" smtClean="0">
                <a:solidFill>
                  <a:sysClr val="windowText" lastClr="000000"/>
                </a:solidFill>
              </a:rPr>
              <a:t> file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248" y="2057400"/>
            <a:ext cx="26670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NEW_RIDERSHIP_FILE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NEW_RIDERSHIP_FORMAT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NEW_RIDERSHIP_TIME_FORMAT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NEW_RIDERSHIP_TIME_RANGE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NEW_RIDERSHIP_ROUTE_RANGE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NEW_RIDERSHIP_ALL_STOPS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6" name="Shape 42"/>
          <p:cNvCxnSpPr>
            <a:stCxn id="13" idx="1"/>
            <a:endCxn id="15" idx="3"/>
          </p:cNvCxnSpPr>
          <p:nvPr/>
        </p:nvCxnSpPr>
        <p:spPr>
          <a:xfrm rot="10800000" flipV="1">
            <a:off x="3508248" y="2657563"/>
            <a:ext cx="457200" cy="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337048" y="1948190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Simulator_Base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*exe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8" name="Shape 42"/>
          <p:cNvCxnSpPr>
            <a:stCxn id="17" idx="1"/>
            <a:endCxn id="13" idx="0"/>
          </p:cNvCxnSpPr>
          <p:nvPr/>
        </p:nvCxnSpPr>
        <p:spPr>
          <a:xfrm rot="10800000" flipV="1">
            <a:off x="4536948" y="2078994"/>
            <a:ext cx="800100" cy="304249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0" name="Flowchart: Process 29"/>
          <p:cNvSpPr/>
          <p:nvPr/>
        </p:nvSpPr>
        <p:spPr>
          <a:xfrm>
            <a:off x="3965448" y="4443382"/>
            <a:ext cx="1143000" cy="548640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Turn Volume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37048" y="4417620"/>
            <a:ext cx="23591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Initialize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turn volume data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Cumulate turning movements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Write turn volume</a:t>
            </a:r>
            <a:r>
              <a:rPr lang="en-US" sz="1100" kern="0" dirty="0" smtClean="0">
                <a:solidFill>
                  <a:sysClr val="windowText" lastClr="000000"/>
                </a:solidFill>
              </a:rPr>
              <a:t> file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41248" y="4025205"/>
            <a:ext cx="266700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NEW_TURN_VOLUME_FILE NEW_TURN_VOLUME_FORMAT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NEW_TURN_VOLUME_FILTER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NEW_TURN_VOLUME_TIME_FORMAT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NEW_TURN_VOLUME_INCREMENT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NEW_TURN_VOLUME_TIME_RANGE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NEW_TURN_VOLUME_NODE_RANGE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3" name="Shape 42"/>
          <p:cNvCxnSpPr>
            <a:stCxn id="30" idx="1"/>
            <a:endCxn id="32" idx="3"/>
          </p:cNvCxnSpPr>
          <p:nvPr/>
        </p:nvCxnSpPr>
        <p:spPr>
          <a:xfrm rot="10800000" flipV="1">
            <a:off x="3508248" y="4717701"/>
            <a:ext cx="457200" cy="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5337048" y="4005590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Simulator_Base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*exe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5" name="Shape 42"/>
          <p:cNvCxnSpPr>
            <a:stCxn id="34" idx="1"/>
            <a:endCxn id="30" idx="0"/>
          </p:cNvCxnSpPr>
          <p:nvPr/>
        </p:nvCxnSpPr>
        <p:spPr>
          <a:xfrm rot="10800000" flipV="1">
            <a:off x="4536948" y="4136394"/>
            <a:ext cx="800100" cy="306987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Topics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 and objectives</a:t>
            </a:r>
          </a:p>
          <a:p>
            <a:r>
              <a:rPr lang="en-US" dirty="0" smtClean="0"/>
              <a:t>Standard template library extensions</a:t>
            </a:r>
          </a:p>
          <a:p>
            <a:r>
              <a:rPr lang="en-US" dirty="0" smtClean="0"/>
              <a:t>Code organization and consolidation</a:t>
            </a:r>
          </a:p>
          <a:p>
            <a:r>
              <a:rPr lang="en-US" dirty="0" smtClean="0"/>
              <a:t>Program service hierarchy</a:t>
            </a:r>
          </a:p>
          <a:p>
            <a:r>
              <a:rPr lang="en-US" dirty="0" smtClean="0"/>
              <a:t>Typical program linkages</a:t>
            </a:r>
          </a:p>
          <a:p>
            <a:r>
              <a:rPr lang="en-US" dirty="0" smtClean="0"/>
              <a:t>Path building and simulation services</a:t>
            </a:r>
          </a:p>
          <a:p>
            <a:r>
              <a:rPr lang="en-US" dirty="0" smtClean="0"/>
              <a:t>Multiple threads, DLL, and MPI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Multiple Threads, DLL and MPI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Boost library used for multi-threads</a:t>
            </a:r>
          </a:p>
          <a:p>
            <a:r>
              <a:rPr lang="en-US" dirty="0" smtClean="0"/>
              <a:t>All </a:t>
            </a:r>
            <a:r>
              <a:rPr lang="en-US" dirty="0" err="1" smtClean="0"/>
              <a:t>SysLib</a:t>
            </a:r>
            <a:r>
              <a:rPr lang="en-US" dirty="0" smtClean="0"/>
              <a:t> classes available for dynamic linking to other software packages (e.g., Path Builder)</a:t>
            </a:r>
          </a:p>
          <a:p>
            <a:r>
              <a:rPr lang="en-US" dirty="0" smtClean="0"/>
              <a:t>MPI Microsimulator under development</a:t>
            </a:r>
          </a:p>
          <a:p>
            <a:pPr lvl="1"/>
            <a:r>
              <a:rPr lang="en-US" dirty="0" smtClean="0"/>
              <a:t>Expand to other thread-ready applications (e.g., Router, </a:t>
            </a:r>
            <a:r>
              <a:rPr lang="en-US" dirty="0" err="1" smtClean="0"/>
              <a:t>PlanPrep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Software compiled for multiple platforms</a:t>
            </a:r>
          </a:p>
          <a:p>
            <a:pPr lvl="1"/>
            <a:r>
              <a:rPr lang="en-US" dirty="0" smtClean="0"/>
              <a:t>Stand-alone single thread – 32 bit and 64 bit (Bin and Bin64)</a:t>
            </a:r>
          </a:p>
          <a:p>
            <a:pPr lvl="1"/>
            <a:r>
              <a:rPr lang="en-US" dirty="0" smtClean="0"/>
              <a:t>Stand-alone multi-thread – 32 bit and 64 bin (</a:t>
            </a:r>
            <a:r>
              <a:rPr lang="en-US" dirty="0" err="1" smtClean="0"/>
              <a:t>BinBoost</a:t>
            </a:r>
            <a:r>
              <a:rPr lang="en-US" dirty="0" smtClean="0"/>
              <a:t>, Bin64Boost)</a:t>
            </a:r>
          </a:p>
          <a:p>
            <a:pPr lvl="1"/>
            <a:r>
              <a:rPr lang="en-US" dirty="0" smtClean="0"/>
              <a:t>DLL single thread – 32 bit and 64 bit (</a:t>
            </a:r>
            <a:r>
              <a:rPr lang="en-US" dirty="0" err="1" smtClean="0"/>
              <a:t>BinDLL</a:t>
            </a:r>
            <a:r>
              <a:rPr lang="en-US" dirty="0" smtClean="0"/>
              <a:t> and Bin64DLL)</a:t>
            </a:r>
          </a:p>
          <a:p>
            <a:pPr lvl="1"/>
            <a:r>
              <a:rPr lang="en-US" dirty="0" smtClean="0"/>
              <a:t>DLL multi-thread – 32 bit and 64 bit (</a:t>
            </a:r>
            <a:r>
              <a:rPr lang="en-US" dirty="0" err="1" smtClean="0"/>
              <a:t>BinBoostDLL</a:t>
            </a:r>
            <a:r>
              <a:rPr lang="en-US" dirty="0" smtClean="0"/>
              <a:t> and Bin64BoostDLL)</a:t>
            </a:r>
          </a:p>
          <a:p>
            <a:pPr lvl="1"/>
            <a:r>
              <a:rPr lang="en-US" dirty="0" smtClean="0"/>
              <a:t>MPI multi-thread – 32 bit and 64 bit (</a:t>
            </a:r>
            <a:r>
              <a:rPr lang="en-US" dirty="0" err="1" smtClean="0"/>
              <a:t>BinMPI</a:t>
            </a:r>
            <a:r>
              <a:rPr lang="en-US" dirty="0" smtClean="0"/>
              <a:t> and Bin64MPI)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Goals and Objectives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Make the code easier for new programmers to understand, modify and build upon</a:t>
            </a:r>
          </a:p>
          <a:p>
            <a:pPr lvl="1"/>
            <a:r>
              <a:rPr lang="en-US" dirty="0" smtClean="0"/>
              <a:t>Standard Template Library</a:t>
            </a:r>
          </a:p>
          <a:p>
            <a:pPr lvl="1"/>
            <a:r>
              <a:rPr lang="en-US" dirty="0" smtClean="0"/>
              <a:t>Centralize codes, standardize and automate processing</a:t>
            </a:r>
          </a:p>
          <a:p>
            <a:pPr lvl="1"/>
            <a:r>
              <a:rPr lang="en-US" dirty="0" smtClean="0"/>
              <a:t>Expand and simplify programmer support services</a:t>
            </a:r>
          </a:p>
          <a:p>
            <a:pPr lvl="0"/>
            <a:r>
              <a:rPr lang="en-US" dirty="0" smtClean="0"/>
              <a:t>Make the code safer and more robust</a:t>
            </a:r>
          </a:p>
          <a:p>
            <a:pPr lvl="1"/>
            <a:r>
              <a:rPr lang="en-US" dirty="0" smtClean="0"/>
              <a:t>Eliminate re-defined data classes and application differences</a:t>
            </a:r>
          </a:p>
          <a:p>
            <a:pPr lvl="0"/>
            <a:r>
              <a:rPr lang="en-US" dirty="0" smtClean="0"/>
              <a:t>Improve performance and reduce run times</a:t>
            </a:r>
          </a:p>
          <a:p>
            <a:pPr lvl="1"/>
            <a:r>
              <a:rPr lang="en-US" dirty="0" smtClean="0"/>
              <a:t>Utilize </a:t>
            </a:r>
            <a:r>
              <a:rPr lang="en-US" smtClean="0"/>
              <a:t>multiple cores </a:t>
            </a:r>
            <a:r>
              <a:rPr lang="en-US" dirty="0" smtClean="0"/>
              <a:t>and MPI clusters</a:t>
            </a:r>
          </a:p>
          <a:p>
            <a:r>
              <a:rPr lang="en-US" dirty="0" smtClean="0"/>
              <a:t>Create DLL services for linkages to other software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Chicago RTSTEP TRANSIMS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Standard Template Library Extensions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data containers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C++ STL</a:t>
            </a:r>
          </a:p>
          <a:p>
            <a:pPr lvl="1"/>
            <a:r>
              <a:rPr lang="en-US" dirty="0" smtClean="0"/>
              <a:t>vectors, maps, </a:t>
            </a:r>
            <a:r>
              <a:rPr lang="en-US" dirty="0" err="1" smtClean="0"/>
              <a:t>iterators</a:t>
            </a:r>
            <a:r>
              <a:rPr lang="en-US" dirty="0" smtClean="0"/>
              <a:t>, streams, and strings</a:t>
            </a:r>
          </a:p>
          <a:p>
            <a:r>
              <a:rPr lang="en-US" dirty="0" smtClean="0"/>
              <a:t>Encapsulate and extend STL methods</a:t>
            </a:r>
          </a:p>
          <a:p>
            <a:pPr lvl="1"/>
            <a:r>
              <a:rPr lang="en-US" dirty="0" smtClean="0"/>
              <a:t>string </a:t>
            </a:r>
            <a:r>
              <a:rPr lang="en-US" dirty="0" smtClean="0">
                <a:sym typeface="Wingdings" pitchFamily="2" charset="2"/>
              </a:rPr>
              <a:t> String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Case insensitive comparisons, trimming, parsing, type conversions, and type safe </a:t>
            </a:r>
            <a:r>
              <a:rPr lang="en-US" dirty="0" err="1" smtClean="0">
                <a:sym typeface="Wingdings" pitchFamily="2" charset="2"/>
              </a:rPr>
              <a:t>printf</a:t>
            </a:r>
            <a:r>
              <a:rPr lang="en-US" dirty="0" smtClean="0">
                <a:sym typeface="Wingdings" pitchFamily="2" charset="2"/>
              </a:rPr>
              <a:t>-like </a:t>
            </a:r>
            <a:r>
              <a:rPr lang="en-US" dirty="0" err="1" smtClean="0">
                <a:sym typeface="Wingdings" pitchFamily="2" charset="2"/>
              </a:rPr>
              <a:t>formating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streams  Message, Print, Write, XML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Managed output to the screen and print files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char array  Buffer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Dynamic character arrays for binary and text file input and output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time  </a:t>
            </a:r>
            <a:r>
              <a:rPr lang="en-US" dirty="0" err="1" smtClean="0">
                <a:sym typeface="Wingdings" pitchFamily="2" charset="2"/>
              </a:rPr>
              <a:t>Dtime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smtClean="0">
                <a:sym typeface="Wingdings" pitchFamily="2" charset="2"/>
              </a:rPr>
              <a:t>Day-time data object with input and output formatting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Code Organization and Consolidation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Enumerations consolidated into one place with static conversion services (</a:t>
            </a:r>
            <a:r>
              <a:rPr lang="en-US" dirty="0" err="1" smtClean="0"/>
              <a:t>text</a:t>
            </a:r>
            <a:r>
              <a:rPr lang="en-US" dirty="0" err="1" smtClean="0">
                <a:sym typeface="Wingdings" pitchFamily="2" charset="2"/>
              </a:rPr>
              <a:t>code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codetext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r>
              <a:rPr lang="en-US" dirty="0" smtClean="0">
                <a:sym typeface="Wingdings" pitchFamily="2" charset="2"/>
              </a:rPr>
              <a:t>Standard containers and </a:t>
            </a:r>
            <a:r>
              <a:rPr lang="en-US" dirty="0" err="1" smtClean="0">
                <a:sym typeface="Wingdings" pitchFamily="2" charset="2"/>
              </a:rPr>
              <a:t>iterators</a:t>
            </a:r>
            <a:r>
              <a:rPr lang="en-US" dirty="0" smtClean="0">
                <a:sym typeface="Wingdings" pitchFamily="2" charset="2"/>
              </a:rPr>
              <a:t> defined in a central </a:t>
            </a:r>
            <a:r>
              <a:rPr lang="en-US" dirty="0" err="1" smtClean="0">
                <a:sym typeface="Wingdings" pitchFamily="2" charset="2"/>
              </a:rPr>
              <a:t>TypeDefs</a:t>
            </a:r>
            <a:r>
              <a:rPr lang="en-US" dirty="0" smtClean="0">
                <a:sym typeface="Wingdings" pitchFamily="2" charset="2"/>
              </a:rPr>
              <a:t> library </a:t>
            </a:r>
            <a:endParaRPr lang="en-US" dirty="0" smtClean="0"/>
          </a:p>
          <a:p>
            <a:r>
              <a:rPr lang="en-US" dirty="0" err="1" smtClean="0"/>
              <a:t>SysLib</a:t>
            </a:r>
            <a:r>
              <a:rPr lang="en-US" dirty="0" smtClean="0"/>
              <a:t> re-grouped and organized as files, data classes, read and write methods, and a series of program services</a:t>
            </a:r>
          </a:p>
          <a:p>
            <a:r>
              <a:rPr lang="en-US" dirty="0" smtClean="0"/>
              <a:t>Control key structure and processing methods standardize, simplify, and automate user interface and help functions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SysLib</a:t>
            </a:r>
            <a:r>
              <a:rPr lang="en-US" dirty="0" smtClean="0"/>
              <a:t> Db-File Hierarchy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21" name="Flowchart: Process 220"/>
          <p:cNvSpPr/>
          <p:nvPr/>
        </p:nvSpPr>
        <p:spPr>
          <a:xfrm>
            <a:off x="4572000" y="5760720"/>
            <a:ext cx="1188720" cy="27432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Static Service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2" name="Shape 42"/>
          <p:cNvCxnSpPr>
            <a:stCxn id="226" idx="2"/>
            <a:endCxn id="221" idx="0"/>
          </p:cNvCxnSpPr>
          <p:nvPr/>
        </p:nvCxnSpPr>
        <p:spPr>
          <a:xfrm rot="5400000">
            <a:off x="4998720" y="5593080"/>
            <a:ext cx="335280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23" name="TextBox 222"/>
          <p:cNvSpPr txBox="1"/>
          <p:nvPr/>
        </p:nvSpPr>
        <p:spPr>
          <a:xfrm>
            <a:off x="5943600" y="5608320"/>
            <a:ext cx="2743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Code-Text conversions,  Round/</a:t>
            </a: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UnRound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Internal-External Unit conversions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Default file format and time format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5943600" y="5055810"/>
            <a:ext cx="2362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File status code and messages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File ID and File Type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2667000" y="5760720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Execution_Service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*exe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Flowchart: Process 225"/>
          <p:cNvSpPr/>
          <p:nvPr/>
        </p:nvSpPr>
        <p:spPr>
          <a:xfrm>
            <a:off x="4572000" y="5151120"/>
            <a:ext cx="1188720" cy="27432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Db_Status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7" name="Flowchart: Process 226"/>
          <p:cNvSpPr/>
          <p:nvPr/>
        </p:nvSpPr>
        <p:spPr>
          <a:xfrm>
            <a:off x="4572000" y="4495800"/>
            <a:ext cx="1188720" cy="27432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Db_Record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8" name="Shape 42"/>
          <p:cNvCxnSpPr>
            <a:stCxn id="227" idx="2"/>
            <a:endCxn id="226" idx="0"/>
          </p:cNvCxnSpPr>
          <p:nvPr/>
        </p:nvCxnSpPr>
        <p:spPr>
          <a:xfrm rot="5400000">
            <a:off x="4975860" y="4960620"/>
            <a:ext cx="381000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29" name="Flowchart: Process 228"/>
          <p:cNvSpPr/>
          <p:nvPr/>
        </p:nvSpPr>
        <p:spPr>
          <a:xfrm>
            <a:off x="4572000" y="3886200"/>
            <a:ext cx="1188720" cy="27432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Db_File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0" name="Flowchart: Process 229"/>
          <p:cNvSpPr/>
          <p:nvPr/>
        </p:nvSpPr>
        <p:spPr>
          <a:xfrm>
            <a:off x="3810000" y="3048000"/>
            <a:ext cx="1188720" cy="27432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Db_Base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1" name="Flowchart: Process 230"/>
          <p:cNvSpPr/>
          <p:nvPr/>
        </p:nvSpPr>
        <p:spPr>
          <a:xfrm>
            <a:off x="3810000" y="2286000"/>
            <a:ext cx="1188720" cy="27432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Db_Header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2" name="Flowchart: Process 231"/>
          <p:cNvSpPr/>
          <p:nvPr/>
        </p:nvSpPr>
        <p:spPr>
          <a:xfrm>
            <a:off x="3048000" y="3886200"/>
            <a:ext cx="1188720" cy="27432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Db_Field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3" name="Shape 42"/>
          <p:cNvCxnSpPr>
            <a:stCxn id="229" idx="2"/>
            <a:endCxn id="227" idx="0"/>
          </p:cNvCxnSpPr>
          <p:nvPr/>
        </p:nvCxnSpPr>
        <p:spPr>
          <a:xfrm rot="5400000">
            <a:off x="4998720" y="4328160"/>
            <a:ext cx="335280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34" name="Shape 42"/>
          <p:cNvCxnSpPr>
            <a:stCxn id="230" idx="2"/>
            <a:endCxn id="229" idx="0"/>
          </p:cNvCxnSpPr>
          <p:nvPr/>
        </p:nvCxnSpPr>
        <p:spPr>
          <a:xfrm rot="16200000" flipH="1">
            <a:off x="4503420" y="3223260"/>
            <a:ext cx="563880" cy="7620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35" name="Shape 42"/>
          <p:cNvCxnSpPr>
            <a:stCxn id="231" idx="2"/>
            <a:endCxn id="230" idx="0"/>
          </p:cNvCxnSpPr>
          <p:nvPr/>
        </p:nvCxnSpPr>
        <p:spPr>
          <a:xfrm rot="5400000">
            <a:off x="4160520" y="2804160"/>
            <a:ext cx="487680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36" name="Flowchart: Process 235"/>
          <p:cNvSpPr/>
          <p:nvPr/>
        </p:nvSpPr>
        <p:spPr>
          <a:xfrm>
            <a:off x="3810000" y="1676400"/>
            <a:ext cx="1188720" cy="274320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System Files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7" name="Shape 42"/>
          <p:cNvCxnSpPr>
            <a:stCxn id="236" idx="2"/>
            <a:endCxn id="231" idx="0"/>
          </p:cNvCxnSpPr>
          <p:nvPr/>
        </p:nvCxnSpPr>
        <p:spPr>
          <a:xfrm rot="5400000">
            <a:off x="4236720" y="2118360"/>
            <a:ext cx="335280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38" name="Flowchart: Process 237"/>
          <p:cNvSpPr/>
          <p:nvPr/>
        </p:nvSpPr>
        <p:spPr>
          <a:xfrm>
            <a:off x="1524000" y="2286000"/>
            <a:ext cx="1188720" cy="27432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Arcview_File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9" name="Shape 42"/>
          <p:cNvCxnSpPr>
            <a:stCxn id="238" idx="3"/>
            <a:endCxn id="231" idx="1"/>
          </p:cNvCxnSpPr>
          <p:nvPr/>
        </p:nvCxnSpPr>
        <p:spPr>
          <a:xfrm>
            <a:off x="2712720" y="2423160"/>
            <a:ext cx="1097280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40" name="Shape 42"/>
          <p:cNvCxnSpPr>
            <a:stCxn id="230" idx="2"/>
            <a:endCxn id="232" idx="0"/>
          </p:cNvCxnSpPr>
          <p:nvPr/>
        </p:nvCxnSpPr>
        <p:spPr>
          <a:xfrm rot="5400000">
            <a:off x="3741420" y="3223260"/>
            <a:ext cx="563880" cy="7620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41" name="Flowchart: Process 240"/>
          <p:cNvSpPr/>
          <p:nvPr/>
        </p:nvSpPr>
        <p:spPr>
          <a:xfrm>
            <a:off x="5974080" y="2286000"/>
            <a:ext cx="1188720" cy="27432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Db_Array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42" name="Shape 42"/>
          <p:cNvCxnSpPr>
            <a:stCxn id="241" idx="1"/>
            <a:endCxn id="230" idx="3"/>
          </p:cNvCxnSpPr>
          <p:nvPr/>
        </p:nvCxnSpPr>
        <p:spPr>
          <a:xfrm rot="10800000" flipV="1">
            <a:off x="4998720" y="2423160"/>
            <a:ext cx="975360" cy="7620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43" name="Flowchart: Process 242"/>
          <p:cNvSpPr/>
          <p:nvPr/>
        </p:nvSpPr>
        <p:spPr>
          <a:xfrm>
            <a:off x="2209800" y="3048000"/>
            <a:ext cx="1188720" cy="27432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Points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4" name="Flowchart: Process 243"/>
          <p:cNvSpPr/>
          <p:nvPr/>
        </p:nvSpPr>
        <p:spPr>
          <a:xfrm>
            <a:off x="838200" y="3048000"/>
            <a:ext cx="1188720" cy="27432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Projection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45" name="Shape 42"/>
          <p:cNvCxnSpPr>
            <a:stCxn id="238" idx="2"/>
            <a:endCxn id="243" idx="0"/>
          </p:cNvCxnSpPr>
          <p:nvPr/>
        </p:nvCxnSpPr>
        <p:spPr>
          <a:xfrm rot="16200000" flipH="1">
            <a:off x="2217420" y="2461260"/>
            <a:ext cx="487680" cy="6858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46" name="Shape 42"/>
          <p:cNvCxnSpPr>
            <a:stCxn id="238" idx="2"/>
            <a:endCxn id="244" idx="0"/>
          </p:cNvCxnSpPr>
          <p:nvPr/>
        </p:nvCxnSpPr>
        <p:spPr>
          <a:xfrm rot="5400000">
            <a:off x="1531620" y="2461260"/>
            <a:ext cx="487680" cy="6858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47" name="Flowchart: Process 246"/>
          <p:cNvSpPr/>
          <p:nvPr/>
        </p:nvSpPr>
        <p:spPr>
          <a:xfrm>
            <a:off x="5974080" y="3048000"/>
            <a:ext cx="1188720" cy="27432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Buffers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48" name="Shape 42"/>
          <p:cNvCxnSpPr>
            <a:stCxn id="241" idx="2"/>
            <a:endCxn id="247" idx="0"/>
          </p:cNvCxnSpPr>
          <p:nvPr/>
        </p:nvCxnSpPr>
        <p:spPr>
          <a:xfrm rot="5400000">
            <a:off x="6324600" y="2804160"/>
            <a:ext cx="487680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49" name="Flowchart: Process 248"/>
          <p:cNvSpPr/>
          <p:nvPr/>
        </p:nvSpPr>
        <p:spPr>
          <a:xfrm>
            <a:off x="1524000" y="1676400"/>
            <a:ext cx="1188720" cy="274320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ArcGIS Files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0" name="Shape 42"/>
          <p:cNvCxnSpPr>
            <a:stCxn id="249" idx="2"/>
            <a:endCxn id="238" idx="0"/>
          </p:cNvCxnSpPr>
          <p:nvPr/>
        </p:nvCxnSpPr>
        <p:spPr>
          <a:xfrm rot="5400000">
            <a:off x="1950720" y="2118360"/>
            <a:ext cx="335280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51" name="TextBox 250"/>
          <p:cNvSpPr txBox="1"/>
          <p:nvPr/>
        </p:nvSpPr>
        <p:spPr>
          <a:xfrm>
            <a:off x="5943600" y="4465320"/>
            <a:ext cx="2362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Record buffers  and nesting data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Delimiter processing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5943600" y="3779520"/>
            <a:ext cx="2362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File handle, reads and writes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Delimiter processing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609600" y="3855720"/>
            <a:ext cx="236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Field name and attributes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7162800" y="2255520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Memory file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7162800" y="3017520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Record array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4419600" y="3322320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Field creation and I/O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4419600" y="2560320"/>
            <a:ext cx="1219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File header and definition files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2133600" y="2560320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Shape file processing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2209800" y="3322320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XYZ point array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838200" y="332232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Coordinate projection services</a:t>
            </a:r>
          </a:p>
        </p:txBody>
      </p:sp>
      <p:cxnSp>
        <p:nvCxnSpPr>
          <p:cNvPr id="261" name="Shape 42"/>
          <p:cNvCxnSpPr>
            <a:stCxn id="225" idx="3"/>
            <a:endCxn id="221" idx="1"/>
          </p:cNvCxnSpPr>
          <p:nvPr/>
        </p:nvCxnSpPr>
        <p:spPr>
          <a:xfrm>
            <a:off x="4267200" y="5891525"/>
            <a:ext cx="304800" cy="635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Low Level Program Services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Chicago RTSTEP TRANSIMS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8" name="Flowchart: Process 37"/>
          <p:cNvSpPr/>
          <p:nvPr/>
        </p:nvSpPr>
        <p:spPr>
          <a:xfrm>
            <a:off x="3810000" y="4431660"/>
            <a:ext cx="1143000" cy="54864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Message Service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Flowchart: Process 38"/>
          <p:cNvSpPr/>
          <p:nvPr/>
        </p:nvSpPr>
        <p:spPr>
          <a:xfrm>
            <a:off x="3810000" y="3549917"/>
            <a:ext cx="1143000" cy="54864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Report Service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Flowchart: Process 39"/>
          <p:cNvSpPr/>
          <p:nvPr/>
        </p:nvSpPr>
        <p:spPr>
          <a:xfrm>
            <a:off x="3810000" y="2668174"/>
            <a:ext cx="1143000" cy="54864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 Service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3810000" y="5313402"/>
            <a:ext cx="1143000" cy="54864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Static Service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2" name="Shape 42"/>
          <p:cNvCxnSpPr>
            <a:stCxn id="38" idx="2"/>
            <a:endCxn id="41" idx="0"/>
          </p:cNvCxnSpPr>
          <p:nvPr/>
        </p:nvCxnSpPr>
        <p:spPr>
          <a:xfrm rot="5400000">
            <a:off x="4214949" y="5146851"/>
            <a:ext cx="333102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43" name="Shape 42"/>
          <p:cNvCxnSpPr>
            <a:stCxn id="39" idx="2"/>
            <a:endCxn id="38" idx="0"/>
          </p:cNvCxnSpPr>
          <p:nvPr/>
        </p:nvCxnSpPr>
        <p:spPr>
          <a:xfrm rot="5400000">
            <a:off x="4214949" y="4265108"/>
            <a:ext cx="333103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44" name="Shape 42"/>
          <p:cNvCxnSpPr>
            <a:stCxn id="40" idx="2"/>
            <a:endCxn id="39" idx="0"/>
          </p:cNvCxnSpPr>
          <p:nvPr/>
        </p:nvCxnSpPr>
        <p:spPr>
          <a:xfrm rot="5400000">
            <a:off x="4214949" y="3383365"/>
            <a:ext cx="333103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5" name="Flowchart: Process 44"/>
          <p:cNvSpPr/>
          <p:nvPr/>
        </p:nvSpPr>
        <p:spPr>
          <a:xfrm>
            <a:off x="3810000" y="1786431"/>
            <a:ext cx="1143000" cy="54864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Execution Service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6" name="Shape 42"/>
          <p:cNvCxnSpPr>
            <a:stCxn id="45" idx="2"/>
            <a:endCxn id="40" idx="0"/>
          </p:cNvCxnSpPr>
          <p:nvPr/>
        </p:nvCxnSpPr>
        <p:spPr>
          <a:xfrm rot="5400000">
            <a:off x="4214949" y="2501622"/>
            <a:ext cx="333103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5313402"/>
            <a:ext cx="2743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Code-Text conversions,  Round/</a:t>
            </a: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UnRound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Internal-External Unit conversions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Default file format and time format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34000" y="4417727"/>
            <a:ext cx="2362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Screen messages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Program/Version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Exit codes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34000" y="3522049"/>
            <a:ext cx="2362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Report/XML output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Problem services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Partitioning flags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34000" y="2641760"/>
            <a:ext cx="2590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Control file processing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Key processing and validation services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Help services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34000" y="1761471"/>
            <a:ext cx="23591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Control key and report specifications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Command line processing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Program execution process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24000" y="1752600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Execution_Service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*exe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3" name="Shape 42"/>
          <p:cNvCxnSpPr>
            <a:stCxn id="45" idx="1"/>
            <a:endCxn id="52" idx="3"/>
          </p:cNvCxnSpPr>
          <p:nvPr/>
        </p:nvCxnSpPr>
        <p:spPr>
          <a:xfrm rot="10800000">
            <a:off x="3124200" y="1883405"/>
            <a:ext cx="685800" cy="17734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4" name="Rectangle 53"/>
          <p:cNvSpPr/>
          <p:nvPr/>
        </p:nvSpPr>
        <p:spPr>
          <a:xfrm>
            <a:off x="1066800" y="2133600"/>
            <a:ext cx="2057400" cy="2895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TITLE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REPORT_FILE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REPORT_FLAG 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PROJECT_DIRECTORY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DEFAULT_FILE_FORMAT TIME_OF_DAY_FORMAT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MODEL_START_TIME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MODEL_END_TIME 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UNITS_OF_MEASURE RANDOM_NUMBER_SEED MAX_WARNING_MESSAGES MAX_WARNING_EXIT_FLAG 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MAX_PROBLEM_COUNT NUMBER_OF_THREADS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PROGRAM_REPORTS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5" name="Shape 42"/>
          <p:cNvCxnSpPr>
            <a:stCxn id="45" idx="1"/>
            <a:endCxn id="54" idx="3"/>
          </p:cNvCxnSpPr>
          <p:nvPr/>
        </p:nvCxnSpPr>
        <p:spPr>
          <a:xfrm rot="10800000" flipV="1">
            <a:off x="3124200" y="2060750"/>
            <a:ext cx="685800" cy="1520649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File and Data Services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942013" cy="228600"/>
          </a:xfrm>
        </p:spPr>
        <p:txBody>
          <a:bodyPr/>
          <a:lstStyle/>
          <a:p>
            <a:r>
              <a:rPr lang="en-US" dirty="0" smtClean="0"/>
              <a:t>Chicago RTSTEP TRANSIMS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5" name="Flowchart: Process 44"/>
          <p:cNvSpPr/>
          <p:nvPr/>
        </p:nvSpPr>
        <p:spPr>
          <a:xfrm>
            <a:off x="3810000" y="4861560"/>
            <a:ext cx="1143000" cy="54864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Execution Service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4400" y="3884474"/>
            <a:ext cx="220980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NOTES_AND_NAME_FIELDS FLOW_UNITS SKIM_OD_UNITS SKIM_TIME_PERIODS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SKIM_TIME_INCREMENT SKIM_TOTAL_TIME_FLAG SKIM_TRAVEL_TIME_FORMAT SKIM_TRIP_LENGTH_FORMAT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NEAREST_NEIGHBOR_FACTOR MERGE_TIME_PERIODS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5" name="Shape 42"/>
          <p:cNvCxnSpPr>
            <a:stCxn id="26" idx="1"/>
            <a:endCxn id="54" idx="3"/>
          </p:cNvCxnSpPr>
          <p:nvPr/>
        </p:nvCxnSpPr>
        <p:spPr>
          <a:xfrm rot="10800000" flipV="1">
            <a:off x="3124200" y="3688079"/>
            <a:ext cx="685800" cy="107355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6" name="Flowchart: Process 25"/>
          <p:cNvSpPr/>
          <p:nvPr/>
        </p:nvSpPr>
        <p:spPr>
          <a:xfrm>
            <a:off x="3810000" y="3413760"/>
            <a:ext cx="1143000" cy="54864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 Service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57800" y="3429000"/>
            <a:ext cx="23591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System file selection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Open existing and create new files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File status and format information</a:t>
            </a:r>
          </a:p>
        </p:txBody>
      </p:sp>
      <p:cxnSp>
        <p:nvCxnSpPr>
          <p:cNvPr id="28" name="Shape 42"/>
          <p:cNvCxnSpPr>
            <a:stCxn id="26" idx="2"/>
            <a:endCxn id="45" idx="0"/>
          </p:cNvCxnSpPr>
          <p:nvPr/>
        </p:nvCxnSpPr>
        <p:spPr>
          <a:xfrm rot="5400000">
            <a:off x="3931920" y="4411980"/>
            <a:ext cx="899160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0" name="Flowchart: Process 59"/>
          <p:cNvSpPr/>
          <p:nvPr/>
        </p:nvSpPr>
        <p:spPr>
          <a:xfrm>
            <a:off x="3810000" y="1981200"/>
            <a:ext cx="1143000" cy="54864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Service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260848" y="1981200"/>
            <a:ext cx="23591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Read system files into data structures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Write data structures to system files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Record indexing and sorting</a:t>
            </a:r>
          </a:p>
        </p:txBody>
      </p:sp>
      <p:cxnSp>
        <p:nvCxnSpPr>
          <p:cNvPr id="62" name="Shape 42"/>
          <p:cNvCxnSpPr>
            <a:stCxn id="60" idx="2"/>
            <a:endCxn id="26" idx="0"/>
          </p:cNvCxnSpPr>
          <p:nvPr/>
        </p:nvCxnSpPr>
        <p:spPr>
          <a:xfrm rot="5400000">
            <a:off x="3939540" y="2971800"/>
            <a:ext cx="883920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914400" y="3429000"/>
            <a:ext cx="22098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(System File and Format Keys)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66" name="Shape 42"/>
          <p:cNvCxnSpPr>
            <a:stCxn id="26" idx="1"/>
            <a:endCxn id="65" idx="3"/>
          </p:cNvCxnSpPr>
          <p:nvPr/>
        </p:nvCxnSpPr>
        <p:spPr>
          <a:xfrm rot="10800000">
            <a:off x="3124200" y="3567500"/>
            <a:ext cx="685800" cy="12058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9" name="Rectangle 68"/>
          <p:cNvSpPr/>
          <p:nvPr/>
        </p:nvSpPr>
        <p:spPr>
          <a:xfrm>
            <a:off x="914400" y="2000071"/>
            <a:ext cx="22098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DAILY_WRAP_FLAG  SUMMARY_TIME_RANGES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SUMMARY_TIME_INCREMENT 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CONGESTED_TIME_RATIO PLAN_SORT_TYPE HIGHEST_ZONE_NUMBER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70" name="Shape 42"/>
          <p:cNvCxnSpPr>
            <a:stCxn id="60" idx="1"/>
            <a:endCxn id="69" idx="3"/>
          </p:cNvCxnSpPr>
          <p:nvPr/>
        </p:nvCxnSpPr>
        <p:spPr>
          <a:xfrm rot="10800000" flipV="1">
            <a:off x="3124200" y="2255520"/>
            <a:ext cx="685800" cy="34471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1524000" y="1643390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Data_Service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*</a:t>
            </a: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dat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75" name="Shape 42"/>
          <p:cNvCxnSpPr>
            <a:stCxn id="60" idx="1"/>
            <a:endCxn id="74" idx="3"/>
          </p:cNvCxnSpPr>
          <p:nvPr/>
        </p:nvCxnSpPr>
        <p:spPr>
          <a:xfrm rot="10800000">
            <a:off x="3124200" y="1774196"/>
            <a:ext cx="685800" cy="48132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4953000" y="1524000"/>
            <a:ext cx="3810000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NEW_NODE_FILE		NEW_NODE_FORMAT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NEW_ZONE_FILE		NEW_ZONE_FORMAT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NEW_SHAPE_FILE		NEW_SHAPE_FORMAT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NEW_LINK_FILE		NEW_LINK_FORMAT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NEW_POCKET_FILE		NEW_POCKET_FORMAT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NEW_LANE_USE_FILE	NEW_LANE_USE_FORMAT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NEW_CONNECTION_FILE	NEW_CONNECTION_FORMAT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NEW_TURN_PENALTY_FILE	NEW_TURN_PENALTY_FORMAT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NEW_PARKING_FILE	NEW_PARKING_FORMAT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NEW_LOCATION_FILE	NEW_LOCATION_FORMAT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NEW_ACCESS_FILE		NEW_ACCESS_FORMAT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NEW_SIGN_FILE		NEW_SIGN_FORMAT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NEW_SIGNAL_FILE		NEW_SIGNAL_FORMAT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NEW_PHASING_PLAN_FILE	NEW_PHASING_PLAN_FORMAT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NEW_TIMING_PLAN_FILE	NEW_TIMING_PLAN_FORMAT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NEW_DETECTOR_FILE	NEWDETECTOR_FORMAT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NEW_TRANSIT_STOP_FILE	NEW_TRANSIT_STOP_FORMAT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NEW_TRANSIT_FARE_FILE	NEW_TRANSIT_FARE_FORMAT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NEW_TRANSIT_ROUTE_FILE	NEW_TRANSIT_ROUTE_FORMAT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NEW_TRANSIT_SCHEDULE_FILE	NEW_TRANSIT_SCHEDULE_FORMAT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NEW_TRANSIT_DRIVER_FILE	NEW_TRANSIT_DRIVER_FORMAT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NEW_SELECTION_FILE	NEW_SELECTION_FORMAT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NEW_HOUSEHOLD_FILE	NEW_HOUSEHOLD_FORMAT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NEW_LINK_DELAY_FILE	NEW_LINK_DELAY_FORMAT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NEW_PERFORMANCE_FILE	NEW_PERFORMANCE_FORMAT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NEW_RIDERSHIP_FILE	NEW_RIDERSHIP_FORMAT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NEW_VEHICLE_TYPE_FILE	NEW_VEHICLE_TYPE_FORMAT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NEW_VEHICLE_FILE	NEW_VEHICLE_FORMAT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NEW_TRIP_FILE		NEW_TRIP_FORMAT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NEW_PROBLEM_FILE	NEW_PROBLEM_FORMAT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NEW_PLAN_FILE		NEW_PLAN_FORMAT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NEW_SKIM_FILE		NEW_SKIM_FORMAT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81000" y="1524000"/>
            <a:ext cx="3124200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1463040" algn="l"/>
              </a:tabLst>
            </a:pP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NODE_FILE	NODE_FORMAT</a:t>
            </a:r>
          </a:p>
          <a:p>
            <a:pPr>
              <a:tabLst>
                <a:tab pos="1463040" algn="l"/>
              </a:tabLst>
            </a:pP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ZONE_FILE	ZONE_FORMAT</a:t>
            </a:r>
          </a:p>
          <a:p>
            <a:pPr>
              <a:tabLst>
                <a:tab pos="1463040" algn="l"/>
              </a:tabLst>
            </a:pP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SHAPE_FILE	SHAPE_FORMAT</a:t>
            </a:r>
          </a:p>
          <a:p>
            <a:pPr>
              <a:tabLst>
                <a:tab pos="1463040" algn="l"/>
              </a:tabLst>
            </a:pP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LINK_FILE	LINK_FORMAT</a:t>
            </a:r>
          </a:p>
          <a:p>
            <a:pPr>
              <a:tabLst>
                <a:tab pos="1463040" algn="l"/>
              </a:tabLst>
            </a:pP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POCKET_FILE	POCKET_FORMAT</a:t>
            </a:r>
          </a:p>
          <a:p>
            <a:pPr>
              <a:tabLst>
                <a:tab pos="1463040" algn="l"/>
              </a:tabLst>
            </a:pP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LANE_USE_FILE	LANE_USE_FORMAT</a:t>
            </a:r>
          </a:p>
          <a:p>
            <a:pPr>
              <a:tabLst>
                <a:tab pos="1463040" algn="l"/>
              </a:tabLst>
            </a:pP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CONNECTION_FILE	CONNECTION_FORMAT</a:t>
            </a:r>
          </a:p>
          <a:p>
            <a:pPr>
              <a:tabLst>
                <a:tab pos="1463040" algn="l"/>
              </a:tabLst>
            </a:pP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TURN_PENALTY_FILE	TURN_PENALTY_FORMAT</a:t>
            </a:r>
          </a:p>
          <a:p>
            <a:pPr>
              <a:tabLst>
                <a:tab pos="1463040" algn="l"/>
              </a:tabLst>
            </a:pP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PARKING_FILE	PARKING_FORMAT</a:t>
            </a:r>
          </a:p>
          <a:p>
            <a:pPr>
              <a:tabLst>
                <a:tab pos="1463040" algn="l"/>
              </a:tabLst>
            </a:pP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LOCATION_FILE	LOCATION_FORMAT</a:t>
            </a:r>
          </a:p>
          <a:p>
            <a:pPr>
              <a:tabLst>
                <a:tab pos="1463040" algn="l"/>
              </a:tabLst>
            </a:pP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ACCESS_FILE	ACCESS_FORMAT</a:t>
            </a:r>
          </a:p>
          <a:p>
            <a:pPr>
              <a:tabLst>
                <a:tab pos="1463040" algn="l"/>
              </a:tabLst>
            </a:pP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SIGN_FILE	SIGN_FORMAT</a:t>
            </a:r>
          </a:p>
          <a:p>
            <a:pPr>
              <a:tabLst>
                <a:tab pos="1463040" algn="l"/>
              </a:tabLst>
            </a:pP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SIGNAL_FILE	SIGNAL_FORMAT</a:t>
            </a:r>
          </a:p>
          <a:p>
            <a:pPr>
              <a:tabLst>
                <a:tab pos="1463040" algn="l"/>
              </a:tabLst>
            </a:pP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PHASING_PLAN_FILE	PHASING_PLAN_FORMAT</a:t>
            </a:r>
          </a:p>
          <a:p>
            <a:pPr>
              <a:tabLst>
                <a:tab pos="1463040" algn="l"/>
              </a:tabLst>
            </a:pP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TIMING_PLAN_FILE	TIMING_PLAN_FORMAT</a:t>
            </a:r>
          </a:p>
          <a:p>
            <a:pPr>
              <a:tabLst>
                <a:tab pos="1463040" algn="l"/>
              </a:tabLst>
            </a:pP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DETECTOR_FILE	DETECTOR_FORMAT</a:t>
            </a:r>
          </a:p>
          <a:p>
            <a:pPr>
              <a:tabLst>
                <a:tab pos="1463040" algn="l"/>
              </a:tabLst>
            </a:pP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TRANSIT_STOP_FILE	TRANSIT_STOP_FORMAT</a:t>
            </a:r>
          </a:p>
          <a:p>
            <a:pPr>
              <a:tabLst>
                <a:tab pos="1463040" algn="l"/>
              </a:tabLst>
            </a:pP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TRANSIT_FARE_FILE	TRANSIT_FARE_FORMAT</a:t>
            </a:r>
          </a:p>
          <a:p>
            <a:pPr>
              <a:tabLst>
                <a:tab pos="1463040" algn="l"/>
              </a:tabLst>
            </a:pP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TRANSIT_ROUTE_FILE	TRANSIT_ROUTE_FORMAT</a:t>
            </a:r>
          </a:p>
          <a:p>
            <a:pPr>
              <a:tabLst>
                <a:tab pos="1463040" algn="l"/>
              </a:tabLst>
            </a:pP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TRANSIT_SCHEDULE_FILE	TRANSIT_SCHEDULE_FORMAT</a:t>
            </a:r>
          </a:p>
          <a:p>
            <a:pPr>
              <a:tabLst>
                <a:tab pos="1463040" algn="l"/>
              </a:tabLst>
            </a:pP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TRANSIT_DRIVER_FILE	TRANSIT_DRIVER_FORMAT</a:t>
            </a:r>
          </a:p>
          <a:p>
            <a:pPr>
              <a:tabLst>
                <a:tab pos="1463040" algn="l"/>
              </a:tabLst>
            </a:pP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SELECTION_FILE	SELECTION_FORMAT</a:t>
            </a:r>
          </a:p>
          <a:p>
            <a:pPr>
              <a:tabLst>
                <a:tab pos="1463040" algn="l"/>
              </a:tabLst>
            </a:pP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HOUSEHOLD_FILE	HOUSEHOLD_FORMAT</a:t>
            </a:r>
          </a:p>
          <a:p>
            <a:pPr>
              <a:tabLst>
                <a:tab pos="1463040" algn="l"/>
              </a:tabLst>
            </a:pP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LINK_DELAY_FILE	LINK_DELAY_FORMAT</a:t>
            </a:r>
          </a:p>
          <a:p>
            <a:pPr>
              <a:tabLst>
                <a:tab pos="1463040" algn="l"/>
              </a:tabLst>
            </a:pP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PERFORMANCE_FILE	PERFORMANCE_FORMAT</a:t>
            </a:r>
          </a:p>
          <a:p>
            <a:pPr>
              <a:tabLst>
                <a:tab pos="1463040" algn="l"/>
              </a:tabLst>
            </a:pP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RIDERSHIP_FILE	RIDERSHIP_FORMAT</a:t>
            </a:r>
          </a:p>
          <a:p>
            <a:pPr>
              <a:tabLst>
                <a:tab pos="1463040" algn="l"/>
              </a:tabLst>
            </a:pP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VEHICLE_TYPE_FILE	VEHICLE_TYPE_FORMAT</a:t>
            </a:r>
          </a:p>
          <a:p>
            <a:pPr>
              <a:tabLst>
                <a:tab pos="1463040" algn="l"/>
              </a:tabLst>
            </a:pP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VEHICLE_FILE	VEHICLE_FORMAT</a:t>
            </a:r>
          </a:p>
          <a:p>
            <a:pPr>
              <a:tabLst>
                <a:tab pos="1463040" algn="l"/>
              </a:tabLst>
            </a:pP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TRIP_FILE	TRIP_FORMAT</a:t>
            </a:r>
          </a:p>
          <a:p>
            <a:pPr>
              <a:tabLst>
                <a:tab pos="1463040" algn="l"/>
              </a:tabLst>
            </a:pP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PROBLEM_FILE	PROBLEM_FORMAT</a:t>
            </a:r>
          </a:p>
          <a:p>
            <a:pPr>
              <a:tabLst>
                <a:tab pos="1463040" algn="l"/>
              </a:tabLst>
            </a:pP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PLAN_FILE	PLAN_FORMAT</a:t>
            </a:r>
          </a:p>
          <a:p>
            <a:pPr>
              <a:tabLst>
                <a:tab pos="1463040" algn="l"/>
              </a:tabLst>
            </a:pP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SKIM_FILE	SKIM_FORMAT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System File and Format Keys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Chicago RTSTEP TRANSIMS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55" name="Shape 42"/>
          <p:cNvCxnSpPr>
            <a:stCxn id="26" idx="2"/>
            <a:endCxn id="35" idx="3"/>
          </p:cNvCxnSpPr>
          <p:nvPr/>
        </p:nvCxnSpPr>
        <p:spPr>
          <a:xfrm rot="5400000">
            <a:off x="3650471" y="3207529"/>
            <a:ext cx="433358" cy="723900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6" name="Flowchart: Process 25"/>
          <p:cNvSpPr/>
          <p:nvPr/>
        </p:nvSpPr>
        <p:spPr>
          <a:xfrm>
            <a:off x="3657600" y="2804160"/>
            <a:ext cx="1143000" cy="54864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 Service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hape 42"/>
          <p:cNvCxnSpPr>
            <a:stCxn id="26" idx="2"/>
            <a:endCxn id="37" idx="1"/>
          </p:cNvCxnSpPr>
          <p:nvPr/>
        </p:nvCxnSpPr>
        <p:spPr>
          <a:xfrm rot="16200000" flipH="1">
            <a:off x="4374371" y="3207529"/>
            <a:ext cx="433358" cy="723900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_2007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stom 11">
      <a:dk1>
        <a:srgbClr val="616161"/>
      </a:dk1>
      <a:lt1>
        <a:sysClr val="window" lastClr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4B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blue_2007</Template>
  <TotalTime>551</TotalTime>
  <Words>1313</Words>
  <Application>Microsoft Office PowerPoint</Application>
  <PresentationFormat>On-screen Show (4:3)</PresentationFormat>
  <Paragraphs>515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blue_2007</vt:lpstr>
      <vt:lpstr>TRANSIMS Version 5 Software Architecture</vt:lpstr>
      <vt:lpstr> Topics </vt:lpstr>
      <vt:lpstr> Goals and Objectives </vt:lpstr>
      <vt:lpstr> Standard Template Library Extensions </vt:lpstr>
      <vt:lpstr> Code Organization and Consolidation </vt:lpstr>
      <vt:lpstr> SysLib Db-File Hierarchy </vt:lpstr>
      <vt:lpstr> Low Level Program Services</vt:lpstr>
      <vt:lpstr> File and Data Services</vt:lpstr>
      <vt:lpstr> System File and Format Keys</vt:lpstr>
      <vt:lpstr> Select Service</vt:lpstr>
      <vt:lpstr> Typical Program Linkages</vt:lpstr>
      <vt:lpstr> Path Building and Simulation Services </vt:lpstr>
      <vt:lpstr> Router Services</vt:lpstr>
      <vt:lpstr> Flow-Time Service</vt:lpstr>
      <vt:lpstr> Router and PathSkim Linkages</vt:lpstr>
      <vt:lpstr> Simulator Services</vt:lpstr>
      <vt:lpstr>Simulator Output Link Delay and Performance</vt:lpstr>
      <vt:lpstr>Simulator Output Snapshot and Occupancy</vt:lpstr>
      <vt:lpstr>Simulator Output Ridership and Turn Volume</vt:lpstr>
      <vt:lpstr> Multiple Threads, DLL and MPI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TRANSIMS Version 5 Introduction</dc:title>
  <dc:creator>RodenD</dc:creator>
  <cp:lastModifiedBy>RodenD</cp:lastModifiedBy>
  <cp:revision>69</cp:revision>
  <dcterms:created xsi:type="dcterms:W3CDTF">2011-01-12T14:45:26Z</dcterms:created>
  <dcterms:modified xsi:type="dcterms:W3CDTF">2011-01-17T17:17:32Z</dcterms:modified>
</cp:coreProperties>
</file>