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11" r:id="rId4"/>
    <p:sldId id="260" r:id="rId5"/>
    <p:sldId id="261" r:id="rId6"/>
    <p:sldId id="273" r:id="rId7"/>
    <p:sldId id="288" r:id="rId8"/>
    <p:sldId id="278" r:id="rId9"/>
    <p:sldId id="277" r:id="rId10"/>
    <p:sldId id="287" r:id="rId11"/>
    <p:sldId id="279" r:id="rId12"/>
    <p:sldId id="290" r:id="rId13"/>
    <p:sldId id="312" r:id="rId14"/>
    <p:sldId id="296" r:id="rId15"/>
    <p:sldId id="297" r:id="rId16"/>
    <p:sldId id="266" r:id="rId17"/>
    <p:sldId id="304" r:id="rId18"/>
    <p:sldId id="305" r:id="rId19"/>
    <p:sldId id="30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243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baseline="0" dirty="0" smtClean="0">
                <a:solidFill>
                  <a:schemeClr val="bg2">
                    <a:lumMod val="10000"/>
                  </a:schemeClr>
                </a:solidFill>
              </a:rPr>
              <a:t>Trip Start Time</a:t>
            </a:r>
            <a:endParaRPr lang="en-US" baseline="0" dirty="0">
              <a:solidFill>
                <a:schemeClr val="bg2">
                  <a:lumMod val="10000"/>
                </a:schemeClr>
              </a:solidFill>
            </a:endParaRP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Sheet1!$A$2:$A$25</c:f>
              <c:numCache>
                <c:formatCode>h:mm</c:formatCode>
                <c:ptCount val="24"/>
                <c:pt idx="0">
                  <c:v>3.472222222222229E-3</c:v>
                </c:pt>
                <c:pt idx="1">
                  <c:v>6.9444444444444675E-3</c:v>
                </c:pt>
                <c:pt idx="2">
                  <c:v>1.0416666666666701E-2</c:v>
                </c:pt>
                <c:pt idx="3">
                  <c:v>1.3888888888888959E-2</c:v>
                </c:pt>
                <c:pt idx="4">
                  <c:v>1.7361111111111174E-2</c:v>
                </c:pt>
                <c:pt idx="5">
                  <c:v>2.0833333333333405E-2</c:v>
                </c:pt>
                <c:pt idx="6">
                  <c:v>2.4305555555555552E-2</c:v>
                </c:pt>
                <c:pt idx="7">
                  <c:v>2.7777777777777977E-2</c:v>
                </c:pt>
                <c:pt idx="8">
                  <c:v>3.1250000000000076E-2</c:v>
                </c:pt>
                <c:pt idx="9">
                  <c:v>3.472222222222221E-2</c:v>
                </c:pt>
                <c:pt idx="10">
                  <c:v>3.8194444444444399E-2</c:v>
                </c:pt>
                <c:pt idx="11">
                  <c:v>4.1666666666666623E-2</c:v>
                </c:pt>
                <c:pt idx="12">
                  <c:v>4.5138888888888902E-2</c:v>
                </c:pt>
                <c:pt idx="13">
                  <c:v>4.8611111111111133E-2</c:v>
                </c:pt>
                <c:pt idx="14">
                  <c:v>5.2083333333333544E-2</c:v>
                </c:pt>
                <c:pt idx="15">
                  <c:v>5.5555555555555469E-2</c:v>
                </c:pt>
                <c:pt idx="16">
                  <c:v>5.9027777777777804E-2</c:v>
                </c:pt>
                <c:pt idx="17">
                  <c:v>6.2500000000000139E-2</c:v>
                </c:pt>
                <c:pt idx="18">
                  <c:v>6.5972222222222363E-2</c:v>
                </c:pt>
                <c:pt idx="19">
                  <c:v>6.9444444444444586E-2</c:v>
                </c:pt>
                <c:pt idx="20">
                  <c:v>7.2916666666666852E-2</c:v>
                </c:pt>
                <c:pt idx="21">
                  <c:v>7.6388888888888923E-2</c:v>
                </c:pt>
                <c:pt idx="22">
                  <c:v>7.986111111111141E-2</c:v>
                </c:pt>
                <c:pt idx="23">
                  <c:v>8.3333333333333537E-2</c:v>
                </c:pt>
              </c:numCache>
            </c:numRef>
          </c:cat>
          <c:val>
            <c:numRef>
              <c:f>Sheet1!$B$2:$B$25</c:f>
              <c:numCache>
                <c:formatCode>0.00</c:formatCode>
                <c:ptCount val="24"/>
                <c:pt idx="0">
                  <c:v>1036</c:v>
                </c:pt>
                <c:pt idx="1">
                  <c:v>1058</c:v>
                </c:pt>
                <c:pt idx="2">
                  <c:v>1125</c:v>
                </c:pt>
                <c:pt idx="3">
                  <c:v>1234</c:v>
                </c:pt>
                <c:pt idx="4">
                  <c:v>1318</c:v>
                </c:pt>
                <c:pt idx="5">
                  <c:v>1408</c:v>
                </c:pt>
                <c:pt idx="6">
                  <c:v>1515</c:v>
                </c:pt>
                <c:pt idx="7">
                  <c:v>1606</c:v>
                </c:pt>
                <c:pt idx="8">
                  <c:v>1720</c:v>
                </c:pt>
                <c:pt idx="9">
                  <c:v>1852</c:v>
                </c:pt>
                <c:pt idx="10">
                  <c:v>1918</c:v>
                </c:pt>
                <c:pt idx="11">
                  <c:v>1859</c:v>
                </c:pt>
                <c:pt idx="12">
                  <c:v>1709</c:v>
                </c:pt>
                <c:pt idx="13">
                  <c:v>1589</c:v>
                </c:pt>
                <c:pt idx="14">
                  <c:v>1420</c:v>
                </c:pt>
                <c:pt idx="15">
                  <c:v>1215</c:v>
                </c:pt>
                <c:pt idx="16">
                  <c:v>1045</c:v>
                </c:pt>
                <c:pt idx="17">
                  <c:v>894</c:v>
                </c:pt>
                <c:pt idx="18">
                  <c:v>714</c:v>
                </c:pt>
                <c:pt idx="19">
                  <c:v>579</c:v>
                </c:pt>
                <c:pt idx="20">
                  <c:v>478</c:v>
                </c:pt>
                <c:pt idx="21">
                  <c:v>372</c:v>
                </c:pt>
                <c:pt idx="22">
                  <c:v>303</c:v>
                </c:pt>
                <c:pt idx="23">
                  <c:v>284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numRef>
              <c:f>Sheet1!$A$2:$A$25</c:f>
              <c:numCache>
                <c:formatCode>h:mm</c:formatCode>
                <c:ptCount val="24"/>
                <c:pt idx="0">
                  <c:v>3.472222222222229E-3</c:v>
                </c:pt>
                <c:pt idx="1">
                  <c:v>6.9444444444444675E-3</c:v>
                </c:pt>
                <c:pt idx="2">
                  <c:v>1.0416666666666701E-2</c:v>
                </c:pt>
                <c:pt idx="3">
                  <c:v>1.3888888888888959E-2</c:v>
                </c:pt>
                <c:pt idx="4">
                  <c:v>1.7361111111111174E-2</c:v>
                </c:pt>
                <c:pt idx="5">
                  <c:v>2.0833333333333405E-2</c:v>
                </c:pt>
                <c:pt idx="6">
                  <c:v>2.4305555555555552E-2</c:v>
                </c:pt>
                <c:pt idx="7">
                  <c:v>2.7777777777777977E-2</c:v>
                </c:pt>
                <c:pt idx="8">
                  <c:v>3.1250000000000076E-2</c:v>
                </c:pt>
                <c:pt idx="9">
                  <c:v>3.472222222222221E-2</c:v>
                </c:pt>
                <c:pt idx="10">
                  <c:v>3.8194444444444399E-2</c:v>
                </c:pt>
                <c:pt idx="11">
                  <c:v>4.1666666666666623E-2</c:v>
                </c:pt>
                <c:pt idx="12">
                  <c:v>4.5138888888888902E-2</c:v>
                </c:pt>
                <c:pt idx="13">
                  <c:v>4.8611111111111133E-2</c:v>
                </c:pt>
                <c:pt idx="14">
                  <c:v>5.2083333333333544E-2</c:v>
                </c:pt>
                <c:pt idx="15">
                  <c:v>5.5555555555555469E-2</c:v>
                </c:pt>
                <c:pt idx="16">
                  <c:v>5.9027777777777804E-2</c:v>
                </c:pt>
                <c:pt idx="17">
                  <c:v>6.2500000000000139E-2</c:v>
                </c:pt>
                <c:pt idx="18">
                  <c:v>6.5972222222222363E-2</c:v>
                </c:pt>
                <c:pt idx="19">
                  <c:v>6.9444444444444586E-2</c:v>
                </c:pt>
                <c:pt idx="20">
                  <c:v>7.2916666666666852E-2</c:v>
                </c:pt>
                <c:pt idx="21">
                  <c:v>7.6388888888888923E-2</c:v>
                </c:pt>
                <c:pt idx="22">
                  <c:v>7.986111111111141E-2</c:v>
                </c:pt>
                <c:pt idx="23">
                  <c:v>8.3333333333333537E-2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cat>
            <c:numRef>
              <c:f>Sheet1!$A$2:$A$25</c:f>
              <c:numCache>
                <c:formatCode>h:mm</c:formatCode>
                <c:ptCount val="24"/>
                <c:pt idx="0">
                  <c:v>3.472222222222229E-3</c:v>
                </c:pt>
                <c:pt idx="1">
                  <c:v>6.9444444444444675E-3</c:v>
                </c:pt>
                <c:pt idx="2">
                  <c:v>1.0416666666666701E-2</c:v>
                </c:pt>
                <c:pt idx="3">
                  <c:v>1.3888888888888959E-2</c:v>
                </c:pt>
                <c:pt idx="4">
                  <c:v>1.7361111111111174E-2</c:v>
                </c:pt>
                <c:pt idx="5">
                  <c:v>2.0833333333333405E-2</c:v>
                </c:pt>
                <c:pt idx="6">
                  <c:v>2.4305555555555552E-2</c:v>
                </c:pt>
                <c:pt idx="7">
                  <c:v>2.7777777777777977E-2</c:v>
                </c:pt>
                <c:pt idx="8">
                  <c:v>3.1250000000000076E-2</c:v>
                </c:pt>
                <c:pt idx="9">
                  <c:v>3.472222222222221E-2</c:v>
                </c:pt>
                <c:pt idx="10">
                  <c:v>3.8194444444444399E-2</c:v>
                </c:pt>
                <c:pt idx="11">
                  <c:v>4.1666666666666623E-2</c:v>
                </c:pt>
                <c:pt idx="12">
                  <c:v>4.5138888888888902E-2</c:v>
                </c:pt>
                <c:pt idx="13">
                  <c:v>4.8611111111111133E-2</c:v>
                </c:pt>
                <c:pt idx="14">
                  <c:v>5.2083333333333544E-2</c:v>
                </c:pt>
                <c:pt idx="15">
                  <c:v>5.5555555555555469E-2</c:v>
                </c:pt>
                <c:pt idx="16">
                  <c:v>5.9027777777777804E-2</c:v>
                </c:pt>
                <c:pt idx="17">
                  <c:v>6.2500000000000139E-2</c:v>
                </c:pt>
                <c:pt idx="18">
                  <c:v>6.5972222222222363E-2</c:v>
                </c:pt>
                <c:pt idx="19">
                  <c:v>6.9444444444444586E-2</c:v>
                </c:pt>
                <c:pt idx="20">
                  <c:v>7.2916666666666852E-2</c:v>
                </c:pt>
                <c:pt idx="21">
                  <c:v>7.6388888888888923E-2</c:v>
                </c:pt>
                <c:pt idx="22">
                  <c:v>7.986111111111141E-2</c:v>
                </c:pt>
                <c:pt idx="23">
                  <c:v>8.3333333333333537E-2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</c:numCache>
            </c:numRef>
          </c:val>
        </c:ser>
        <c:axId val="80737792"/>
        <c:axId val="80739712"/>
      </c:barChart>
      <c:catAx>
        <c:axId val="80737792"/>
        <c:scaling>
          <c:orientation val="minMax"/>
        </c:scaling>
        <c:axPos val="b"/>
        <c:title>
          <c:layout/>
        </c:title>
        <c:numFmt formatCode="h:mm" sourceLinked="1"/>
        <c:majorTickMark val="none"/>
        <c:tickLblPos val="nextTo"/>
        <c:txPr>
          <a:bodyPr/>
          <a:lstStyle/>
          <a:p>
            <a:pPr>
              <a:defRPr sz="1400" baseline="0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80739712"/>
        <c:crosses val="autoZero"/>
        <c:auto val="1"/>
        <c:lblAlgn val="ctr"/>
        <c:lblOffset val="100"/>
      </c:catAx>
      <c:valAx>
        <c:axId val="8073971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b="1" i="0" baseline="0" dirty="0" smtClean="0">
                    <a:solidFill>
                      <a:schemeClr val="bg2">
                        <a:lumMod val="10000"/>
                      </a:schemeClr>
                    </a:solidFill>
                  </a:rPr>
                  <a:t>Number of Trips Started</a:t>
                </a:r>
                <a:endParaRPr lang="en-US" baseline="0" dirty="0">
                  <a:solidFill>
                    <a:schemeClr val="bg2">
                      <a:lumMod val="10000"/>
                    </a:schemeClr>
                  </a:solidFill>
                </a:endParaRPr>
              </a:p>
            </c:rich>
          </c:tx>
          <c:layout/>
        </c:title>
        <c:numFmt formatCode="0" sourceLinked="0"/>
        <c:tickLblPos val="nextTo"/>
        <c:txPr>
          <a:bodyPr/>
          <a:lstStyle/>
          <a:p>
            <a:pPr>
              <a:defRPr sz="1400" baseline="0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80737792"/>
        <c:crosses val="autoZero"/>
        <c:crossBetween val="between"/>
      </c:valAx>
      <c:spPr>
        <a:ln>
          <a:solidFill>
            <a:schemeClr val="bg2">
              <a:lumMod val="10000"/>
            </a:schemeClr>
          </a:solidFill>
        </a:ln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1/21/2011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30016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2766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AECOM_Logo.jpg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53400" y="6400800"/>
            <a:ext cx="762000" cy="2282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1/21/2011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1/21/2011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1/21/2011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981200" y="1828800"/>
            <a:ext cx="164592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Microsimulator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981200" y="2667000"/>
            <a:ext cx="164592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</a:rPr>
              <a:t>Performance</a:t>
            </a:r>
          </a:p>
        </p:txBody>
      </p:sp>
      <p:cxnSp>
        <p:nvCxnSpPr>
          <p:cNvPr id="9" name="Elbow Connector 8"/>
          <p:cNvCxnSpPr>
            <a:stCxn id="6" idx="2"/>
          </p:cNvCxnSpPr>
          <p:nvPr userDrawn="1"/>
        </p:nvCxnSpPr>
        <p:spPr bwMode="auto">
          <a:xfrm rot="5400000">
            <a:off x="2613660" y="2476500"/>
            <a:ext cx="381000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0" name="Rectangle 9"/>
          <p:cNvSpPr/>
          <p:nvPr userDrawn="1"/>
        </p:nvSpPr>
        <p:spPr bwMode="auto">
          <a:xfrm>
            <a:off x="5029200" y="182880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Microsimulator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029200" y="24993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Performance</a:t>
            </a:r>
          </a:p>
        </p:txBody>
      </p:sp>
      <p:cxnSp>
        <p:nvCxnSpPr>
          <p:cNvPr id="12" name="Elbow Connector 11"/>
          <p:cNvCxnSpPr>
            <a:stCxn id="10" idx="2"/>
            <a:endCxn id="11" idx="0"/>
          </p:cNvCxnSpPr>
          <p:nvPr userDrawn="1"/>
        </p:nvCxnSpPr>
        <p:spPr bwMode="auto">
          <a:xfrm rot="5400000">
            <a:off x="5539740" y="2324100"/>
            <a:ext cx="35052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able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1/21/2011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1295400" y="2133600"/>
          <a:ext cx="2819400" cy="194691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39800"/>
                <a:gridCol w="939800"/>
                <a:gridCol w="939800"/>
              </a:tblGrid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Nested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5105400" y="2286000"/>
          <a:ext cx="2819400" cy="11125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39800"/>
                <a:gridCol w="939800"/>
                <a:gridCol w="939800"/>
              </a:tblGrid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477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1/21/2011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Chicago RTSTEP TRANSIMS Model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77000"/>
            <a:ext cx="3841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 5 Hands-On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21, 2011</a:t>
            </a:r>
          </a:p>
          <a:p>
            <a:r>
              <a:rPr lang="en-US" dirty="0" smtClean="0"/>
              <a:t>David Roden – AECOM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Demand </a:t>
            </a:r>
            <a:r>
              <a:rPr lang="en-US" dirty="0" smtClean="0"/>
              <a:t>Conversion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2514600" y="4959096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Rectangle 73"/>
          <p:cNvSpPr/>
          <p:nvPr/>
        </p:nvSpPr>
        <p:spPr bwMode="auto">
          <a:xfrm>
            <a:off x="2219325" y="2502821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Location data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457200" y="198120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Zone Data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457200" y="24993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Location File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447675" y="301371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Conversion Script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076700" y="326136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Convert Trips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219825" y="2694432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Trip Tables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172200" y="3256407"/>
            <a:ext cx="15240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Diurnal Distributions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4076700" y="2505075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Activity Location</a:t>
            </a:r>
          </a:p>
        </p:txBody>
      </p:sp>
      <p:cxnSp>
        <p:nvCxnSpPr>
          <p:cNvPr id="98" name="Straight Arrow Connector 97"/>
          <p:cNvCxnSpPr>
            <a:stCxn id="74" idx="3"/>
            <a:endCxn id="95" idx="1"/>
          </p:cNvCxnSpPr>
          <p:nvPr/>
        </p:nvCxnSpPr>
        <p:spPr bwMode="auto">
          <a:xfrm>
            <a:off x="3590925" y="2662841"/>
            <a:ext cx="485775" cy="2254"/>
          </a:xfrm>
          <a:prstGeom prst="straightConnector1">
            <a:avLst/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03" name="Rectangle 102"/>
          <p:cNvSpPr/>
          <p:nvPr/>
        </p:nvSpPr>
        <p:spPr bwMode="auto">
          <a:xfrm>
            <a:off x="2362200" y="44043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Trip File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4076699" y="44043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HouseholdFile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5638800" y="44043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Vehicle File</a:t>
            </a:r>
          </a:p>
        </p:txBody>
      </p:sp>
      <p:cxnSp>
        <p:nvCxnSpPr>
          <p:cNvPr id="107" name="Elbow Connector 106"/>
          <p:cNvCxnSpPr>
            <a:stCxn id="60" idx="2"/>
            <a:endCxn id="103" idx="0"/>
          </p:cNvCxnSpPr>
          <p:nvPr/>
        </p:nvCxnSpPr>
        <p:spPr bwMode="auto">
          <a:xfrm rot="5400000">
            <a:off x="3493770" y="3135630"/>
            <a:ext cx="822960" cy="17145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10" name="Elbow Connector 109"/>
          <p:cNvCxnSpPr>
            <a:stCxn id="79" idx="3"/>
            <a:endCxn id="74" idx="1"/>
          </p:cNvCxnSpPr>
          <p:nvPr/>
        </p:nvCxnSpPr>
        <p:spPr bwMode="auto">
          <a:xfrm>
            <a:off x="1828800" y="2141220"/>
            <a:ext cx="390525" cy="52162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12" name="Elbow Connector 111"/>
          <p:cNvCxnSpPr>
            <a:stCxn id="81" idx="3"/>
            <a:endCxn id="74" idx="1"/>
          </p:cNvCxnSpPr>
          <p:nvPr/>
        </p:nvCxnSpPr>
        <p:spPr bwMode="auto">
          <a:xfrm flipV="1">
            <a:off x="1819275" y="2662841"/>
            <a:ext cx="400050" cy="51088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14" name="Straight Arrow Connector 113"/>
          <p:cNvCxnSpPr>
            <a:stCxn id="80" idx="3"/>
            <a:endCxn id="74" idx="1"/>
          </p:cNvCxnSpPr>
          <p:nvPr/>
        </p:nvCxnSpPr>
        <p:spPr bwMode="auto">
          <a:xfrm>
            <a:off x="1828800" y="2659380"/>
            <a:ext cx="390525" cy="3461"/>
          </a:xfrm>
          <a:prstGeom prst="straightConnector1">
            <a:avLst/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20" name="Elbow Connector 119"/>
          <p:cNvCxnSpPr>
            <a:stCxn id="60" idx="2"/>
            <a:endCxn id="105" idx="0"/>
          </p:cNvCxnSpPr>
          <p:nvPr/>
        </p:nvCxnSpPr>
        <p:spPr bwMode="auto">
          <a:xfrm rot="16200000" flipH="1">
            <a:off x="5132070" y="3211830"/>
            <a:ext cx="822960" cy="15621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26" name="Straight Arrow Connector 125"/>
          <p:cNvCxnSpPr>
            <a:stCxn id="60" idx="2"/>
            <a:endCxn id="104" idx="0"/>
          </p:cNvCxnSpPr>
          <p:nvPr/>
        </p:nvCxnSpPr>
        <p:spPr bwMode="auto">
          <a:xfrm rot="5400000">
            <a:off x="4351020" y="3992880"/>
            <a:ext cx="822960" cy="1"/>
          </a:xfrm>
          <a:prstGeom prst="straightConnector1">
            <a:avLst/>
          </a:prstGeom>
          <a:noFill/>
          <a:ln w="12700" cap="flat" cmpd="sng" algn="ctr">
            <a:solidFill>
              <a:schemeClr val="bg2">
                <a:lumMod val="10000"/>
                <a:alpha val="99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28" name="Elbow Connector 127"/>
          <p:cNvCxnSpPr>
            <a:stCxn id="62" idx="1"/>
            <a:endCxn id="60" idx="3"/>
          </p:cNvCxnSpPr>
          <p:nvPr/>
        </p:nvCxnSpPr>
        <p:spPr bwMode="auto">
          <a:xfrm rot="10800000" flipV="1">
            <a:off x="5448301" y="2854452"/>
            <a:ext cx="771525" cy="56692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32" name="Straight Arrow Connector 131"/>
          <p:cNvCxnSpPr>
            <a:stCxn id="64" idx="1"/>
            <a:endCxn id="60" idx="3"/>
          </p:cNvCxnSpPr>
          <p:nvPr/>
        </p:nvCxnSpPr>
        <p:spPr bwMode="auto">
          <a:xfrm rot="10800000" flipV="1">
            <a:off x="5448300" y="3416426"/>
            <a:ext cx="723900" cy="4953"/>
          </a:xfrm>
          <a:prstGeom prst="straightConnector1">
            <a:avLst/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34" name="Straight Arrow Connector 133"/>
          <p:cNvCxnSpPr>
            <a:stCxn id="95" idx="2"/>
            <a:endCxn id="60" idx="0"/>
          </p:cNvCxnSpPr>
          <p:nvPr/>
        </p:nvCxnSpPr>
        <p:spPr bwMode="auto">
          <a:xfrm rot="5400000">
            <a:off x="4544378" y="3043237"/>
            <a:ext cx="436245" cy="1588"/>
          </a:xfrm>
          <a:prstGeom prst="straightConnector1">
            <a:avLst/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Review Demand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input folder and open</a:t>
            </a:r>
          </a:p>
          <a:p>
            <a:pPr lvl="1"/>
            <a:r>
              <a:rPr lang="en-US" dirty="0" smtClean="0"/>
              <a:t>Auto_Trips.txt</a:t>
            </a:r>
          </a:p>
          <a:p>
            <a:pPr lvl="1"/>
            <a:r>
              <a:rPr lang="en-US" dirty="0" smtClean="0"/>
              <a:t>Transit_Trips.txt</a:t>
            </a:r>
          </a:p>
          <a:p>
            <a:pPr lvl="1"/>
            <a:r>
              <a:rPr lang="en-US" dirty="0" smtClean="0"/>
              <a:t>HBW_PA.txt (Diurnal information)</a:t>
            </a:r>
          </a:p>
          <a:p>
            <a:pPr lvl="1"/>
            <a:r>
              <a:rPr lang="en-US" dirty="0" smtClean="0"/>
              <a:t>Vehicle_Type.txt</a:t>
            </a:r>
          </a:p>
          <a:p>
            <a:pPr lvl="1"/>
            <a:r>
              <a:rPr lang="en-US" dirty="0" smtClean="0"/>
              <a:t>LocationData_Script.txt</a:t>
            </a:r>
            <a:endParaRPr lang="en-US" dirty="0" smtClean="0"/>
          </a:p>
          <a:p>
            <a:r>
              <a:rPr lang="en-US" dirty="0" smtClean="0"/>
              <a:t>Go to the control folder and open</a:t>
            </a:r>
          </a:p>
          <a:p>
            <a:pPr lvl="1"/>
            <a:r>
              <a:rPr lang="en-US" dirty="0" smtClean="0"/>
              <a:t>LocationData.ctl</a:t>
            </a:r>
          </a:p>
          <a:p>
            <a:pPr lvl="1"/>
            <a:r>
              <a:rPr lang="en-US" dirty="0" smtClean="0"/>
              <a:t>ConverTrips.ctl</a:t>
            </a:r>
          </a:p>
          <a:p>
            <a:r>
              <a:rPr lang="en-US" dirty="0" smtClean="0"/>
              <a:t>Look for the input/output files and the program parameters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Demand Conversion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914400" y="2438400"/>
          <a:ext cx="6934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Converting the traditional zone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based demand database to the activity based demand database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Create partitions using “</a:t>
            </a:r>
            <a:r>
              <a:rPr lang="en-US" dirty="0" err="1" smtClean="0"/>
              <a:t>RandomSelect</a:t>
            </a:r>
            <a:r>
              <a:rPr lang="en-US" dirty="0" smtClean="0"/>
              <a:t>” </a:t>
            </a:r>
          </a:p>
          <a:p>
            <a:pPr lvl="1">
              <a:defRPr/>
            </a:pPr>
            <a:r>
              <a:rPr lang="en-US" dirty="0" smtClean="0"/>
              <a:t>Divides travelers </a:t>
            </a:r>
            <a:r>
              <a:rPr lang="en-US" dirty="0" smtClean="0"/>
              <a:t>to randomly selected partitions</a:t>
            </a:r>
          </a:p>
          <a:p>
            <a:pPr lvl="0">
              <a:defRPr/>
            </a:pPr>
            <a:r>
              <a:rPr lang="en-US" dirty="0" smtClean="0"/>
              <a:t>Build </a:t>
            </a:r>
            <a:r>
              <a:rPr lang="en-US" dirty="0" smtClean="0"/>
              <a:t>paths for all the trips using “Router”</a:t>
            </a:r>
          </a:p>
          <a:p>
            <a:pPr lvl="1">
              <a:defRPr/>
            </a:pPr>
            <a:r>
              <a:rPr lang="en-US" dirty="0" smtClean="0"/>
              <a:t>Paths </a:t>
            </a:r>
            <a:r>
              <a:rPr lang="en-US" dirty="0" smtClean="0"/>
              <a:t>built with Free Flow Speeds or an input </a:t>
            </a:r>
            <a:r>
              <a:rPr lang="en-US" dirty="0" smtClean="0"/>
              <a:t>link delay file</a:t>
            </a:r>
          </a:p>
          <a:p>
            <a:pPr lvl="0">
              <a:defRPr/>
            </a:pPr>
            <a:r>
              <a:rPr lang="en-US" dirty="0" smtClean="0"/>
              <a:t>Go to the control folder and open</a:t>
            </a:r>
          </a:p>
          <a:p>
            <a:pPr lvl="1">
              <a:defRPr/>
            </a:pPr>
            <a:r>
              <a:rPr lang="en-US" dirty="0" smtClean="0"/>
              <a:t>RandomSelect.ctl</a:t>
            </a:r>
          </a:p>
          <a:p>
            <a:pPr lvl="1">
              <a:defRPr/>
            </a:pPr>
            <a:r>
              <a:rPr lang="en-US" dirty="0" smtClean="0"/>
              <a:t>Router.ctl</a:t>
            </a:r>
          </a:p>
          <a:p>
            <a:pPr lvl="0">
              <a:defRPr/>
            </a:pPr>
            <a:r>
              <a:rPr lang="en-US" dirty="0" smtClean="0"/>
              <a:t>Look for the input/output files and the program parameters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Router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4" name="Rectangle 73"/>
          <p:cNvSpPr/>
          <p:nvPr/>
        </p:nvSpPr>
        <p:spPr bwMode="auto">
          <a:xfrm>
            <a:off x="3823934" y="2867356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Router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7154840" y="3266073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Link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7154840" y="3647073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Node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7154840" y="4028073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Connection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2057400" y="5622612"/>
            <a:ext cx="1715072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New Plans (Travel Paths)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257800" y="5622612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New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LinkDelay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File</a:t>
            </a:r>
          </a:p>
        </p:txBody>
      </p:sp>
      <p:cxnSp>
        <p:nvCxnSpPr>
          <p:cNvPr id="107" name="Elbow Connector 106"/>
          <p:cNvCxnSpPr>
            <a:stCxn id="74" idx="2"/>
            <a:endCxn id="103" idx="0"/>
          </p:cNvCxnSpPr>
          <p:nvPr/>
        </p:nvCxnSpPr>
        <p:spPr bwMode="auto">
          <a:xfrm rot="5400000">
            <a:off x="2494727" y="3607605"/>
            <a:ext cx="2435216" cy="159479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10" name="Elbow Connector 109"/>
          <p:cNvCxnSpPr>
            <a:stCxn id="79" idx="1"/>
            <a:endCxn id="74" idx="3"/>
          </p:cNvCxnSpPr>
          <p:nvPr/>
        </p:nvCxnSpPr>
        <p:spPr bwMode="auto">
          <a:xfrm rot="10800000">
            <a:off x="5195534" y="3027377"/>
            <a:ext cx="1959306" cy="39871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12" name="Elbow Connector 111"/>
          <p:cNvCxnSpPr>
            <a:stCxn id="81" idx="1"/>
            <a:endCxn id="74" idx="3"/>
          </p:cNvCxnSpPr>
          <p:nvPr/>
        </p:nvCxnSpPr>
        <p:spPr bwMode="auto">
          <a:xfrm rot="10800000">
            <a:off x="5195534" y="3027377"/>
            <a:ext cx="1959306" cy="116071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20" name="Elbow Connector 119"/>
          <p:cNvCxnSpPr>
            <a:stCxn id="74" idx="2"/>
            <a:endCxn id="105" idx="0"/>
          </p:cNvCxnSpPr>
          <p:nvPr/>
        </p:nvCxnSpPr>
        <p:spPr bwMode="auto">
          <a:xfrm rot="16200000" flipH="1">
            <a:off x="4009059" y="3688071"/>
            <a:ext cx="2435216" cy="143386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3817960" y="2178372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Selection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File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817960" y="152942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Random Select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905000" y="152942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Trip File</a:t>
            </a:r>
          </a:p>
        </p:txBody>
      </p:sp>
      <p:cxnSp>
        <p:nvCxnSpPr>
          <p:cNvPr id="40" name="Straight Arrow Connector 39"/>
          <p:cNvCxnSpPr>
            <a:stCxn id="35" idx="3"/>
            <a:endCxn id="34" idx="1"/>
          </p:cNvCxnSpPr>
          <p:nvPr/>
        </p:nvCxnSpPr>
        <p:spPr bwMode="auto">
          <a:xfrm>
            <a:off x="3276600" y="1689440"/>
            <a:ext cx="541360" cy="1588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2" name="Straight Arrow Connector 41"/>
          <p:cNvCxnSpPr>
            <a:stCxn id="34" idx="2"/>
            <a:endCxn id="33" idx="0"/>
          </p:cNvCxnSpPr>
          <p:nvPr/>
        </p:nvCxnSpPr>
        <p:spPr bwMode="auto">
          <a:xfrm rot="5400000">
            <a:off x="4339304" y="2013916"/>
            <a:ext cx="328912" cy="1588"/>
          </a:xfrm>
          <a:prstGeom prst="straightConnector1">
            <a:avLst/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3581400" y="341281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Elbow Connector 81"/>
          <p:cNvCxnSpPr>
            <a:stCxn id="151" idx="1"/>
            <a:endCxn id="74" idx="3"/>
          </p:cNvCxnSpPr>
          <p:nvPr/>
        </p:nvCxnSpPr>
        <p:spPr bwMode="auto">
          <a:xfrm rot="10800000" flipV="1">
            <a:off x="5195534" y="2055200"/>
            <a:ext cx="1953618" cy="97217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97" name="Elbow Connector 96"/>
          <p:cNvCxnSpPr>
            <a:stCxn id="152" idx="1"/>
            <a:endCxn id="74" idx="3"/>
          </p:cNvCxnSpPr>
          <p:nvPr/>
        </p:nvCxnSpPr>
        <p:spPr bwMode="auto">
          <a:xfrm rot="10800000" flipV="1">
            <a:off x="5195534" y="2436200"/>
            <a:ext cx="1953618" cy="59117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99" name="Elbow Connector 98"/>
          <p:cNvCxnSpPr>
            <a:stCxn id="150" idx="1"/>
            <a:endCxn id="74" idx="3"/>
          </p:cNvCxnSpPr>
          <p:nvPr/>
        </p:nvCxnSpPr>
        <p:spPr bwMode="auto">
          <a:xfrm rot="10800000" flipV="1">
            <a:off x="5195534" y="1674200"/>
            <a:ext cx="1953618" cy="135317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17" name="Rectangle 116"/>
          <p:cNvSpPr/>
          <p:nvPr/>
        </p:nvSpPr>
        <p:spPr bwMode="auto">
          <a:xfrm>
            <a:off x="7154840" y="4409073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Pocket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7154840" y="4780548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Parking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7154840" y="5161548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Location</a:t>
            </a:r>
          </a:p>
        </p:txBody>
      </p:sp>
      <p:cxnSp>
        <p:nvCxnSpPr>
          <p:cNvPr id="124" name="Elbow Connector 123"/>
          <p:cNvCxnSpPr>
            <a:stCxn id="80" idx="1"/>
            <a:endCxn id="74" idx="3"/>
          </p:cNvCxnSpPr>
          <p:nvPr/>
        </p:nvCxnSpPr>
        <p:spPr bwMode="auto">
          <a:xfrm rot="10800000">
            <a:off x="5195534" y="3027377"/>
            <a:ext cx="1959306" cy="77971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29" name="Elbow Connector 128"/>
          <p:cNvCxnSpPr>
            <a:stCxn id="117" idx="1"/>
            <a:endCxn id="74" idx="3"/>
          </p:cNvCxnSpPr>
          <p:nvPr/>
        </p:nvCxnSpPr>
        <p:spPr bwMode="auto">
          <a:xfrm rot="10800000">
            <a:off x="5195534" y="3027377"/>
            <a:ext cx="1959306" cy="154171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36" name="Elbow Connector 135"/>
          <p:cNvCxnSpPr>
            <a:stCxn id="118" idx="1"/>
            <a:endCxn id="74" idx="3"/>
          </p:cNvCxnSpPr>
          <p:nvPr/>
        </p:nvCxnSpPr>
        <p:spPr bwMode="auto">
          <a:xfrm rot="10800000">
            <a:off x="5195534" y="3027376"/>
            <a:ext cx="1959306" cy="191319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39" name="Elbow Connector 138"/>
          <p:cNvCxnSpPr>
            <a:stCxn id="119" idx="1"/>
            <a:endCxn id="74" idx="3"/>
          </p:cNvCxnSpPr>
          <p:nvPr/>
        </p:nvCxnSpPr>
        <p:spPr bwMode="auto">
          <a:xfrm rot="10800000">
            <a:off x="5195534" y="3027376"/>
            <a:ext cx="1959306" cy="229419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42" name="Rectangle 141"/>
          <p:cNvSpPr/>
          <p:nvPr/>
        </p:nvSpPr>
        <p:spPr bwMode="auto">
          <a:xfrm>
            <a:off x="824266" y="2699716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Plans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824266" y="3108012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Link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Delay File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cxnSp>
        <p:nvCxnSpPr>
          <p:cNvPr id="144" name="Elbow Connector 143"/>
          <p:cNvCxnSpPr>
            <a:stCxn id="142" idx="3"/>
            <a:endCxn id="74" idx="1"/>
          </p:cNvCxnSpPr>
          <p:nvPr/>
        </p:nvCxnSpPr>
        <p:spPr bwMode="auto">
          <a:xfrm>
            <a:off x="2195866" y="2859736"/>
            <a:ext cx="1628068" cy="16764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45" name="Elbow Connector 144"/>
          <p:cNvCxnSpPr>
            <a:stCxn id="143" idx="3"/>
            <a:endCxn id="74" idx="1"/>
          </p:cNvCxnSpPr>
          <p:nvPr/>
        </p:nvCxnSpPr>
        <p:spPr bwMode="auto">
          <a:xfrm flipV="1">
            <a:off x="2195866" y="3027376"/>
            <a:ext cx="1628068" cy="24065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50" name="Rectangle 149"/>
          <p:cNvSpPr/>
          <p:nvPr/>
        </p:nvSpPr>
        <p:spPr bwMode="auto">
          <a:xfrm>
            <a:off x="7149152" y="151418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Trip File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7149152" y="189518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Vehicle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File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7149152" y="227618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Vehicle Type File</a:t>
            </a:r>
          </a:p>
        </p:txBody>
      </p:sp>
      <p:cxnSp>
        <p:nvCxnSpPr>
          <p:cNvPr id="186" name="Straight Arrow Connector 185"/>
          <p:cNvCxnSpPr>
            <a:stCxn id="33" idx="2"/>
            <a:endCxn id="74" idx="0"/>
          </p:cNvCxnSpPr>
          <p:nvPr/>
        </p:nvCxnSpPr>
        <p:spPr bwMode="auto">
          <a:xfrm rot="16200000" flipH="1">
            <a:off x="4322275" y="2679897"/>
            <a:ext cx="368944" cy="5974"/>
          </a:xfrm>
          <a:prstGeom prst="straightConnector1">
            <a:avLst/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94" name="Rectangle 193"/>
          <p:cNvSpPr/>
          <p:nvPr/>
        </p:nvSpPr>
        <p:spPr bwMode="auto">
          <a:xfrm>
            <a:off x="3823648" y="56235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New Problem File</a:t>
            </a:r>
          </a:p>
        </p:txBody>
      </p:sp>
      <p:cxnSp>
        <p:nvCxnSpPr>
          <p:cNvPr id="195" name="Elbow Connector 194"/>
          <p:cNvCxnSpPr>
            <a:stCxn id="74" idx="2"/>
            <a:endCxn id="194" idx="0"/>
          </p:cNvCxnSpPr>
          <p:nvPr/>
        </p:nvCxnSpPr>
        <p:spPr bwMode="auto">
          <a:xfrm rot="5400000">
            <a:off x="3291509" y="4405335"/>
            <a:ext cx="2436164" cy="28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Plan Processing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Preparing the plans file to be read by </a:t>
            </a:r>
            <a:r>
              <a:rPr lang="en-US" dirty="0" err="1" smtClean="0"/>
              <a:t>Microsimulator</a:t>
            </a:r>
            <a:endParaRPr lang="en-US" dirty="0" smtClean="0"/>
          </a:p>
          <a:p>
            <a:pPr lvl="1"/>
            <a:r>
              <a:rPr lang="en-US" dirty="0" smtClean="0"/>
              <a:t>Plans are sorted based on their starting time</a:t>
            </a:r>
          </a:p>
          <a:p>
            <a:pPr lvl="0">
              <a:defRPr/>
            </a:pPr>
            <a:r>
              <a:rPr lang="en-US" dirty="0" smtClean="0"/>
              <a:t>Go </a:t>
            </a:r>
            <a:r>
              <a:rPr lang="en-US" dirty="0" smtClean="0"/>
              <a:t>to the control folder and open</a:t>
            </a:r>
          </a:p>
          <a:p>
            <a:pPr lvl="1">
              <a:defRPr/>
            </a:pPr>
            <a:r>
              <a:rPr lang="en-US" dirty="0" smtClean="0"/>
              <a:t>PlanPrep.ctl</a:t>
            </a:r>
          </a:p>
          <a:p>
            <a:pPr lvl="0">
              <a:defRPr/>
            </a:pPr>
            <a:r>
              <a:rPr lang="en-US" dirty="0" smtClean="0"/>
              <a:t>Look for the input/output files and the </a:t>
            </a:r>
            <a:r>
              <a:rPr lang="en-US" dirty="0" err="1" smtClean="0"/>
              <a:t>Plan_Sort_Type</a:t>
            </a:r>
            <a:r>
              <a:rPr lang="en-US" dirty="0" smtClean="0"/>
              <a:t> key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4419600" y="4526280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6959904" y="4114800"/>
            <a:ext cx="164592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PlanPrep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59904" y="4953000"/>
            <a:ext cx="164592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</a:rPr>
              <a:t>Sorted Plans</a:t>
            </a:r>
          </a:p>
        </p:txBody>
      </p:sp>
      <p:cxnSp>
        <p:nvCxnSpPr>
          <p:cNvPr id="15" name="Elbow Connector 14"/>
          <p:cNvCxnSpPr>
            <a:stCxn id="13" idx="2"/>
          </p:cNvCxnSpPr>
          <p:nvPr/>
        </p:nvCxnSpPr>
        <p:spPr bwMode="auto">
          <a:xfrm rot="5400000">
            <a:off x="7592364" y="4762500"/>
            <a:ext cx="381000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6964680" y="3200400"/>
            <a:ext cx="164592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</a:rPr>
              <a:t>New Plans</a:t>
            </a:r>
          </a:p>
        </p:txBody>
      </p:sp>
      <p:cxnSp>
        <p:nvCxnSpPr>
          <p:cNvPr id="19" name="Elbow Connector 18"/>
          <p:cNvCxnSpPr>
            <a:stCxn id="18" idx="2"/>
            <a:endCxn id="13" idx="0"/>
          </p:cNvCxnSpPr>
          <p:nvPr/>
        </p:nvCxnSpPr>
        <p:spPr bwMode="auto">
          <a:xfrm rot="5400000">
            <a:off x="7556652" y="3883812"/>
            <a:ext cx="457200" cy="4776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Microsimulator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cell-based simulator that moves vehicles between link-lane-cells on a second-by-second basis</a:t>
            </a:r>
          </a:p>
          <a:p>
            <a:pPr lvl="1"/>
            <a:r>
              <a:rPr lang="en-US" sz="2400" dirty="0" smtClean="0"/>
              <a:t>Cell length are equal to the length of the smallest vehicle in the </a:t>
            </a:r>
            <a:r>
              <a:rPr lang="en-US" sz="2400" dirty="0" err="1" smtClean="0"/>
              <a:t>Vehicle_Type</a:t>
            </a:r>
            <a:r>
              <a:rPr lang="en-US" sz="2400" dirty="0" smtClean="0"/>
              <a:t> file</a:t>
            </a:r>
          </a:p>
          <a:p>
            <a:pPr lvl="2"/>
            <a:r>
              <a:rPr lang="en-US" sz="2400" dirty="0" smtClean="0"/>
              <a:t>Trucks occupy multiple cells</a:t>
            </a:r>
          </a:p>
          <a:p>
            <a:pPr lvl="1"/>
            <a:r>
              <a:rPr lang="en-US" sz="2400" dirty="0" smtClean="0"/>
              <a:t>Includes traffic signals and stop signs, reaction time, required and discretionary lane changing, random slow downs, permissive merge probabilities, vehicle loading and parking, plan following, bus stop interactions, etc.</a:t>
            </a:r>
          </a:p>
          <a:p>
            <a:pPr lvl="1"/>
            <a:r>
              <a:rPr lang="en-US" sz="2400" dirty="0" smtClean="0"/>
              <a:t>Actual travel time of each trip is calculated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Microsimulator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4" name="Rectangle 73"/>
          <p:cNvSpPr/>
          <p:nvPr/>
        </p:nvSpPr>
        <p:spPr bwMode="auto">
          <a:xfrm>
            <a:off x="3823934" y="251460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Microsimulator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1981200" y="3403127"/>
            <a:ext cx="1752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New Performance File (s)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1990344" y="3782568"/>
            <a:ext cx="1743456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New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LinkDelay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File (s)</a:t>
            </a:r>
          </a:p>
        </p:txBody>
      </p:sp>
      <p:cxnSp>
        <p:nvCxnSpPr>
          <p:cNvPr id="107" name="Elbow Connector 106"/>
          <p:cNvCxnSpPr>
            <a:stCxn id="74" idx="2"/>
            <a:endCxn id="103" idx="0"/>
          </p:cNvCxnSpPr>
          <p:nvPr/>
        </p:nvCxnSpPr>
        <p:spPr bwMode="auto">
          <a:xfrm rot="5400000">
            <a:off x="3399374" y="2292766"/>
            <a:ext cx="568487" cy="165223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42" name="Rectangle 141"/>
          <p:cNvSpPr/>
          <p:nvPr/>
        </p:nvSpPr>
        <p:spPr bwMode="auto">
          <a:xfrm>
            <a:off x="5486400" y="175260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Sorted Plans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3822192" y="175260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Vehicle File</a:t>
            </a:r>
          </a:p>
        </p:txBody>
      </p:sp>
      <p:cxnSp>
        <p:nvCxnSpPr>
          <p:cNvPr id="144" name="Elbow Connector 143"/>
          <p:cNvCxnSpPr>
            <a:stCxn id="142" idx="2"/>
            <a:endCxn id="74" idx="0"/>
          </p:cNvCxnSpPr>
          <p:nvPr/>
        </p:nvCxnSpPr>
        <p:spPr bwMode="auto">
          <a:xfrm rot="5400000">
            <a:off x="5119987" y="1462387"/>
            <a:ext cx="441960" cy="166246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45" name="Elbow Connector 144"/>
          <p:cNvCxnSpPr>
            <a:stCxn id="143" idx="2"/>
            <a:endCxn id="74" idx="0"/>
          </p:cNvCxnSpPr>
          <p:nvPr/>
        </p:nvCxnSpPr>
        <p:spPr bwMode="auto">
          <a:xfrm rot="16200000" flipH="1">
            <a:off x="4287883" y="2292749"/>
            <a:ext cx="441960" cy="174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94" name="Rectangle 193"/>
          <p:cNvSpPr/>
          <p:nvPr/>
        </p:nvSpPr>
        <p:spPr bwMode="auto">
          <a:xfrm>
            <a:off x="5334000" y="3404616"/>
            <a:ext cx="1667256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New Problem File</a:t>
            </a:r>
          </a:p>
        </p:txBody>
      </p:sp>
      <p:cxnSp>
        <p:nvCxnSpPr>
          <p:cNvPr id="195" name="Elbow Connector 194"/>
          <p:cNvCxnSpPr>
            <a:stCxn id="74" idx="2"/>
            <a:endCxn id="194" idx="0"/>
          </p:cNvCxnSpPr>
          <p:nvPr/>
        </p:nvCxnSpPr>
        <p:spPr bwMode="auto">
          <a:xfrm rot="16200000" flipH="1">
            <a:off x="5053693" y="2290681"/>
            <a:ext cx="569976" cy="165789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2133600" y="175260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Network</a:t>
            </a:r>
          </a:p>
        </p:txBody>
      </p:sp>
      <p:cxnSp>
        <p:nvCxnSpPr>
          <p:cNvPr id="46" name="Elbow Connector 45"/>
          <p:cNvCxnSpPr>
            <a:stCxn id="45" idx="2"/>
            <a:endCxn id="74" idx="0"/>
          </p:cNvCxnSpPr>
          <p:nvPr/>
        </p:nvCxnSpPr>
        <p:spPr bwMode="auto">
          <a:xfrm rot="16200000" flipH="1">
            <a:off x="3443587" y="1448453"/>
            <a:ext cx="441960" cy="169033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7162800" y="69951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SignFile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990344" y="4174201"/>
            <a:ext cx="1743456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New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Sanpshot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File (s)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990344" y="4555201"/>
            <a:ext cx="1743456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New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Occupancy File (s)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990344" y="4936201"/>
            <a:ext cx="1743456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New Turn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Volume File (s)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133600" y="251460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Vehicle Type File</a:t>
            </a:r>
          </a:p>
        </p:txBody>
      </p:sp>
      <p:cxnSp>
        <p:nvCxnSpPr>
          <p:cNvPr id="78" name="Straight Arrow Connector 77"/>
          <p:cNvCxnSpPr>
            <a:stCxn id="52" idx="3"/>
            <a:endCxn id="74" idx="1"/>
          </p:cNvCxnSpPr>
          <p:nvPr/>
        </p:nvCxnSpPr>
        <p:spPr bwMode="auto">
          <a:xfrm>
            <a:off x="3505200" y="2674620"/>
            <a:ext cx="318734" cy="1588"/>
          </a:xfrm>
          <a:prstGeom prst="straightConnector1">
            <a:avLst/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Microsimulator Output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7" y="2133595"/>
            <a:ext cx="791527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152775"/>
            <a:ext cx="20288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591" y="4267191"/>
            <a:ext cx="7902988" cy="99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4"/>
          <p:cNvSpPr/>
          <p:nvPr/>
        </p:nvSpPr>
        <p:spPr bwMode="auto">
          <a:xfrm>
            <a:off x="4038600" y="5029200"/>
            <a:ext cx="533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Auto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724400" y="5033963"/>
            <a:ext cx="6096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Truck</a:t>
            </a:r>
          </a:p>
        </p:txBody>
      </p:sp>
      <p:cxnSp>
        <p:nvCxnSpPr>
          <p:cNvPr id="29" name="Straight Arrow Connector 28"/>
          <p:cNvCxnSpPr>
            <a:stCxn id="25" idx="0"/>
          </p:cNvCxnSpPr>
          <p:nvPr/>
        </p:nvCxnSpPr>
        <p:spPr bwMode="auto">
          <a:xfrm rot="16200000" flipV="1">
            <a:off x="4095750" y="4819650"/>
            <a:ext cx="381000" cy="381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4419600" y="4724400"/>
            <a:ext cx="609600" cy="1219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32" name="Straight Arrow Connector 31"/>
          <p:cNvCxnSpPr>
            <a:stCxn id="25" idx="0"/>
            <a:endCxn id="30" idx="1"/>
          </p:cNvCxnSpPr>
          <p:nvPr/>
        </p:nvCxnSpPr>
        <p:spPr bwMode="auto">
          <a:xfrm rot="5400000" flipH="1" flipV="1">
            <a:off x="4240530" y="4850130"/>
            <a:ext cx="243840" cy="114300"/>
          </a:xfrm>
          <a:prstGeom prst="straightConnector1">
            <a:avLst/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35" name="Straight Arrow Connector 34"/>
          <p:cNvCxnSpPr>
            <a:stCxn id="26" idx="0"/>
            <a:endCxn id="30" idx="3"/>
          </p:cNvCxnSpPr>
          <p:nvPr/>
        </p:nvCxnSpPr>
        <p:spPr bwMode="auto">
          <a:xfrm rot="5400000" flipH="1" flipV="1">
            <a:off x="4904899" y="4909662"/>
            <a:ext cx="248603" cy="1588"/>
          </a:xfrm>
          <a:prstGeom prst="straightConnector1">
            <a:avLst/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45442" y="5504688"/>
            <a:ext cx="87895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33544" y="5495544"/>
            <a:ext cx="876300" cy="33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Feedback – Router Stabilization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6324600" y="3012744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4267200" y="387096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PlanPrep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267200" y="509016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Microsimulator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267200" y="265176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Router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2164080" y="32613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New Link Delay</a:t>
            </a:r>
          </a:p>
        </p:txBody>
      </p:sp>
      <p:cxnSp>
        <p:nvCxnSpPr>
          <p:cNvPr id="85" name="Straight Arrow Connector 84"/>
          <p:cNvCxnSpPr>
            <a:stCxn id="74" idx="2"/>
            <a:endCxn id="29" idx="0"/>
          </p:cNvCxnSpPr>
          <p:nvPr/>
        </p:nvCxnSpPr>
        <p:spPr bwMode="auto">
          <a:xfrm rot="5400000">
            <a:off x="4809744" y="3108960"/>
            <a:ext cx="280416" cy="6096"/>
          </a:xfrm>
          <a:prstGeom prst="straightConnector1">
            <a:avLst/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2173224" y="402336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LinkDelay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40" name="Straight Arrow Connector 39"/>
          <p:cNvCxnSpPr>
            <a:stCxn id="45" idx="2"/>
            <a:endCxn id="36" idx="0"/>
          </p:cNvCxnSpPr>
          <p:nvPr/>
        </p:nvCxnSpPr>
        <p:spPr bwMode="auto">
          <a:xfrm rot="5400000">
            <a:off x="4828032" y="4315968"/>
            <a:ext cx="249936" cy="1588"/>
          </a:xfrm>
          <a:prstGeom prst="straightConnector1">
            <a:avLst/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2" name="Straight Arrow Connector 51"/>
          <p:cNvCxnSpPr>
            <a:stCxn id="54" idx="2"/>
            <a:endCxn id="42" idx="0"/>
          </p:cNvCxnSpPr>
          <p:nvPr/>
        </p:nvCxnSpPr>
        <p:spPr bwMode="auto">
          <a:xfrm rot="5400000">
            <a:off x="4808220" y="5554980"/>
            <a:ext cx="289560" cy="1588"/>
          </a:xfrm>
          <a:prstGeom prst="straightConnector1">
            <a:avLst/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60" name="Straight Arrow Connector 59"/>
          <p:cNvCxnSpPr>
            <a:stCxn id="35" idx="0"/>
            <a:endCxn id="76" idx="2"/>
          </p:cNvCxnSpPr>
          <p:nvPr/>
        </p:nvCxnSpPr>
        <p:spPr bwMode="auto">
          <a:xfrm rot="16200000" flipV="1">
            <a:off x="2633472" y="3797808"/>
            <a:ext cx="441960" cy="9144"/>
          </a:xfrm>
          <a:prstGeom prst="straightConnector1">
            <a:avLst/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62" name="Elbow Connector 61"/>
          <p:cNvCxnSpPr>
            <a:stCxn id="76" idx="0"/>
            <a:endCxn id="74" idx="1"/>
          </p:cNvCxnSpPr>
          <p:nvPr/>
        </p:nvCxnSpPr>
        <p:spPr bwMode="auto">
          <a:xfrm rot="5400000" flipH="1" flipV="1">
            <a:off x="3333750" y="2327910"/>
            <a:ext cx="449580" cy="1417320"/>
          </a:xfrm>
          <a:prstGeom prst="bentConnector2">
            <a:avLst/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75" name="Rectangle 74"/>
          <p:cNvSpPr/>
          <p:nvPr/>
        </p:nvSpPr>
        <p:spPr bwMode="auto">
          <a:xfrm>
            <a:off x="4267200" y="152400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PlanSelect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77" name="Straight Arrow Connector 76"/>
          <p:cNvCxnSpPr>
            <a:stCxn id="75" idx="2"/>
            <a:endCxn id="24" idx="0"/>
          </p:cNvCxnSpPr>
          <p:nvPr/>
        </p:nvCxnSpPr>
        <p:spPr bwMode="auto">
          <a:xfrm rot="5400000">
            <a:off x="4846320" y="1950720"/>
            <a:ext cx="213360" cy="1588"/>
          </a:xfrm>
          <a:prstGeom prst="straightConnector1">
            <a:avLst/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4" name="Elbow Connector 61"/>
          <p:cNvCxnSpPr>
            <a:stCxn id="76" idx="0"/>
            <a:endCxn id="75" idx="1"/>
          </p:cNvCxnSpPr>
          <p:nvPr/>
        </p:nvCxnSpPr>
        <p:spPr bwMode="auto">
          <a:xfrm rot="5400000" flipH="1" flipV="1">
            <a:off x="2769870" y="1764030"/>
            <a:ext cx="1577340" cy="1417320"/>
          </a:xfrm>
          <a:prstGeom prst="bentConnector2">
            <a:avLst/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4267200" y="205740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Selected Plans</a:t>
            </a:r>
          </a:p>
        </p:txBody>
      </p:sp>
      <p:cxnSp>
        <p:nvCxnSpPr>
          <p:cNvPr id="26" name="Straight Arrow Connector 25"/>
          <p:cNvCxnSpPr>
            <a:stCxn id="24" idx="2"/>
            <a:endCxn id="74" idx="0"/>
          </p:cNvCxnSpPr>
          <p:nvPr/>
        </p:nvCxnSpPr>
        <p:spPr bwMode="auto">
          <a:xfrm rot="5400000">
            <a:off x="4815840" y="2514600"/>
            <a:ext cx="274320" cy="1588"/>
          </a:xfrm>
          <a:prstGeom prst="straightConnector1">
            <a:avLst/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4261104" y="3252216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Travel Plans</a:t>
            </a:r>
          </a:p>
        </p:txBody>
      </p:sp>
      <p:cxnSp>
        <p:nvCxnSpPr>
          <p:cNvPr id="32" name="Straight Arrow Connector 31"/>
          <p:cNvCxnSpPr>
            <a:stCxn id="29" idx="2"/>
            <a:endCxn id="45" idx="0"/>
          </p:cNvCxnSpPr>
          <p:nvPr/>
        </p:nvCxnSpPr>
        <p:spPr bwMode="auto">
          <a:xfrm rot="16200000" flipH="1">
            <a:off x="4800600" y="3718560"/>
            <a:ext cx="298704" cy="6096"/>
          </a:xfrm>
          <a:prstGeom prst="straightConnector1">
            <a:avLst/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4267200" y="4440936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Sorted Plans</a:t>
            </a:r>
          </a:p>
        </p:txBody>
      </p:sp>
      <p:cxnSp>
        <p:nvCxnSpPr>
          <p:cNvPr id="38" name="Straight Arrow Connector 37"/>
          <p:cNvCxnSpPr>
            <a:stCxn id="36" idx="2"/>
            <a:endCxn id="54" idx="0"/>
          </p:cNvCxnSpPr>
          <p:nvPr/>
        </p:nvCxnSpPr>
        <p:spPr bwMode="auto">
          <a:xfrm rot="5400000">
            <a:off x="4788408" y="4925568"/>
            <a:ext cx="329184" cy="1588"/>
          </a:xfrm>
          <a:prstGeom prst="straightConnector1">
            <a:avLst/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4267200" y="56997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Travel Times</a:t>
            </a:r>
          </a:p>
        </p:txBody>
      </p:sp>
      <p:sp>
        <p:nvSpPr>
          <p:cNvPr id="53" name="Flowchart: Decision 52"/>
          <p:cNvSpPr/>
          <p:nvPr/>
        </p:nvSpPr>
        <p:spPr bwMode="auto">
          <a:xfrm>
            <a:off x="1981200" y="4800600"/>
            <a:ext cx="1752600" cy="6858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Change ?</a:t>
            </a:r>
          </a:p>
        </p:txBody>
      </p:sp>
      <p:cxnSp>
        <p:nvCxnSpPr>
          <p:cNvPr id="56" name="Shape 55"/>
          <p:cNvCxnSpPr>
            <a:stCxn id="42" idx="1"/>
            <a:endCxn id="53" idx="2"/>
          </p:cNvCxnSpPr>
          <p:nvPr/>
        </p:nvCxnSpPr>
        <p:spPr bwMode="auto">
          <a:xfrm rot="10800000">
            <a:off x="2857500" y="5486400"/>
            <a:ext cx="1409700" cy="373380"/>
          </a:xfrm>
          <a:prstGeom prst="bentConnector2">
            <a:avLst/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9" name="Straight Arrow Connector 58"/>
          <p:cNvCxnSpPr>
            <a:stCxn id="53" idx="0"/>
            <a:endCxn id="35" idx="2"/>
          </p:cNvCxnSpPr>
          <p:nvPr/>
        </p:nvCxnSpPr>
        <p:spPr bwMode="auto">
          <a:xfrm rot="5400000" flipH="1" flipV="1">
            <a:off x="2629662" y="4571238"/>
            <a:ext cx="457200" cy="1524"/>
          </a:xfrm>
          <a:prstGeom prst="straightConnector1">
            <a:avLst/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66" name="Straight Arrow Connector 65"/>
          <p:cNvCxnSpPr>
            <a:stCxn id="53" idx="1"/>
            <a:endCxn id="71" idx="0"/>
          </p:cNvCxnSpPr>
          <p:nvPr/>
        </p:nvCxnSpPr>
        <p:spPr bwMode="auto">
          <a:xfrm rot="10800000" flipV="1">
            <a:off x="1212252" y="5143500"/>
            <a:ext cx="768949" cy="1524"/>
          </a:xfrm>
          <a:prstGeom prst="straightConnector1">
            <a:avLst/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71" name="Hexagon 70"/>
          <p:cNvSpPr>
            <a:spLocks noChangeAspect="1"/>
          </p:cNvSpPr>
          <p:nvPr/>
        </p:nvSpPr>
        <p:spPr>
          <a:xfrm>
            <a:off x="533400" y="4852416"/>
            <a:ext cx="678851" cy="585216"/>
          </a:xfrm>
          <a:prstGeom prst="hexag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itchFamily="34" charset="0"/>
              </a:rPr>
              <a:t>Stop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606296" y="4895088"/>
            <a:ext cx="4572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No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2868168" y="4468368"/>
            <a:ext cx="4572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case study datasets</a:t>
            </a:r>
          </a:p>
          <a:p>
            <a:r>
              <a:rPr lang="en-US" dirty="0" smtClean="0"/>
              <a:t>Batch and configuration files</a:t>
            </a:r>
          </a:p>
          <a:p>
            <a:r>
              <a:rPr lang="en-US" dirty="0" smtClean="0"/>
              <a:t>Network conversion</a:t>
            </a:r>
          </a:p>
          <a:p>
            <a:r>
              <a:rPr lang="en-US" dirty="0" smtClean="0"/>
              <a:t>Demand conversion</a:t>
            </a:r>
          </a:p>
          <a:p>
            <a:r>
              <a:rPr lang="en-US" dirty="0" smtClean="0"/>
              <a:t>Router</a:t>
            </a:r>
          </a:p>
          <a:p>
            <a:r>
              <a:rPr lang="en-US" dirty="0" smtClean="0"/>
              <a:t>Plan processing</a:t>
            </a:r>
          </a:p>
          <a:p>
            <a:r>
              <a:rPr lang="en-US" dirty="0" smtClean="0"/>
              <a:t>Microsimulator</a:t>
            </a:r>
          </a:p>
          <a:p>
            <a:r>
              <a:rPr lang="en-US" dirty="0" smtClean="0"/>
              <a:t>Feedback</a:t>
            </a:r>
          </a:p>
          <a:p>
            <a:r>
              <a:rPr lang="en-US" dirty="0" smtClean="0"/>
              <a:t>Boost threads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Case Study Datasets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85801" y="2362200"/>
          <a:ext cx="77723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594"/>
                <a:gridCol w="1461951"/>
                <a:gridCol w="1461951"/>
                <a:gridCol w="1461951"/>
                <a:gridCol w="14619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Zones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Trips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Case1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4,600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TestNet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25,410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Alexandria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2,572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3,606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378,810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Batch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678363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sz="2800" dirty="0" smtClean="0"/>
              <a:t>Start with Case1\control directory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sz="2400" dirty="0" smtClean="0"/>
              <a:t>Open the RunAll.bat with a text editor</a:t>
            </a:r>
            <a:endParaRPr lang="en-US" sz="2200" dirty="0" smtClean="0"/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400" dirty="0" smtClean="0"/>
              <a:t>Right click </a:t>
            </a:r>
            <a:r>
              <a:rPr lang="en-US" sz="2400" dirty="0" smtClean="0">
                <a:sym typeface="Wingdings" pitchFamily="2" charset="2"/>
              </a:rPr>
              <a:t> Edit</a:t>
            </a:r>
            <a:endParaRPr lang="en-US" sz="2400" dirty="0" smtClean="0"/>
          </a:p>
          <a:p>
            <a:pPr marL="342900" lvl="1" indent="-342900">
              <a:buFont typeface="Wingdings" pitchFamily="2" charset="2"/>
              <a:buChar char="§"/>
            </a:pPr>
            <a:r>
              <a:rPr lang="en-US" sz="2800" dirty="0" smtClean="0">
                <a:ea typeface="+mn-ea"/>
                <a:cs typeface="+mn-cs"/>
              </a:rPr>
              <a:t>Set paths to e</a:t>
            </a:r>
            <a:r>
              <a:rPr lang="en-US" sz="2600" dirty="0" smtClean="0">
                <a:ea typeface="+mn-ea"/>
                <a:cs typeface="+mn-cs"/>
              </a:rPr>
              <a:t>xecutable programs and the configuration file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sz="2600" dirty="0" smtClean="0">
                <a:ea typeface="+mn-ea"/>
                <a:cs typeface="+mn-cs"/>
              </a:rPr>
              <a:t>Open the Config.txt file with a text editor to review or edit the configuration file</a:t>
            </a:r>
            <a:endParaRPr lang="en-US" sz="2800" dirty="0" smtClean="0"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Down Arrow 8"/>
          <p:cNvSpPr/>
          <p:nvPr/>
        </p:nvSpPr>
        <p:spPr bwMode="auto">
          <a:xfrm>
            <a:off x="5181600" y="4038600"/>
            <a:ext cx="1066800" cy="76200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configuration file can set global control keys</a:t>
            </a:r>
          </a:p>
          <a:p>
            <a:pPr lvl="1"/>
            <a:r>
              <a:rPr lang="en-US" dirty="0" smtClean="0"/>
              <a:t>Set TRANSIMS_CONFIG_FILE=…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Program control keys override configuration keys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447800" y="2362200"/>
            <a:ext cx="5791200" cy="2895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dirty="0" smtClean="0">
                <a:latin typeface="Calibri" pitchFamily="34" charset="0"/>
              </a:rPr>
              <a:t>PROJECT_DIRECTORY       		../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dirty="0" smtClean="0">
                <a:latin typeface="Calibri" pitchFamily="34" charset="0"/>
              </a:rPr>
              <a:t>DEFAULT_FILE_FORMAT		TAB_DELIMITED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dirty="0" smtClean="0">
                <a:latin typeface="Calibri" pitchFamily="34" charset="0"/>
              </a:rPr>
              <a:t>TIME_OF_DAY_FORMAT		HOUR_CLOCK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dirty="0" smtClean="0">
                <a:latin typeface="Calibri" pitchFamily="34" charset="0"/>
              </a:rPr>
              <a:t>MODEL_START_TIME        		0:00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dirty="0" smtClean="0">
                <a:latin typeface="Calibri" pitchFamily="34" charset="0"/>
              </a:rPr>
              <a:t>MODEL_END_TIME          		27:00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dirty="0" smtClean="0">
                <a:latin typeface="Calibri" pitchFamily="34" charset="0"/>
              </a:rPr>
              <a:t>UNITS_OF_MEASURE		ENGLISH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dirty="0" smtClean="0">
                <a:latin typeface="Calibri" pitchFamily="34" charset="0"/>
              </a:rPr>
              <a:t>NUMBER_OF_THREADS		4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dirty="0" smtClean="0">
                <a:latin typeface="Calibri" pitchFamily="34" charset="0"/>
              </a:rPr>
              <a:t>NOTES_AND_NAME_FIELDS   		TRUE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NetPrep</a:t>
            </a:r>
            <a:endParaRPr lang="en-US" dirty="0" smtClean="0"/>
          </a:p>
          <a:p>
            <a:pPr lvl="1"/>
            <a:r>
              <a:rPr lang="en-US" dirty="0" smtClean="0"/>
              <a:t>Reformat network link and node data</a:t>
            </a:r>
          </a:p>
          <a:p>
            <a:r>
              <a:rPr lang="en-US" dirty="0" err="1" smtClean="0"/>
              <a:t>TransimsNet</a:t>
            </a:r>
            <a:endParaRPr lang="en-US" dirty="0" smtClean="0"/>
          </a:p>
          <a:p>
            <a:pPr lvl="1"/>
            <a:r>
              <a:rPr lang="en-US" dirty="0" smtClean="0"/>
              <a:t>Apply warrants/rules to synthesize TRANSIMS network details</a:t>
            </a:r>
          </a:p>
          <a:p>
            <a:pPr lvl="1"/>
            <a:r>
              <a:rPr lang="en-US" dirty="0" smtClean="0"/>
              <a:t>Pocket lanes, lane connectivity, activity locations, parking lots, access links, lane use, turn prohibitions, and signal and sign warrants</a:t>
            </a:r>
          </a:p>
          <a:p>
            <a:r>
              <a:rPr lang="en-US" dirty="0" err="1" smtClean="0"/>
              <a:t>IntControl</a:t>
            </a:r>
            <a:endParaRPr lang="en-US" dirty="0" smtClean="0"/>
          </a:p>
          <a:p>
            <a:pPr lvl="1"/>
            <a:r>
              <a:rPr lang="en-US" dirty="0" smtClean="0"/>
              <a:t>Synthesize traffic controls from signal and sign warrants</a:t>
            </a:r>
          </a:p>
          <a:p>
            <a:pPr lvl="1"/>
            <a:r>
              <a:rPr lang="en-US" dirty="0" smtClean="0"/>
              <a:t>Signal timing and phasing plans, detectors and phase offsets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Conversion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676400" y="1676400"/>
            <a:ext cx="5410200" cy="4343400"/>
            <a:chOff x="1676400" y="1676400"/>
            <a:chExt cx="5410200" cy="4343400"/>
          </a:xfrm>
        </p:grpSpPr>
        <p:cxnSp>
          <p:nvCxnSpPr>
            <p:cNvPr id="72" name="Elbow Connector 71"/>
            <p:cNvCxnSpPr>
              <a:stCxn id="70" idx="2"/>
              <a:endCxn id="71" idx="0"/>
            </p:cNvCxnSpPr>
            <p:nvPr/>
          </p:nvCxnSpPr>
          <p:spPr bwMode="auto">
            <a:xfrm rot="5400000">
              <a:off x="6234684" y="4887468"/>
              <a:ext cx="332232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45" name="Rectangle 44"/>
            <p:cNvSpPr/>
            <p:nvPr/>
          </p:nvSpPr>
          <p:spPr bwMode="auto">
            <a:xfrm>
              <a:off x="3662172" y="3733800"/>
              <a:ext cx="1371600" cy="32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TransimsNet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662172" y="4404360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Calibri" pitchFamily="34" charset="0"/>
                </a:rPr>
                <a:t>Synthetic Network</a:t>
              </a:r>
            </a:p>
          </p:txBody>
        </p:sp>
        <p:cxnSp>
          <p:nvCxnSpPr>
            <p:cNvPr id="47" name="Elbow Connector 46"/>
            <p:cNvCxnSpPr>
              <a:stCxn id="45" idx="2"/>
              <a:endCxn id="46" idx="0"/>
            </p:cNvCxnSpPr>
            <p:nvPr/>
          </p:nvCxnSpPr>
          <p:spPr bwMode="auto">
            <a:xfrm rot="5400000">
              <a:off x="4172712" y="4229100"/>
              <a:ext cx="350520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54" name="Rectangle 53"/>
            <p:cNvSpPr/>
            <p:nvPr/>
          </p:nvSpPr>
          <p:spPr bwMode="auto">
            <a:xfrm>
              <a:off x="3662172" y="5056632"/>
              <a:ext cx="1371600" cy="32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ArcNet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662172" y="5699760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Calibri" pitchFamily="34" charset="0"/>
                </a:rPr>
                <a:t>Network </a:t>
              </a: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Calibri" pitchFamily="34" charset="0"/>
                </a:rPr>
                <a:t>Shapefile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56" name="Elbow Connector 55"/>
            <p:cNvCxnSpPr>
              <a:stCxn id="54" idx="2"/>
              <a:endCxn id="55" idx="0"/>
            </p:cNvCxnSpPr>
            <p:nvPr/>
          </p:nvCxnSpPr>
          <p:spPr bwMode="auto">
            <a:xfrm rot="5400000">
              <a:off x="4186428" y="5538216"/>
              <a:ext cx="323088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65" name="Straight Arrow Connector 64"/>
            <p:cNvCxnSpPr>
              <a:stCxn id="46" idx="2"/>
              <a:endCxn id="54" idx="0"/>
            </p:cNvCxnSpPr>
            <p:nvPr/>
          </p:nvCxnSpPr>
          <p:spPr bwMode="auto">
            <a:xfrm rot="5400000">
              <a:off x="4181856" y="4890516"/>
              <a:ext cx="332232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69" name="Rectangle 68"/>
            <p:cNvSpPr/>
            <p:nvPr/>
          </p:nvSpPr>
          <p:spPr bwMode="auto">
            <a:xfrm>
              <a:off x="5705856" y="3739896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Control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Calibri" pitchFamily="34" charset="0"/>
                </a:rPr>
                <a:t> Warrants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5715000" y="4401312"/>
              <a:ext cx="1371600" cy="32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IntControl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5715000" y="5053584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Calibri" pitchFamily="34" charset="0"/>
                </a:rPr>
                <a:t>Traffic Controls</a:t>
              </a:r>
            </a:p>
          </p:txBody>
        </p:sp>
        <p:cxnSp>
          <p:nvCxnSpPr>
            <p:cNvPr id="73" name="Straight Arrow Connector 72"/>
            <p:cNvCxnSpPr>
              <a:stCxn id="69" idx="2"/>
              <a:endCxn id="70" idx="0"/>
            </p:cNvCxnSpPr>
            <p:nvPr/>
          </p:nvCxnSpPr>
          <p:spPr bwMode="auto">
            <a:xfrm rot="16200000" flipH="1">
              <a:off x="6225540" y="4226052"/>
              <a:ext cx="341376" cy="9144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74" name="Rectangle 73"/>
            <p:cNvSpPr/>
            <p:nvPr/>
          </p:nvSpPr>
          <p:spPr bwMode="auto">
            <a:xfrm>
              <a:off x="3662172" y="2438400"/>
              <a:ext cx="1371600" cy="32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NetPrep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1676400" y="2441448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Calibri" pitchFamily="34" charset="0"/>
                </a:rPr>
                <a:t>Conversion Script</a:t>
              </a:r>
            </a:p>
          </p:txBody>
        </p:sp>
        <p:cxnSp>
          <p:nvCxnSpPr>
            <p:cNvPr id="78" name="Straight Arrow Connector 77"/>
            <p:cNvCxnSpPr>
              <a:stCxn id="76" idx="3"/>
              <a:endCxn id="74" idx="1"/>
            </p:cNvCxnSpPr>
            <p:nvPr/>
          </p:nvCxnSpPr>
          <p:spPr bwMode="auto">
            <a:xfrm flipV="1">
              <a:off x="3048000" y="2598420"/>
              <a:ext cx="614172" cy="3048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85" name="Straight Arrow Connector 84"/>
            <p:cNvCxnSpPr>
              <a:stCxn id="74" idx="2"/>
              <a:endCxn id="34" idx="0"/>
            </p:cNvCxnSpPr>
            <p:nvPr/>
          </p:nvCxnSpPr>
          <p:spPr bwMode="auto">
            <a:xfrm rot="5400000">
              <a:off x="4172712" y="2933700"/>
              <a:ext cx="35052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87" name="Straight Arrow Connector 86"/>
            <p:cNvCxnSpPr>
              <a:stCxn id="45" idx="3"/>
              <a:endCxn id="69" idx="1"/>
            </p:cNvCxnSpPr>
            <p:nvPr/>
          </p:nvCxnSpPr>
          <p:spPr bwMode="auto">
            <a:xfrm>
              <a:off x="5033772" y="3893820"/>
              <a:ext cx="672084" cy="6096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91" name="Straight Arrow Connector 90"/>
            <p:cNvCxnSpPr>
              <a:stCxn id="46" idx="3"/>
              <a:endCxn id="70" idx="1"/>
            </p:cNvCxnSpPr>
            <p:nvPr/>
          </p:nvCxnSpPr>
          <p:spPr bwMode="auto">
            <a:xfrm flipV="1">
              <a:off x="5033772" y="4561332"/>
              <a:ext cx="681228" cy="3048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93" name="Straight Arrow Connector 92"/>
            <p:cNvCxnSpPr>
              <a:stCxn id="71" idx="1"/>
              <a:endCxn id="54" idx="3"/>
            </p:cNvCxnSpPr>
            <p:nvPr/>
          </p:nvCxnSpPr>
          <p:spPr bwMode="auto">
            <a:xfrm rot="10800000" flipV="1">
              <a:off x="5033772" y="5213604"/>
              <a:ext cx="681228" cy="3048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grpSp>
          <p:nvGrpSpPr>
            <p:cNvPr id="8" name="Group 43"/>
            <p:cNvGrpSpPr/>
            <p:nvPr/>
          </p:nvGrpSpPr>
          <p:grpSpPr>
            <a:xfrm>
              <a:off x="2133600" y="1676400"/>
              <a:ext cx="4419600" cy="320040"/>
              <a:chOff x="2057400" y="1981200"/>
              <a:chExt cx="4419600" cy="320040"/>
            </a:xfrm>
          </p:grpSpPr>
          <p:sp>
            <p:nvSpPr>
              <p:cNvPr id="79" name="Rectangle 78"/>
              <p:cNvSpPr/>
              <p:nvPr/>
            </p:nvSpPr>
            <p:spPr bwMode="auto">
              <a:xfrm>
                <a:off x="2057400" y="1981200"/>
                <a:ext cx="1371600" cy="3200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err="1" smtClean="0">
                    <a:ln>
                      <a:noFill/>
                    </a:ln>
                    <a:solidFill>
                      <a:schemeClr val="tx2">
                        <a:lumMod val="75000"/>
                      </a:schemeClr>
                    </a:solidFill>
                    <a:effectLst/>
                    <a:latin typeface="Calibri" pitchFamily="34" charset="0"/>
                  </a:rPr>
                  <a:t>Input_Link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3581400" y="1981200"/>
                <a:ext cx="1371600" cy="3200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err="1" smtClean="0">
                    <a:ln>
                      <a:noFill/>
                    </a:ln>
                    <a:solidFill>
                      <a:schemeClr val="tx2">
                        <a:lumMod val="75000"/>
                      </a:schemeClr>
                    </a:solidFill>
                    <a:effectLst/>
                    <a:latin typeface="Calibri" pitchFamily="34" charset="0"/>
                  </a:rPr>
                  <a:t>Input_Node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5105400" y="1981200"/>
                <a:ext cx="1371600" cy="3200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err="1" smtClean="0">
                    <a:ln>
                      <a:noFill/>
                    </a:ln>
                    <a:solidFill>
                      <a:schemeClr val="tx2">
                        <a:lumMod val="75000"/>
                      </a:schemeClr>
                    </a:solidFill>
                    <a:effectLst/>
                    <a:latin typeface="Calibri" pitchFamily="34" charset="0"/>
                  </a:rPr>
                  <a:t>Input_Zone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Calibri" pitchFamily="34" charset="0"/>
                </a:endParaRPr>
              </a:p>
            </p:txBody>
          </p:sp>
        </p:grpSp>
        <p:cxnSp>
          <p:nvCxnSpPr>
            <p:cNvPr id="38" name="Elbow Connector 37"/>
            <p:cNvCxnSpPr>
              <a:stCxn id="81" idx="2"/>
              <a:endCxn id="74" idx="0"/>
            </p:cNvCxnSpPr>
            <p:nvPr/>
          </p:nvCxnSpPr>
          <p:spPr bwMode="auto">
            <a:xfrm rot="5400000">
              <a:off x="4886706" y="1457706"/>
              <a:ext cx="441960" cy="151942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44" name="Elbow Connector 43"/>
            <p:cNvCxnSpPr>
              <a:stCxn id="79" idx="2"/>
              <a:endCxn id="74" idx="0"/>
            </p:cNvCxnSpPr>
            <p:nvPr/>
          </p:nvCxnSpPr>
          <p:spPr bwMode="auto">
            <a:xfrm rot="16200000" flipH="1">
              <a:off x="3362706" y="1453134"/>
              <a:ext cx="441960" cy="1528572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49" name="Straight Arrow Connector 48"/>
            <p:cNvCxnSpPr>
              <a:stCxn id="80" idx="2"/>
              <a:endCxn id="74" idx="0"/>
            </p:cNvCxnSpPr>
            <p:nvPr/>
          </p:nvCxnSpPr>
          <p:spPr bwMode="auto">
            <a:xfrm rot="16200000" flipH="1">
              <a:off x="4124706" y="2215134"/>
              <a:ext cx="441960" cy="4572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34" name="Rectangle 33"/>
            <p:cNvSpPr/>
            <p:nvPr/>
          </p:nvSpPr>
          <p:spPr bwMode="auto">
            <a:xfrm>
              <a:off x="3662172" y="3108960"/>
              <a:ext cx="1371600" cy="32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Link/Node/Zone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37" name="Straight Arrow Connector 36"/>
            <p:cNvCxnSpPr>
              <a:stCxn id="34" idx="2"/>
              <a:endCxn id="45" idx="0"/>
            </p:cNvCxnSpPr>
            <p:nvPr/>
          </p:nvCxnSpPr>
          <p:spPr bwMode="auto">
            <a:xfrm rot="5400000">
              <a:off x="4195572" y="35814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Review Control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control folder and open</a:t>
            </a:r>
          </a:p>
          <a:p>
            <a:pPr lvl="1"/>
            <a:r>
              <a:rPr lang="en-US" dirty="0" smtClean="0"/>
              <a:t>NetPrep.ctl</a:t>
            </a:r>
          </a:p>
          <a:p>
            <a:pPr lvl="1"/>
            <a:r>
              <a:rPr lang="en-US" dirty="0" smtClean="0"/>
              <a:t>TransimsNet.ctl</a:t>
            </a:r>
          </a:p>
          <a:p>
            <a:pPr lvl="1"/>
            <a:r>
              <a:rPr lang="en-US" dirty="0" smtClean="0"/>
              <a:t>IntControl.ctl</a:t>
            </a:r>
          </a:p>
          <a:p>
            <a:pPr lvl="1"/>
            <a:r>
              <a:rPr lang="en-US" dirty="0" smtClean="0"/>
              <a:t>ArcNet.ctl</a:t>
            </a:r>
          </a:p>
          <a:p>
            <a:r>
              <a:rPr lang="en-US" dirty="0" smtClean="0"/>
              <a:t>Look for the input/output files and the program parameters </a:t>
            </a:r>
          </a:p>
          <a:p>
            <a:r>
              <a:rPr lang="en-US" dirty="0" smtClean="0"/>
              <a:t>Review the inputs\NetPrep_Script.txt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Demand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distributes aggregate trip table data to individual travelers at specific locations and trip start times</a:t>
            </a:r>
          </a:p>
          <a:p>
            <a:pPr lvl="1"/>
            <a:r>
              <a:rPr lang="en-US" sz="2400" dirty="0" smtClean="0"/>
              <a:t>Zones </a:t>
            </a:r>
            <a:r>
              <a:rPr lang="en-US" sz="2400" dirty="0" smtClean="0">
                <a:sym typeface="Wingdings" pitchFamily="2" charset="2"/>
              </a:rPr>
              <a:t> activity locations within the zone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Daily/time period  second of the day</a:t>
            </a:r>
            <a:endParaRPr lang="en-US" sz="2400" dirty="0" smtClean="0"/>
          </a:p>
          <a:p>
            <a:r>
              <a:rPr lang="en-US" dirty="0" smtClean="0"/>
              <a:t>Trip purpose and orientation used to allocate trips to activity locations and set travel schedules</a:t>
            </a:r>
          </a:p>
          <a:p>
            <a:pPr lvl="1"/>
            <a:r>
              <a:rPr lang="en-US" sz="2400" dirty="0" smtClean="0"/>
              <a:t>Activity location distribution weights by trip type</a:t>
            </a:r>
          </a:p>
          <a:p>
            <a:pPr lvl="1"/>
            <a:r>
              <a:rPr lang="en-US" sz="2400" dirty="0" smtClean="0"/>
              <a:t>Diurnal distribution curves by trip type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_2007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blue_2007</Template>
  <TotalTime>1160</TotalTime>
  <Words>752</Words>
  <Application>Microsoft Office PowerPoint</Application>
  <PresentationFormat>On-screen Show (4:3)</PresentationFormat>
  <Paragraphs>256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blue_2007</vt:lpstr>
      <vt:lpstr> Version 5 Hands-On </vt:lpstr>
      <vt:lpstr> Topics </vt:lpstr>
      <vt:lpstr> Case Study Datasets</vt:lpstr>
      <vt:lpstr> Batch Files</vt:lpstr>
      <vt:lpstr> Configuration Files</vt:lpstr>
      <vt:lpstr> Network Conversion</vt:lpstr>
      <vt:lpstr> Conversion Process</vt:lpstr>
      <vt:lpstr> Review Control Files</vt:lpstr>
      <vt:lpstr> Demand Conversion</vt:lpstr>
      <vt:lpstr> Demand Conversion Process</vt:lpstr>
      <vt:lpstr> Review Demand Inputs</vt:lpstr>
      <vt:lpstr> Demand Conversion</vt:lpstr>
      <vt:lpstr> Router</vt:lpstr>
      <vt:lpstr> Router Process</vt:lpstr>
      <vt:lpstr> Plan Processing </vt:lpstr>
      <vt:lpstr> Microsimulator</vt:lpstr>
      <vt:lpstr> Microsimulator Process</vt:lpstr>
      <vt:lpstr> Microsimulator Output</vt:lpstr>
      <vt:lpstr> Feedback – Router Stabilization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TRANSIMS Version 5 Introduction</dc:title>
  <dc:creator>RodenD</dc:creator>
  <cp:lastModifiedBy>David Roden</cp:lastModifiedBy>
  <cp:revision>197</cp:revision>
  <dcterms:created xsi:type="dcterms:W3CDTF">2011-01-12T14:45:26Z</dcterms:created>
  <dcterms:modified xsi:type="dcterms:W3CDTF">2011-01-21T17:58:18Z</dcterms:modified>
</cp:coreProperties>
</file>