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6" r:id="rId7"/>
    <p:sldId id="267" r:id="rId8"/>
    <p:sldId id="268" r:id="rId9"/>
    <p:sldId id="259" r:id="rId10"/>
    <p:sldId id="263" r:id="rId11"/>
    <p:sldId id="261" r:id="rId12"/>
    <p:sldId id="269"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84" d="100"/>
          <a:sy n="84" d="100"/>
        </p:scale>
        <p:origin x="73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8611F4-135F-AFBF-937B-A89BF833184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054A376C-C66F-4A80-5FEB-578E89C848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F771A14-806C-4D45-98E7-AE9CDA6E1ED0}"/>
              </a:ext>
            </a:extLst>
          </p:cNvPr>
          <p:cNvSpPr>
            <a:spLocks noGrp="1"/>
          </p:cNvSpPr>
          <p:nvPr>
            <p:ph type="dt" sz="half" idx="10"/>
          </p:nvPr>
        </p:nvSpPr>
        <p:spPr/>
        <p:txBody>
          <a:bodyPr/>
          <a:lstStyle/>
          <a:p>
            <a:fld id="{8A2C7B57-7AD9-4479-A59E-FBE586EEF1D7}" type="datetimeFigureOut">
              <a:rPr lang="es-MX" smtClean="0"/>
              <a:t>22/04/2023</a:t>
            </a:fld>
            <a:endParaRPr lang="es-MX"/>
          </a:p>
        </p:txBody>
      </p:sp>
      <p:sp>
        <p:nvSpPr>
          <p:cNvPr id="5" name="Marcador de pie de página 4">
            <a:extLst>
              <a:ext uri="{FF2B5EF4-FFF2-40B4-BE49-F238E27FC236}">
                <a16:creationId xmlns:a16="http://schemas.microsoft.com/office/drawing/2014/main" id="{53ACC071-0195-0E7A-2339-ED4876F1AB2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C2C4DC8-9425-4D55-E9C2-99AFB3A5EF73}"/>
              </a:ext>
            </a:extLst>
          </p:cNvPr>
          <p:cNvSpPr>
            <a:spLocks noGrp="1"/>
          </p:cNvSpPr>
          <p:nvPr>
            <p:ph type="sldNum" sz="quarter" idx="12"/>
          </p:nvPr>
        </p:nvSpPr>
        <p:spPr/>
        <p:txBody>
          <a:bodyPr/>
          <a:lstStyle/>
          <a:p>
            <a:fld id="{FDD9DC15-738A-4B63-B9F3-3C3F54D87BA1}" type="slidenum">
              <a:rPr lang="es-MX" smtClean="0"/>
              <a:t>‹Nº›</a:t>
            </a:fld>
            <a:endParaRPr lang="es-MX"/>
          </a:p>
        </p:txBody>
      </p:sp>
    </p:spTree>
    <p:extLst>
      <p:ext uri="{BB962C8B-B14F-4D97-AF65-F5344CB8AC3E}">
        <p14:creationId xmlns:p14="http://schemas.microsoft.com/office/powerpoint/2010/main" val="2503469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9AB8F7-0D9A-A1CE-8D41-B72694BB129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97FDDFB-A7CE-89D3-303F-54438702E28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D616709-456D-146F-F8B4-0E402A807BC7}"/>
              </a:ext>
            </a:extLst>
          </p:cNvPr>
          <p:cNvSpPr>
            <a:spLocks noGrp="1"/>
          </p:cNvSpPr>
          <p:nvPr>
            <p:ph type="dt" sz="half" idx="10"/>
          </p:nvPr>
        </p:nvSpPr>
        <p:spPr/>
        <p:txBody>
          <a:bodyPr/>
          <a:lstStyle/>
          <a:p>
            <a:fld id="{8A2C7B57-7AD9-4479-A59E-FBE586EEF1D7}" type="datetimeFigureOut">
              <a:rPr lang="es-MX" smtClean="0"/>
              <a:t>22/04/2023</a:t>
            </a:fld>
            <a:endParaRPr lang="es-MX"/>
          </a:p>
        </p:txBody>
      </p:sp>
      <p:sp>
        <p:nvSpPr>
          <p:cNvPr id="5" name="Marcador de pie de página 4">
            <a:extLst>
              <a:ext uri="{FF2B5EF4-FFF2-40B4-BE49-F238E27FC236}">
                <a16:creationId xmlns:a16="http://schemas.microsoft.com/office/drawing/2014/main" id="{AD2928D7-B394-3A3F-C6F7-0A7B6104C6C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43AD3CF-27F2-1365-40B2-AD619DD3A64D}"/>
              </a:ext>
            </a:extLst>
          </p:cNvPr>
          <p:cNvSpPr>
            <a:spLocks noGrp="1"/>
          </p:cNvSpPr>
          <p:nvPr>
            <p:ph type="sldNum" sz="quarter" idx="12"/>
          </p:nvPr>
        </p:nvSpPr>
        <p:spPr/>
        <p:txBody>
          <a:bodyPr/>
          <a:lstStyle/>
          <a:p>
            <a:fld id="{FDD9DC15-738A-4B63-B9F3-3C3F54D87BA1}" type="slidenum">
              <a:rPr lang="es-MX" smtClean="0"/>
              <a:t>‹Nº›</a:t>
            </a:fld>
            <a:endParaRPr lang="es-MX"/>
          </a:p>
        </p:txBody>
      </p:sp>
    </p:spTree>
    <p:extLst>
      <p:ext uri="{BB962C8B-B14F-4D97-AF65-F5344CB8AC3E}">
        <p14:creationId xmlns:p14="http://schemas.microsoft.com/office/powerpoint/2010/main" val="177989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21FC11B-3F40-F523-C963-CF54D0A3A41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DE06AE2-B83A-802B-6ABF-6DAE7F04FE1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11AA151-EB3F-75C6-2799-FCA0D3BCD20C}"/>
              </a:ext>
            </a:extLst>
          </p:cNvPr>
          <p:cNvSpPr>
            <a:spLocks noGrp="1"/>
          </p:cNvSpPr>
          <p:nvPr>
            <p:ph type="dt" sz="half" idx="10"/>
          </p:nvPr>
        </p:nvSpPr>
        <p:spPr/>
        <p:txBody>
          <a:bodyPr/>
          <a:lstStyle/>
          <a:p>
            <a:fld id="{8A2C7B57-7AD9-4479-A59E-FBE586EEF1D7}" type="datetimeFigureOut">
              <a:rPr lang="es-MX" smtClean="0"/>
              <a:t>22/04/2023</a:t>
            </a:fld>
            <a:endParaRPr lang="es-MX"/>
          </a:p>
        </p:txBody>
      </p:sp>
      <p:sp>
        <p:nvSpPr>
          <p:cNvPr id="5" name="Marcador de pie de página 4">
            <a:extLst>
              <a:ext uri="{FF2B5EF4-FFF2-40B4-BE49-F238E27FC236}">
                <a16:creationId xmlns:a16="http://schemas.microsoft.com/office/drawing/2014/main" id="{3C14ACBF-64E2-4AEC-F7F1-4252CA2ED2B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6EDBD15-5A2A-4429-233D-415C2D5B713E}"/>
              </a:ext>
            </a:extLst>
          </p:cNvPr>
          <p:cNvSpPr>
            <a:spLocks noGrp="1"/>
          </p:cNvSpPr>
          <p:nvPr>
            <p:ph type="sldNum" sz="quarter" idx="12"/>
          </p:nvPr>
        </p:nvSpPr>
        <p:spPr/>
        <p:txBody>
          <a:bodyPr/>
          <a:lstStyle/>
          <a:p>
            <a:fld id="{FDD9DC15-738A-4B63-B9F3-3C3F54D87BA1}" type="slidenum">
              <a:rPr lang="es-MX" smtClean="0"/>
              <a:t>‹Nº›</a:t>
            </a:fld>
            <a:endParaRPr lang="es-MX"/>
          </a:p>
        </p:txBody>
      </p:sp>
    </p:spTree>
    <p:extLst>
      <p:ext uri="{BB962C8B-B14F-4D97-AF65-F5344CB8AC3E}">
        <p14:creationId xmlns:p14="http://schemas.microsoft.com/office/powerpoint/2010/main" val="3545652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CF32A-420E-A123-68A2-E69FA5BD38C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B7A4D89-669B-37A9-F979-F260EC89FFD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F29B236-AFB4-3E2B-E722-50D4534B1850}"/>
              </a:ext>
            </a:extLst>
          </p:cNvPr>
          <p:cNvSpPr>
            <a:spLocks noGrp="1"/>
          </p:cNvSpPr>
          <p:nvPr>
            <p:ph type="dt" sz="half" idx="10"/>
          </p:nvPr>
        </p:nvSpPr>
        <p:spPr/>
        <p:txBody>
          <a:bodyPr/>
          <a:lstStyle/>
          <a:p>
            <a:fld id="{8A2C7B57-7AD9-4479-A59E-FBE586EEF1D7}" type="datetimeFigureOut">
              <a:rPr lang="es-MX" smtClean="0"/>
              <a:t>22/04/2023</a:t>
            </a:fld>
            <a:endParaRPr lang="es-MX"/>
          </a:p>
        </p:txBody>
      </p:sp>
      <p:sp>
        <p:nvSpPr>
          <p:cNvPr id="5" name="Marcador de pie de página 4">
            <a:extLst>
              <a:ext uri="{FF2B5EF4-FFF2-40B4-BE49-F238E27FC236}">
                <a16:creationId xmlns:a16="http://schemas.microsoft.com/office/drawing/2014/main" id="{33EC17A6-8C99-B726-9B1B-2A0B03B5945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6DB287B-1476-F1F9-ADE5-1233B526F849}"/>
              </a:ext>
            </a:extLst>
          </p:cNvPr>
          <p:cNvSpPr>
            <a:spLocks noGrp="1"/>
          </p:cNvSpPr>
          <p:nvPr>
            <p:ph type="sldNum" sz="quarter" idx="12"/>
          </p:nvPr>
        </p:nvSpPr>
        <p:spPr/>
        <p:txBody>
          <a:bodyPr/>
          <a:lstStyle/>
          <a:p>
            <a:fld id="{FDD9DC15-738A-4B63-B9F3-3C3F54D87BA1}" type="slidenum">
              <a:rPr lang="es-MX" smtClean="0"/>
              <a:t>‹Nº›</a:t>
            </a:fld>
            <a:endParaRPr lang="es-MX"/>
          </a:p>
        </p:txBody>
      </p:sp>
    </p:spTree>
    <p:extLst>
      <p:ext uri="{BB962C8B-B14F-4D97-AF65-F5344CB8AC3E}">
        <p14:creationId xmlns:p14="http://schemas.microsoft.com/office/powerpoint/2010/main" val="3812606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22ACA9-7BCC-08B6-9C54-73C6733C8B7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F834832-D364-F5D1-4D24-185970212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11E73DE-85EC-7F6E-C589-204EA6549535}"/>
              </a:ext>
            </a:extLst>
          </p:cNvPr>
          <p:cNvSpPr>
            <a:spLocks noGrp="1"/>
          </p:cNvSpPr>
          <p:nvPr>
            <p:ph type="dt" sz="half" idx="10"/>
          </p:nvPr>
        </p:nvSpPr>
        <p:spPr/>
        <p:txBody>
          <a:bodyPr/>
          <a:lstStyle/>
          <a:p>
            <a:fld id="{8A2C7B57-7AD9-4479-A59E-FBE586EEF1D7}" type="datetimeFigureOut">
              <a:rPr lang="es-MX" smtClean="0"/>
              <a:t>22/04/2023</a:t>
            </a:fld>
            <a:endParaRPr lang="es-MX"/>
          </a:p>
        </p:txBody>
      </p:sp>
      <p:sp>
        <p:nvSpPr>
          <p:cNvPr id="5" name="Marcador de pie de página 4">
            <a:extLst>
              <a:ext uri="{FF2B5EF4-FFF2-40B4-BE49-F238E27FC236}">
                <a16:creationId xmlns:a16="http://schemas.microsoft.com/office/drawing/2014/main" id="{272285FF-D2A6-B5C4-EC92-969D5463D71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9100AC1-97C1-72E1-1375-8ED210512D25}"/>
              </a:ext>
            </a:extLst>
          </p:cNvPr>
          <p:cNvSpPr>
            <a:spLocks noGrp="1"/>
          </p:cNvSpPr>
          <p:nvPr>
            <p:ph type="sldNum" sz="quarter" idx="12"/>
          </p:nvPr>
        </p:nvSpPr>
        <p:spPr/>
        <p:txBody>
          <a:bodyPr/>
          <a:lstStyle/>
          <a:p>
            <a:fld id="{FDD9DC15-738A-4B63-B9F3-3C3F54D87BA1}" type="slidenum">
              <a:rPr lang="es-MX" smtClean="0"/>
              <a:t>‹Nº›</a:t>
            </a:fld>
            <a:endParaRPr lang="es-MX"/>
          </a:p>
        </p:txBody>
      </p:sp>
    </p:spTree>
    <p:extLst>
      <p:ext uri="{BB962C8B-B14F-4D97-AF65-F5344CB8AC3E}">
        <p14:creationId xmlns:p14="http://schemas.microsoft.com/office/powerpoint/2010/main" val="66950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DC999-4671-36E6-6A5E-2E95B2007E8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9221CF1-7C43-BDDF-CB22-03FBE14E135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438B9DA0-1AE0-5571-BC1B-14E9CC642E3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5E781D01-0982-ED67-9860-5ED34EA0462C}"/>
              </a:ext>
            </a:extLst>
          </p:cNvPr>
          <p:cNvSpPr>
            <a:spLocks noGrp="1"/>
          </p:cNvSpPr>
          <p:nvPr>
            <p:ph type="dt" sz="half" idx="10"/>
          </p:nvPr>
        </p:nvSpPr>
        <p:spPr/>
        <p:txBody>
          <a:bodyPr/>
          <a:lstStyle/>
          <a:p>
            <a:fld id="{8A2C7B57-7AD9-4479-A59E-FBE586EEF1D7}" type="datetimeFigureOut">
              <a:rPr lang="es-MX" smtClean="0"/>
              <a:t>22/04/2023</a:t>
            </a:fld>
            <a:endParaRPr lang="es-MX"/>
          </a:p>
        </p:txBody>
      </p:sp>
      <p:sp>
        <p:nvSpPr>
          <p:cNvPr id="6" name="Marcador de pie de página 5">
            <a:extLst>
              <a:ext uri="{FF2B5EF4-FFF2-40B4-BE49-F238E27FC236}">
                <a16:creationId xmlns:a16="http://schemas.microsoft.com/office/drawing/2014/main" id="{AB9C2F55-4516-6672-4175-7CBD4D9ED15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614D159-A083-D770-B40A-6A54FCFCC6C9}"/>
              </a:ext>
            </a:extLst>
          </p:cNvPr>
          <p:cNvSpPr>
            <a:spLocks noGrp="1"/>
          </p:cNvSpPr>
          <p:nvPr>
            <p:ph type="sldNum" sz="quarter" idx="12"/>
          </p:nvPr>
        </p:nvSpPr>
        <p:spPr/>
        <p:txBody>
          <a:bodyPr/>
          <a:lstStyle/>
          <a:p>
            <a:fld id="{FDD9DC15-738A-4B63-B9F3-3C3F54D87BA1}" type="slidenum">
              <a:rPr lang="es-MX" smtClean="0"/>
              <a:t>‹Nº›</a:t>
            </a:fld>
            <a:endParaRPr lang="es-MX"/>
          </a:p>
        </p:txBody>
      </p:sp>
    </p:spTree>
    <p:extLst>
      <p:ext uri="{BB962C8B-B14F-4D97-AF65-F5344CB8AC3E}">
        <p14:creationId xmlns:p14="http://schemas.microsoft.com/office/powerpoint/2010/main" val="993641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CAF8D7-160F-14CE-7FC6-2D95A086684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76595CC-6280-3434-4327-F5453FDEC8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70A5A0F-C28A-D277-A9DC-2065AE28DB4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8AF5D688-D48F-91E0-7939-5BDD80EE6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B79ED7B-035C-BA6A-7A98-988CFD942DD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34E86EBE-8701-56FE-F1CA-06314D258048}"/>
              </a:ext>
            </a:extLst>
          </p:cNvPr>
          <p:cNvSpPr>
            <a:spLocks noGrp="1"/>
          </p:cNvSpPr>
          <p:nvPr>
            <p:ph type="dt" sz="half" idx="10"/>
          </p:nvPr>
        </p:nvSpPr>
        <p:spPr/>
        <p:txBody>
          <a:bodyPr/>
          <a:lstStyle/>
          <a:p>
            <a:fld id="{8A2C7B57-7AD9-4479-A59E-FBE586EEF1D7}" type="datetimeFigureOut">
              <a:rPr lang="es-MX" smtClean="0"/>
              <a:t>22/04/2023</a:t>
            </a:fld>
            <a:endParaRPr lang="es-MX"/>
          </a:p>
        </p:txBody>
      </p:sp>
      <p:sp>
        <p:nvSpPr>
          <p:cNvPr id="8" name="Marcador de pie de página 7">
            <a:extLst>
              <a:ext uri="{FF2B5EF4-FFF2-40B4-BE49-F238E27FC236}">
                <a16:creationId xmlns:a16="http://schemas.microsoft.com/office/drawing/2014/main" id="{9FBA912B-A08F-ECC1-00E4-3C01A0FCF00C}"/>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502BC308-7739-539A-73B4-9F891B914BAE}"/>
              </a:ext>
            </a:extLst>
          </p:cNvPr>
          <p:cNvSpPr>
            <a:spLocks noGrp="1"/>
          </p:cNvSpPr>
          <p:nvPr>
            <p:ph type="sldNum" sz="quarter" idx="12"/>
          </p:nvPr>
        </p:nvSpPr>
        <p:spPr/>
        <p:txBody>
          <a:bodyPr/>
          <a:lstStyle/>
          <a:p>
            <a:fld id="{FDD9DC15-738A-4B63-B9F3-3C3F54D87BA1}" type="slidenum">
              <a:rPr lang="es-MX" smtClean="0"/>
              <a:t>‹Nº›</a:t>
            </a:fld>
            <a:endParaRPr lang="es-MX"/>
          </a:p>
        </p:txBody>
      </p:sp>
    </p:spTree>
    <p:extLst>
      <p:ext uri="{BB962C8B-B14F-4D97-AF65-F5344CB8AC3E}">
        <p14:creationId xmlns:p14="http://schemas.microsoft.com/office/powerpoint/2010/main" val="2314140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1BFED7-6FC7-5F08-8D62-0AB902CE67E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EBB7EE03-53F4-9E3A-84CD-7EA72E222489}"/>
              </a:ext>
            </a:extLst>
          </p:cNvPr>
          <p:cNvSpPr>
            <a:spLocks noGrp="1"/>
          </p:cNvSpPr>
          <p:nvPr>
            <p:ph type="dt" sz="half" idx="10"/>
          </p:nvPr>
        </p:nvSpPr>
        <p:spPr/>
        <p:txBody>
          <a:bodyPr/>
          <a:lstStyle/>
          <a:p>
            <a:fld id="{8A2C7B57-7AD9-4479-A59E-FBE586EEF1D7}" type="datetimeFigureOut">
              <a:rPr lang="es-MX" smtClean="0"/>
              <a:t>22/04/2023</a:t>
            </a:fld>
            <a:endParaRPr lang="es-MX"/>
          </a:p>
        </p:txBody>
      </p:sp>
      <p:sp>
        <p:nvSpPr>
          <p:cNvPr id="4" name="Marcador de pie de página 3">
            <a:extLst>
              <a:ext uri="{FF2B5EF4-FFF2-40B4-BE49-F238E27FC236}">
                <a16:creationId xmlns:a16="http://schemas.microsoft.com/office/drawing/2014/main" id="{D1C7BB70-172F-6BAB-0319-A7FB79775037}"/>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9A7F4582-00BC-9833-3690-D18613A4A4D7}"/>
              </a:ext>
            </a:extLst>
          </p:cNvPr>
          <p:cNvSpPr>
            <a:spLocks noGrp="1"/>
          </p:cNvSpPr>
          <p:nvPr>
            <p:ph type="sldNum" sz="quarter" idx="12"/>
          </p:nvPr>
        </p:nvSpPr>
        <p:spPr/>
        <p:txBody>
          <a:bodyPr/>
          <a:lstStyle/>
          <a:p>
            <a:fld id="{FDD9DC15-738A-4B63-B9F3-3C3F54D87BA1}" type="slidenum">
              <a:rPr lang="es-MX" smtClean="0"/>
              <a:t>‹Nº›</a:t>
            </a:fld>
            <a:endParaRPr lang="es-MX"/>
          </a:p>
        </p:txBody>
      </p:sp>
    </p:spTree>
    <p:extLst>
      <p:ext uri="{BB962C8B-B14F-4D97-AF65-F5344CB8AC3E}">
        <p14:creationId xmlns:p14="http://schemas.microsoft.com/office/powerpoint/2010/main" val="3934842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107E75E-50B7-41C3-CC28-F8298F7E123F}"/>
              </a:ext>
            </a:extLst>
          </p:cNvPr>
          <p:cNvSpPr>
            <a:spLocks noGrp="1"/>
          </p:cNvSpPr>
          <p:nvPr>
            <p:ph type="dt" sz="half" idx="10"/>
          </p:nvPr>
        </p:nvSpPr>
        <p:spPr/>
        <p:txBody>
          <a:bodyPr/>
          <a:lstStyle/>
          <a:p>
            <a:fld id="{8A2C7B57-7AD9-4479-A59E-FBE586EEF1D7}" type="datetimeFigureOut">
              <a:rPr lang="es-MX" smtClean="0"/>
              <a:t>22/04/2023</a:t>
            </a:fld>
            <a:endParaRPr lang="es-MX"/>
          </a:p>
        </p:txBody>
      </p:sp>
      <p:sp>
        <p:nvSpPr>
          <p:cNvPr id="3" name="Marcador de pie de página 2">
            <a:extLst>
              <a:ext uri="{FF2B5EF4-FFF2-40B4-BE49-F238E27FC236}">
                <a16:creationId xmlns:a16="http://schemas.microsoft.com/office/drawing/2014/main" id="{9FF1E6E2-B329-128C-74CB-BFFB9274F48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5033BD85-674B-CC66-E1D7-15EC1A15EF56}"/>
              </a:ext>
            </a:extLst>
          </p:cNvPr>
          <p:cNvSpPr>
            <a:spLocks noGrp="1"/>
          </p:cNvSpPr>
          <p:nvPr>
            <p:ph type="sldNum" sz="quarter" idx="12"/>
          </p:nvPr>
        </p:nvSpPr>
        <p:spPr/>
        <p:txBody>
          <a:bodyPr/>
          <a:lstStyle/>
          <a:p>
            <a:fld id="{FDD9DC15-738A-4B63-B9F3-3C3F54D87BA1}" type="slidenum">
              <a:rPr lang="es-MX" smtClean="0"/>
              <a:t>‹Nº›</a:t>
            </a:fld>
            <a:endParaRPr lang="es-MX"/>
          </a:p>
        </p:txBody>
      </p:sp>
    </p:spTree>
    <p:extLst>
      <p:ext uri="{BB962C8B-B14F-4D97-AF65-F5344CB8AC3E}">
        <p14:creationId xmlns:p14="http://schemas.microsoft.com/office/powerpoint/2010/main" val="2677652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B67C4-FFB9-4F0D-40F4-D824BB77D30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252A1F4-B1C0-0CFF-313D-5BE3046105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A45408F7-F2AA-5F63-5B12-A7B37A864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1B30BA1-BD3D-BC4C-3F62-26ABD55BBDC3}"/>
              </a:ext>
            </a:extLst>
          </p:cNvPr>
          <p:cNvSpPr>
            <a:spLocks noGrp="1"/>
          </p:cNvSpPr>
          <p:nvPr>
            <p:ph type="dt" sz="half" idx="10"/>
          </p:nvPr>
        </p:nvSpPr>
        <p:spPr/>
        <p:txBody>
          <a:bodyPr/>
          <a:lstStyle/>
          <a:p>
            <a:fld id="{8A2C7B57-7AD9-4479-A59E-FBE586EEF1D7}" type="datetimeFigureOut">
              <a:rPr lang="es-MX" smtClean="0"/>
              <a:t>22/04/2023</a:t>
            </a:fld>
            <a:endParaRPr lang="es-MX"/>
          </a:p>
        </p:txBody>
      </p:sp>
      <p:sp>
        <p:nvSpPr>
          <p:cNvPr id="6" name="Marcador de pie de página 5">
            <a:extLst>
              <a:ext uri="{FF2B5EF4-FFF2-40B4-BE49-F238E27FC236}">
                <a16:creationId xmlns:a16="http://schemas.microsoft.com/office/drawing/2014/main" id="{03406590-9EAA-121D-8407-04596793076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C1E5B87-82DC-BD72-967A-36AB920B531B}"/>
              </a:ext>
            </a:extLst>
          </p:cNvPr>
          <p:cNvSpPr>
            <a:spLocks noGrp="1"/>
          </p:cNvSpPr>
          <p:nvPr>
            <p:ph type="sldNum" sz="quarter" idx="12"/>
          </p:nvPr>
        </p:nvSpPr>
        <p:spPr/>
        <p:txBody>
          <a:bodyPr/>
          <a:lstStyle/>
          <a:p>
            <a:fld id="{FDD9DC15-738A-4B63-B9F3-3C3F54D87BA1}" type="slidenum">
              <a:rPr lang="es-MX" smtClean="0"/>
              <a:t>‹Nº›</a:t>
            </a:fld>
            <a:endParaRPr lang="es-MX"/>
          </a:p>
        </p:txBody>
      </p:sp>
    </p:spTree>
    <p:extLst>
      <p:ext uri="{BB962C8B-B14F-4D97-AF65-F5344CB8AC3E}">
        <p14:creationId xmlns:p14="http://schemas.microsoft.com/office/powerpoint/2010/main" val="1202152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7CC06-1940-4928-EB37-18CC00A6FAB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1B003FA8-8A5E-88C9-0992-E353DE105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D7BE1A5B-E420-9598-C43B-5D7D211B8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A938E0-AFF5-7355-2FDC-9BC468B1EC55}"/>
              </a:ext>
            </a:extLst>
          </p:cNvPr>
          <p:cNvSpPr>
            <a:spLocks noGrp="1"/>
          </p:cNvSpPr>
          <p:nvPr>
            <p:ph type="dt" sz="half" idx="10"/>
          </p:nvPr>
        </p:nvSpPr>
        <p:spPr/>
        <p:txBody>
          <a:bodyPr/>
          <a:lstStyle/>
          <a:p>
            <a:fld id="{8A2C7B57-7AD9-4479-A59E-FBE586EEF1D7}" type="datetimeFigureOut">
              <a:rPr lang="es-MX" smtClean="0"/>
              <a:t>22/04/2023</a:t>
            </a:fld>
            <a:endParaRPr lang="es-MX"/>
          </a:p>
        </p:txBody>
      </p:sp>
      <p:sp>
        <p:nvSpPr>
          <p:cNvPr id="6" name="Marcador de pie de página 5">
            <a:extLst>
              <a:ext uri="{FF2B5EF4-FFF2-40B4-BE49-F238E27FC236}">
                <a16:creationId xmlns:a16="http://schemas.microsoft.com/office/drawing/2014/main" id="{D171F9C2-2C08-E3FA-81B5-8768D0B8203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69E060F-C454-C7B7-02EB-BA4D906E8482}"/>
              </a:ext>
            </a:extLst>
          </p:cNvPr>
          <p:cNvSpPr>
            <a:spLocks noGrp="1"/>
          </p:cNvSpPr>
          <p:nvPr>
            <p:ph type="sldNum" sz="quarter" idx="12"/>
          </p:nvPr>
        </p:nvSpPr>
        <p:spPr/>
        <p:txBody>
          <a:bodyPr/>
          <a:lstStyle/>
          <a:p>
            <a:fld id="{FDD9DC15-738A-4B63-B9F3-3C3F54D87BA1}" type="slidenum">
              <a:rPr lang="es-MX" smtClean="0"/>
              <a:t>‹Nº›</a:t>
            </a:fld>
            <a:endParaRPr lang="es-MX"/>
          </a:p>
        </p:txBody>
      </p:sp>
    </p:spTree>
    <p:extLst>
      <p:ext uri="{BB962C8B-B14F-4D97-AF65-F5344CB8AC3E}">
        <p14:creationId xmlns:p14="http://schemas.microsoft.com/office/powerpoint/2010/main" val="384065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70B3E64-2941-7071-75F8-C55EB2B81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DD3A2F5-9999-1B00-6BFD-392A0EA39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758E9A4-8F14-D9B2-A111-CEFCCE866E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C7B57-7AD9-4479-A59E-FBE586EEF1D7}" type="datetimeFigureOut">
              <a:rPr lang="es-MX" smtClean="0"/>
              <a:t>22/04/2023</a:t>
            </a:fld>
            <a:endParaRPr lang="es-MX"/>
          </a:p>
        </p:txBody>
      </p:sp>
      <p:sp>
        <p:nvSpPr>
          <p:cNvPr id="5" name="Marcador de pie de página 4">
            <a:extLst>
              <a:ext uri="{FF2B5EF4-FFF2-40B4-BE49-F238E27FC236}">
                <a16:creationId xmlns:a16="http://schemas.microsoft.com/office/drawing/2014/main" id="{32DA08FE-7BE2-93E8-B2E6-8B3DE5C98F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DD412DD5-3DAE-0208-7D06-BEA4376589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9DC15-738A-4B63-B9F3-3C3F54D87BA1}" type="slidenum">
              <a:rPr lang="es-MX" smtClean="0"/>
              <a:t>‹Nº›</a:t>
            </a:fld>
            <a:endParaRPr lang="es-MX"/>
          </a:p>
        </p:txBody>
      </p:sp>
    </p:spTree>
    <p:extLst>
      <p:ext uri="{BB962C8B-B14F-4D97-AF65-F5344CB8AC3E}">
        <p14:creationId xmlns:p14="http://schemas.microsoft.com/office/powerpoint/2010/main" val="2649419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descr="Gráfico económico digital">
            <a:extLst>
              <a:ext uri="{FF2B5EF4-FFF2-40B4-BE49-F238E27FC236}">
                <a16:creationId xmlns:a16="http://schemas.microsoft.com/office/drawing/2014/main" id="{5E2D6373-F80A-700A-1DA4-0F68C148C611}"/>
              </a:ext>
            </a:extLst>
          </p:cNvPr>
          <p:cNvPicPr>
            <a:picLocks noChangeAspect="1"/>
          </p:cNvPicPr>
          <p:nvPr/>
        </p:nvPicPr>
        <p:blipFill rotWithShape="1">
          <a:blip r:embed="rId2"/>
          <a:srcRect/>
          <a:stretch/>
        </p:blipFill>
        <p:spPr>
          <a:xfrm>
            <a:off x="-3047" y="10"/>
            <a:ext cx="12191999" cy="6857990"/>
          </a:xfrm>
          <a:prstGeom prst="rect">
            <a:avLst/>
          </a:prstGeom>
        </p:spPr>
      </p:pic>
      <p:sp>
        <p:nvSpPr>
          <p:cNvPr id="19"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C613066-7733-84D7-03B3-FEEDD9E1A2E9}"/>
              </a:ext>
            </a:extLst>
          </p:cNvPr>
          <p:cNvSpPr>
            <a:spLocks noGrp="1"/>
          </p:cNvSpPr>
          <p:nvPr>
            <p:ph type="ctrTitle"/>
          </p:nvPr>
        </p:nvSpPr>
        <p:spPr>
          <a:xfrm>
            <a:off x="1407999" y="-1565394"/>
            <a:ext cx="10058400" cy="3574778"/>
          </a:xfrm>
          <a:effectLst>
            <a:outerShdw blurRad="50800" dist="38100" dir="2700000" algn="tl" rotWithShape="0">
              <a:prstClr val="black">
                <a:alpha val="40000"/>
              </a:prstClr>
            </a:outerShdw>
          </a:effectLst>
        </p:spPr>
        <p:txBody>
          <a:bodyPr>
            <a:normAutofit/>
          </a:bodyPr>
          <a:lstStyle/>
          <a:p>
            <a:r>
              <a:rPr lang="es-MX" sz="5200" dirty="0">
                <a:solidFill>
                  <a:srgbClr val="FFFFFF"/>
                </a:solidFill>
              </a:rPr>
              <a:t>Modelo de movilidad estudiantil</a:t>
            </a:r>
          </a:p>
        </p:txBody>
      </p:sp>
      <p:sp>
        <p:nvSpPr>
          <p:cNvPr id="3" name="Subtítulo 2">
            <a:extLst>
              <a:ext uri="{FF2B5EF4-FFF2-40B4-BE49-F238E27FC236}">
                <a16:creationId xmlns:a16="http://schemas.microsoft.com/office/drawing/2014/main" id="{9E398E57-FD86-7CD4-9146-90017B4F3A10}"/>
              </a:ext>
            </a:extLst>
          </p:cNvPr>
          <p:cNvSpPr>
            <a:spLocks noGrp="1"/>
          </p:cNvSpPr>
          <p:nvPr>
            <p:ph type="subTitle" idx="1"/>
          </p:nvPr>
        </p:nvSpPr>
        <p:spPr>
          <a:xfrm>
            <a:off x="1049398" y="2266364"/>
            <a:ext cx="10775602" cy="2070683"/>
          </a:xfrm>
          <a:effectLst>
            <a:outerShdw blurRad="50800" dist="38100" dir="2700000" algn="tl" rotWithShape="0">
              <a:prstClr val="black">
                <a:alpha val="40000"/>
              </a:prstClr>
            </a:outerShdw>
          </a:effectLst>
        </p:spPr>
        <p:txBody>
          <a:bodyPr>
            <a:normAutofit/>
          </a:bodyPr>
          <a:lstStyle/>
          <a:p>
            <a:r>
              <a:rPr lang="es-MX" b="1" dirty="0">
                <a:solidFill>
                  <a:schemeClr val="bg1"/>
                </a:solidFill>
                <a:effectLst/>
                <a:latin typeface="+mj-lt"/>
              </a:rPr>
              <a:t>El objetivo que se plantea es determinar cuáles son los factores que inciden en la movilidad de un estudiante para acceder a una institución de educación en una provincia distinta a la de su nacimiento. Se considera a los estudiantes matriculados en las diferentes instituciones de educación a nivel nacional para el año 2016.</a:t>
            </a:r>
          </a:p>
        </p:txBody>
      </p:sp>
    </p:spTree>
    <p:extLst>
      <p:ext uri="{BB962C8B-B14F-4D97-AF65-F5344CB8AC3E}">
        <p14:creationId xmlns:p14="http://schemas.microsoft.com/office/powerpoint/2010/main" val="259755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4" name="Rectangle 1083">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86"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ítulo 1">
            <a:extLst>
              <a:ext uri="{FF2B5EF4-FFF2-40B4-BE49-F238E27FC236}">
                <a16:creationId xmlns:a16="http://schemas.microsoft.com/office/drawing/2014/main" id="{39B8FCE5-5B7C-A18E-FC1B-75AAFF814A33}"/>
              </a:ext>
            </a:extLst>
          </p:cNvPr>
          <p:cNvSpPr>
            <a:spLocks noGrp="1"/>
          </p:cNvSpPr>
          <p:nvPr>
            <p:ph type="title"/>
          </p:nvPr>
        </p:nvSpPr>
        <p:spPr>
          <a:xfrm>
            <a:off x="841246" y="978619"/>
            <a:ext cx="3847711" cy="1106424"/>
          </a:xfrm>
        </p:spPr>
        <p:txBody>
          <a:bodyPr vert="horz" lIns="91440" tIns="45720" rIns="91440" bIns="45720" rtlCol="0">
            <a:normAutofit/>
          </a:bodyPr>
          <a:lstStyle/>
          <a:p>
            <a:r>
              <a:rPr lang="es-EC" sz="2800" kern="1200" dirty="0">
                <a:latin typeface="+mj-lt"/>
                <a:ea typeface="+mj-ea"/>
                <a:cs typeface="+mj-cs"/>
              </a:rPr>
              <a:t>Estadísticas descriptivas</a:t>
            </a:r>
          </a:p>
        </p:txBody>
      </p:sp>
      <p:sp>
        <p:nvSpPr>
          <p:cNvPr id="1088"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90" name="Rectangle 1089">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23DB0749-9463-34E2-2C9E-FE349269A9FC}"/>
              </a:ext>
            </a:extLst>
          </p:cNvPr>
          <p:cNvSpPr>
            <a:spLocks noGrp="1"/>
          </p:cNvSpPr>
          <p:nvPr>
            <p:ph idx="1"/>
          </p:nvPr>
        </p:nvSpPr>
        <p:spPr>
          <a:xfrm>
            <a:off x="345567" y="2359152"/>
            <a:ext cx="3906392" cy="3806757"/>
          </a:xfrm>
        </p:spPr>
        <p:txBody>
          <a:bodyPr vert="horz" lIns="91440" tIns="45720" rIns="91440" bIns="45720" rtlCol="0">
            <a:normAutofit lnSpcReduction="10000"/>
          </a:bodyPr>
          <a:lstStyle/>
          <a:p>
            <a:pPr algn="just"/>
            <a:r>
              <a:rPr lang="es-MX" sz="1700" dirty="0"/>
              <a:t>A continuación se presentan unas estadísticas descriptivas de la variable cualitativas, debido a la gran diferencia a nivel de registros de algunas variables, se decidió para temas de visualización transformar las escalas de la variables en logarítmicas, de esta forma se puede apreciar mejor la distribución de los datos y se puede observar que el mayor número de estudiantes se encuentran en el tipo de colegio fiscal (excluyendo los que no registran), las discapacidades más presente son la física motora y la visual y en nivel de educación de los padres el dato con mayor número de registros es el de educación media.</a:t>
            </a:r>
            <a:endParaRPr lang="es-EC" sz="1700" dirty="0"/>
          </a:p>
        </p:txBody>
      </p:sp>
      <p:pic>
        <p:nvPicPr>
          <p:cNvPr id="4" name="Imagen 3">
            <a:extLst>
              <a:ext uri="{FF2B5EF4-FFF2-40B4-BE49-F238E27FC236}">
                <a16:creationId xmlns:a16="http://schemas.microsoft.com/office/drawing/2014/main" id="{A6EE34ED-24E9-0D94-E82C-A7201BEF9FFC}"/>
              </a:ext>
            </a:extLst>
          </p:cNvPr>
          <p:cNvPicPr>
            <a:picLocks noChangeAspect="1"/>
          </p:cNvPicPr>
          <p:nvPr/>
        </p:nvPicPr>
        <p:blipFill rotWithShape="1">
          <a:blip r:embed="rId2"/>
          <a:srcRect r="3992" b="1"/>
          <a:stretch/>
        </p:blipFill>
        <p:spPr>
          <a:xfrm>
            <a:off x="5124450" y="634382"/>
            <a:ext cx="6657213" cy="5495162"/>
          </a:xfrm>
          <a:prstGeom prst="rect">
            <a:avLst/>
          </a:prstGeom>
        </p:spPr>
      </p:pic>
      <p:sp>
        <p:nvSpPr>
          <p:cNvPr id="10" name="CuadroTexto 9">
            <a:extLst>
              <a:ext uri="{FF2B5EF4-FFF2-40B4-BE49-F238E27FC236}">
                <a16:creationId xmlns:a16="http://schemas.microsoft.com/office/drawing/2014/main" id="{8379571F-B91C-7599-7CD5-FBDCA5BEB8C0}"/>
              </a:ext>
            </a:extLst>
          </p:cNvPr>
          <p:cNvSpPr txBox="1"/>
          <p:nvPr/>
        </p:nvSpPr>
        <p:spPr>
          <a:xfrm>
            <a:off x="645064" y="2269258"/>
            <a:ext cx="4282984" cy="2086612"/>
          </a:xfrm>
          <a:prstGeom prst="rect">
            <a:avLst/>
          </a:prstGeom>
        </p:spPr>
        <p:txBody>
          <a:bodyPr vert="horz" lIns="91440" tIns="45720" rIns="91440" bIns="45720" rtlCol="0" anchor="ctr">
            <a:normAutofit/>
          </a:bodyPr>
          <a:lstStyle/>
          <a:p>
            <a:pPr>
              <a:lnSpc>
                <a:spcPct val="90000"/>
              </a:lnSpc>
              <a:spcAft>
                <a:spcPts val="600"/>
              </a:spcAft>
            </a:pPr>
            <a:endParaRPr lang="en-US" dirty="0"/>
          </a:p>
        </p:txBody>
      </p:sp>
    </p:spTree>
    <p:extLst>
      <p:ext uri="{BB962C8B-B14F-4D97-AF65-F5344CB8AC3E}">
        <p14:creationId xmlns:p14="http://schemas.microsoft.com/office/powerpoint/2010/main" val="2259292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7" name="Rectangle 1076">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9" name="Group 107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080" name="Rectangle 107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1" name="Rectangle 108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2" name="Rectangle 108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4" name="Rectangle 108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39B8FCE5-5B7C-A18E-FC1B-75AAFF814A33}"/>
              </a:ext>
            </a:extLst>
          </p:cNvPr>
          <p:cNvSpPr>
            <a:spLocks noGrp="1"/>
          </p:cNvSpPr>
          <p:nvPr>
            <p:ph type="title"/>
          </p:nvPr>
        </p:nvSpPr>
        <p:spPr>
          <a:xfrm>
            <a:off x="1043630" y="873940"/>
            <a:ext cx="5631457" cy="1035781"/>
          </a:xfrm>
        </p:spPr>
        <p:txBody>
          <a:bodyPr vert="horz" lIns="91440" tIns="45720" rIns="91440" bIns="45720" rtlCol="0" anchor="ctr">
            <a:normAutofit fontScale="90000"/>
          </a:bodyPr>
          <a:lstStyle/>
          <a:p>
            <a:r>
              <a:rPr lang="es-EC" sz="3600" dirty="0"/>
              <a:t>Diagrama de cajas variable de la brecha de acceso por provincia</a:t>
            </a:r>
          </a:p>
        </p:txBody>
      </p:sp>
      <p:sp>
        <p:nvSpPr>
          <p:cNvPr id="3" name="Marcador de contenido 2">
            <a:extLst>
              <a:ext uri="{FF2B5EF4-FFF2-40B4-BE49-F238E27FC236}">
                <a16:creationId xmlns:a16="http://schemas.microsoft.com/office/drawing/2014/main" id="{33C493F1-3E19-3B68-E418-E77841A2038B}"/>
              </a:ext>
            </a:extLst>
          </p:cNvPr>
          <p:cNvSpPr>
            <a:spLocks noGrp="1"/>
          </p:cNvSpPr>
          <p:nvPr>
            <p:ph idx="1"/>
          </p:nvPr>
        </p:nvSpPr>
        <p:spPr>
          <a:xfrm>
            <a:off x="0" y="2524721"/>
            <a:ext cx="6983730" cy="3677123"/>
          </a:xfrm>
        </p:spPr>
        <p:txBody>
          <a:bodyPr vert="horz" lIns="91440" tIns="45720" rIns="91440" bIns="45720" rtlCol="0" anchor="ctr">
            <a:normAutofit/>
          </a:bodyPr>
          <a:lstStyle/>
          <a:p>
            <a:pPr algn="just"/>
            <a:r>
              <a:rPr lang="es-MX" sz="1600" b="0" dirty="0">
                <a:solidFill>
                  <a:srgbClr val="000000"/>
                </a:solidFill>
                <a:effectLst/>
              </a:rPr>
              <a:t>Aunque no se puede apreciar bien el diagrama de cajas, este nos brinda información muy importante, ya que en el mismo se observa que las provincias de Cotopaxi, Santa Elena y Galápagos, son las que presentan las mayores brechas de acceso, caso contrario sucede en Pastaza que tiene un superávit de cupos.</a:t>
            </a:r>
          </a:p>
        </p:txBody>
      </p:sp>
      <p:pic>
        <p:nvPicPr>
          <p:cNvPr id="7" name="Imagen 6">
            <a:extLst>
              <a:ext uri="{FF2B5EF4-FFF2-40B4-BE49-F238E27FC236}">
                <a16:creationId xmlns:a16="http://schemas.microsoft.com/office/drawing/2014/main" id="{E1F379D0-490F-A7ED-BA2F-60461ED1B526}"/>
              </a:ext>
            </a:extLst>
          </p:cNvPr>
          <p:cNvPicPr>
            <a:picLocks noChangeAspect="1"/>
          </p:cNvPicPr>
          <p:nvPr/>
        </p:nvPicPr>
        <p:blipFill rotWithShape="1">
          <a:blip r:embed="rId2"/>
          <a:srcRect r="-3" b="1676"/>
          <a:stretch/>
        </p:blipFill>
        <p:spPr>
          <a:xfrm>
            <a:off x="6788383" y="613147"/>
            <a:ext cx="4565417" cy="5593443"/>
          </a:xfrm>
          <a:prstGeom prst="rect">
            <a:avLst/>
          </a:prstGeom>
        </p:spPr>
      </p:pic>
      <p:cxnSp>
        <p:nvCxnSpPr>
          <p:cNvPr id="1086" name="Straight Connector 108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8379571F-B91C-7599-7CD5-FBDCA5BEB8C0}"/>
              </a:ext>
            </a:extLst>
          </p:cNvPr>
          <p:cNvSpPr txBox="1"/>
          <p:nvPr/>
        </p:nvSpPr>
        <p:spPr>
          <a:xfrm>
            <a:off x="645064" y="2269258"/>
            <a:ext cx="4282984" cy="2086612"/>
          </a:xfrm>
          <a:prstGeom prst="rect">
            <a:avLst/>
          </a:prstGeom>
        </p:spPr>
        <p:txBody>
          <a:bodyPr vert="horz" lIns="91440" tIns="45720" rIns="91440" bIns="45720" rtlCol="0" anchor="ctr">
            <a:normAutofit/>
          </a:bodyPr>
          <a:lstStyle/>
          <a:p>
            <a:pPr>
              <a:lnSpc>
                <a:spcPct val="90000"/>
              </a:lnSpc>
              <a:spcAft>
                <a:spcPts val="600"/>
              </a:spcAft>
            </a:pPr>
            <a:endParaRPr lang="en-US" dirty="0"/>
          </a:p>
        </p:txBody>
      </p:sp>
    </p:spTree>
    <p:extLst>
      <p:ext uri="{BB962C8B-B14F-4D97-AF65-F5344CB8AC3E}">
        <p14:creationId xmlns:p14="http://schemas.microsoft.com/office/powerpoint/2010/main" val="2790202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6" name="Rectangle 109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39B8FCE5-5B7C-A18E-FC1B-75AAFF814A33}"/>
              </a:ext>
            </a:extLst>
          </p:cNvPr>
          <p:cNvSpPr>
            <a:spLocks noGrp="1"/>
          </p:cNvSpPr>
          <p:nvPr>
            <p:ph type="title"/>
          </p:nvPr>
        </p:nvSpPr>
        <p:spPr>
          <a:xfrm>
            <a:off x="91489" y="625862"/>
            <a:ext cx="5390133" cy="1642969"/>
          </a:xfrm>
        </p:spPr>
        <p:txBody>
          <a:bodyPr vert="horz" lIns="91440" tIns="45720" rIns="91440" bIns="45720" rtlCol="0" anchor="b">
            <a:normAutofit fontScale="90000"/>
          </a:bodyPr>
          <a:lstStyle/>
          <a:p>
            <a:r>
              <a:rPr lang="es-EC" sz="4000" kern="1200" dirty="0">
                <a:latin typeface="+mj-lt"/>
                <a:ea typeface="+mj-ea"/>
                <a:cs typeface="+mj-cs"/>
              </a:rPr>
              <a:t>Estadísticas descriptivas considerando la variable dependiente</a:t>
            </a:r>
          </a:p>
        </p:txBody>
      </p:sp>
      <p:sp>
        <p:nvSpPr>
          <p:cNvPr id="3" name="Marcador de contenido 2">
            <a:extLst>
              <a:ext uri="{FF2B5EF4-FFF2-40B4-BE49-F238E27FC236}">
                <a16:creationId xmlns:a16="http://schemas.microsoft.com/office/drawing/2014/main" id="{23DB0749-9463-34E2-2C9E-FE349269A9FC}"/>
              </a:ext>
            </a:extLst>
          </p:cNvPr>
          <p:cNvSpPr>
            <a:spLocks noGrp="1"/>
          </p:cNvSpPr>
          <p:nvPr>
            <p:ph idx="1"/>
          </p:nvPr>
        </p:nvSpPr>
        <p:spPr>
          <a:xfrm>
            <a:off x="240031" y="2418408"/>
            <a:ext cx="4282984" cy="3522569"/>
          </a:xfrm>
        </p:spPr>
        <p:txBody>
          <a:bodyPr vert="horz" lIns="91440" tIns="45720" rIns="91440" bIns="45720" rtlCol="0" anchor="t">
            <a:normAutofit/>
          </a:bodyPr>
          <a:lstStyle/>
          <a:p>
            <a:pPr algn="just"/>
            <a:r>
              <a:rPr lang="es-MX" sz="1600" b="0" i="0" dirty="0">
                <a:solidFill>
                  <a:srgbClr val="212121"/>
                </a:solidFill>
                <a:effectLst/>
              </a:rPr>
              <a:t>Se puede observar en las gráficas que a nivel de sexo, se movilizan casi en igual proporción los hombres y las mujeres.</a:t>
            </a:r>
          </a:p>
          <a:p>
            <a:pPr algn="just"/>
            <a:r>
              <a:rPr lang="es-MX" sz="1600" b="0" i="0" dirty="0">
                <a:solidFill>
                  <a:srgbClr val="212121"/>
                </a:solidFill>
                <a:effectLst/>
              </a:rPr>
              <a:t>Los estudiantes con discapacidad que más se movilizan a otras provincias para estudiar con los que presentan discapacidad a nivel de física motora y visual.</a:t>
            </a:r>
          </a:p>
          <a:p>
            <a:pPr algn="just"/>
            <a:r>
              <a:rPr lang="es-MX" sz="1600" b="0" i="0" dirty="0">
                <a:solidFill>
                  <a:srgbClr val="212121"/>
                </a:solidFill>
                <a:effectLst/>
              </a:rPr>
              <a:t>Resulta interesante que al analizar los estudiantes por etnia, se movilizan más los de </a:t>
            </a:r>
            <a:r>
              <a:rPr lang="es-MX" sz="1600" dirty="0">
                <a:solidFill>
                  <a:srgbClr val="212121"/>
                </a:solidFill>
              </a:rPr>
              <a:t>e</a:t>
            </a:r>
            <a:r>
              <a:rPr lang="es-MX" sz="1600" b="0" i="0" dirty="0">
                <a:solidFill>
                  <a:srgbClr val="212121"/>
                </a:solidFill>
                <a:effectLst/>
              </a:rPr>
              <a:t>tnia indígenas.</a:t>
            </a:r>
          </a:p>
          <a:p>
            <a:endParaRPr lang="es-EC" sz="1700" dirty="0"/>
          </a:p>
        </p:txBody>
      </p:sp>
      <p:pic>
        <p:nvPicPr>
          <p:cNvPr id="5" name="Imagen 4">
            <a:extLst>
              <a:ext uri="{FF2B5EF4-FFF2-40B4-BE49-F238E27FC236}">
                <a16:creationId xmlns:a16="http://schemas.microsoft.com/office/drawing/2014/main" id="{FFD3E1EA-B154-6546-92B6-A330D315DEE9}"/>
              </a:ext>
            </a:extLst>
          </p:cNvPr>
          <p:cNvPicPr>
            <a:picLocks noChangeAspect="1"/>
          </p:cNvPicPr>
          <p:nvPr/>
        </p:nvPicPr>
        <p:blipFill>
          <a:blip r:embed="rId2"/>
          <a:stretch>
            <a:fillRect/>
          </a:stretch>
        </p:blipFill>
        <p:spPr>
          <a:xfrm>
            <a:off x="4928048" y="217169"/>
            <a:ext cx="6962986" cy="5723807"/>
          </a:xfrm>
          <a:prstGeom prst="rect">
            <a:avLst/>
          </a:prstGeom>
        </p:spPr>
      </p:pic>
      <p:sp>
        <p:nvSpPr>
          <p:cNvPr id="1107" name="Rectangle 109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8" name="Rectangle 109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adroTexto 9">
            <a:extLst>
              <a:ext uri="{FF2B5EF4-FFF2-40B4-BE49-F238E27FC236}">
                <a16:creationId xmlns:a16="http://schemas.microsoft.com/office/drawing/2014/main" id="{8379571F-B91C-7599-7CD5-FBDCA5BEB8C0}"/>
              </a:ext>
            </a:extLst>
          </p:cNvPr>
          <p:cNvSpPr txBox="1"/>
          <p:nvPr/>
        </p:nvSpPr>
        <p:spPr>
          <a:xfrm>
            <a:off x="645064" y="2269258"/>
            <a:ext cx="4282984" cy="2086612"/>
          </a:xfrm>
          <a:prstGeom prst="rect">
            <a:avLst/>
          </a:prstGeom>
        </p:spPr>
        <p:txBody>
          <a:bodyPr vert="horz" lIns="91440" tIns="45720" rIns="91440" bIns="45720" rtlCol="0" anchor="ctr">
            <a:normAutofit/>
          </a:bodyPr>
          <a:lstStyle/>
          <a:p>
            <a:pPr>
              <a:lnSpc>
                <a:spcPct val="90000"/>
              </a:lnSpc>
              <a:spcAft>
                <a:spcPts val="600"/>
              </a:spcAft>
            </a:pPr>
            <a:endParaRPr lang="en-US" dirty="0"/>
          </a:p>
        </p:txBody>
      </p:sp>
    </p:spTree>
    <p:extLst>
      <p:ext uri="{BB962C8B-B14F-4D97-AF65-F5344CB8AC3E}">
        <p14:creationId xmlns:p14="http://schemas.microsoft.com/office/powerpoint/2010/main" val="203121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mpecabezas blanco con una pieza roja">
            <a:extLst>
              <a:ext uri="{FF2B5EF4-FFF2-40B4-BE49-F238E27FC236}">
                <a16:creationId xmlns:a16="http://schemas.microsoft.com/office/drawing/2014/main" id="{1857A244-EDEB-3242-6472-8304C581B675}"/>
              </a:ext>
            </a:extLst>
          </p:cNvPr>
          <p:cNvPicPr>
            <a:picLocks noChangeAspect="1"/>
          </p:cNvPicPr>
          <p:nvPr/>
        </p:nvPicPr>
        <p:blipFill rotWithShape="1">
          <a:blip r:embed="rId2"/>
          <a:srcRect l="5392" r="24674" b="1652"/>
          <a:stretch/>
        </p:blipFill>
        <p:spPr>
          <a:xfrm>
            <a:off x="3522468" y="10"/>
            <a:ext cx="8669532" cy="6857990"/>
          </a:xfrm>
          <a:prstGeom prst="rect">
            <a:avLst/>
          </a:prstGeom>
        </p:spPr>
      </p:pic>
      <p:sp>
        <p:nvSpPr>
          <p:cNvPr id="18" name="Rectangle 17">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CC5C5BD-5C5E-F5EB-9294-EE467AA9E0F4}"/>
              </a:ext>
            </a:extLst>
          </p:cNvPr>
          <p:cNvSpPr>
            <a:spLocks noGrp="1"/>
          </p:cNvSpPr>
          <p:nvPr>
            <p:ph type="title"/>
          </p:nvPr>
        </p:nvSpPr>
        <p:spPr>
          <a:xfrm>
            <a:off x="291084" y="131424"/>
            <a:ext cx="5452768" cy="785263"/>
          </a:xfrm>
        </p:spPr>
        <p:txBody>
          <a:bodyPr anchor="b">
            <a:normAutofit/>
          </a:bodyPr>
          <a:lstStyle/>
          <a:p>
            <a:r>
              <a:rPr lang="es-MX" sz="2800" dirty="0"/>
              <a:t>Análisis de la base de datos</a:t>
            </a: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5F3698D-030F-D5E4-53B8-95DB8018B11F}"/>
              </a:ext>
            </a:extLst>
          </p:cNvPr>
          <p:cNvSpPr>
            <a:spLocks noGrp="1"/>
          </p:cNvSpPr>
          <p:nvPr>
            <p:ph idx="1"/>
          </p:nvPr>
        </p:nvSpPr>
        <p:spPr>
          <a:xfrm>
            <a:off x="100168" y="1084729"/>
            <a:ext cx="6501046" cy="1088136"/>
          </a:xfrm>
        </p:spPr>
        <p:txBody>
          <a:bodyPr anchor="t">
            <a:normAutofit/>
          </a:bodyPr>
          <a:lstStyle/>
          <a:p>
            <a:r>
              <a:rPr lang="es-MX" sz="1600" dirty="0"/>
              <a:t>Se analizó la completitud de la base de datos y su consistencia.</a:t>
            </a:r>
          </a:p>
          <a:p>
            <a:r>
              <a:rPr lang="es-MX" sz="1600" dirty="0"/>
              <a:t>Se realizaron estadísticas descriptivas de las variables que conforman la base de datos.</a:t>
            </a:r>
          </a:p>
          <a:p>
            <a:endParaRPr lang="es-MX" sz="1600" dirty="0"/>
          </a:p>
        </p:txBody>
      </p:sp>
      <p:sp>
        <p:nvSpPr>
          <p:cNvPr id="4" name="Marcador de contenido 2">
            <a:extLst>
              <a:ext uri="{FF2B5EF4-FFF2-40B4-BE49-F238E27FC236}">
                <a16:creationId xmlns:a16="http://schemas.microsoft.com/office/drawing/2014/main" id="{7428FC47-0F19-F661-5E4E-9066115061A3}"/>
              </a:ext>
            </a:extLst>
          </p:cNvPr>
          <p:cNvSpPr txBox="1">
            <a:spLocks/>
          </p:cNvSpPr>
          <p:nvPr/>
        </p:nvSpPr>
        <p:spPr>
          <a:xfrm>
            <a:off x="43333" y="2516093"/>
            <a:ext cx="6254597" cy="1088136"/>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MX" sz="1600" dirty="0"/>
              <a:t>La base de datos consta de 19 variables de las cuales 12 son cualitativas que describen las características de los estudiantes como el sexo, la etnia, el nivel de educación de los padres, la discapacidad, el tipo de colegio, si obtuvo alguno beca, entre otras y 7 cuantitativas que fueron el código del individuo, el número de hermanos, año de inicio del periodo educativo, la escolaridad de la provincia entre otras.</a:t>
            </a:r>
          </a:p>
          <a:p>
            <a:endParaRPr lang="es-MX" sz="1600" dirty="0"/>
          </a:p>
        </p:txBody>
      </p:sp>
      <p:sp>
        <p:nvSpPr>
          <p:cNvPr id="8" name="Marcador de contenido 2">
            <a:extLst>
              <a:ext uri="{FF2B5EF4-FFF2-40B4-BE49-F238E27FC236}">
                <a16:creationId xmlns:a16="http://schemas.microsoft.com/office/drawing/2014/main" id="{C08FCED0-3A27-4F1B-A2F9-91F2AFFDB9B5}"/>
              </a:ext>
            </a:extLst>
          </p:cNvPr>
          <p:cNvSpPr txBox="1">
            <a:spLocks/>
          </p:cNvSpPr>
          <p:nvPr/>
        </p:nvSpPr>
        <p:spPr>
          <a:xfrm>
            <a:off x="71811" y="3658554"/>
            <a:ext cx="6397569" cy="293351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1600" dirty="0"/>
              <a:t>Es importante indicar que más adelante ya en la configuración final para obtener la base de datos, se eliminaran algunas variables que a consideración del investigador, no aporta información en el modelo o pueden causar mal especificación del mismo.</a:t>
            </a:r>
          </a:p>
          <a:p>
            <a:r>
              <a:rPr lang="es-MX" sz="1600" dirty="0"/>
              <a:t>También los criterios de tratamiento de corrección de variables, como la imputación de valores se realizará a través del criterio de la mediana y en el caso de la variable cualitativas el que más se repita dentro de la variable.</a:t>
            </a:r>
          </a:p>
          <a:p>
            <a:r>
              <a:rPr lang="es-MX" sz="1600" dirty="0"/>
              <a:t>En un análisis de variables vacías o </a:t>
            </a:r>
            <a:r>
              <a:rPr lang="es-MX" sz="1600" dirty="0" err="1"/>
              <a:t>NaN’s</a:t>
            </a:r>
            <a:r>
              <a:rPr lang="es-MX" sz="1600" dirty="0"/>
              <a:t>, se determinó que el nivel de formación del padre y de la madre cuenta con 101 registros vacías, el número de hermanos también cuenta con el mismo número de registros vacíos y en el caso del número de instituciones de educación superior existieron 1.675 registros vacíos o </a:t>
            </a:r>
            <a:r>
              <a:rPr lang="es-MX" sz="1600" dirty="0" err="1"/>
              <a:t>NaN’s</a:t>
            </a:r>
            <a:r>
              <a:rPr lang="es-MX" sz="1600" dirty="0"/>
              <a:t>.</a:t>
            </a:r>
          </a:p>
          <a:p>
            <a:pPr marL="0" indent="0">
              <a:buNone/>
            </a:pPr>
            <a:endParaRPr lang="es-MX" sz="1600" dirty="0"/>
          </a:p>
          <a:p>
            <a:endParaRPr lang="es-MX" sz="1600" dirty="0"/>
          </a:p>
          <a:p>
            <a:endParaRPr lang="es-MX" sz="1600" dirty="0"/>
          </a:p>
        </p:txBody>
      </p:sp>
      <p:pic>
        <p:nvPicPr>
          <p:cNvPr id="9" name="Imagen 8">
            <a:extLst>
              <a:ext uri="{FF2B5EF4-FFF2-40B4-BE49-F238E27FC236}">
                <a16:creationId xmlns:a16="http://schemas.microsoft.com/office/drawing/2014/main" id="{C8D54B10-E13E-0DDA-186C-F2DA348D6BA9}"/>
              </a:ext>
            </a:extLst>
          </p:cNvPr>
          <p:cNvPicPr>
            <a:picLocks noChangeAspect="1"/>
          </p:cNvPicPr>
          <p:nvPr/>
        </p:nvPicPr>
        <p:blipFill>
          <a:blip r:embed="rId3"/>
          <a:stretch>
            <a:fillRect/>
          </a:stretch>
        </p:blipFill>
        <p:spPr>
          <a:xfrm>
            <a:off x="6443817" y="75086"/>
            <a:ext cx="5693736" cy="3712816"/>
          </a:xfrm>
          <a:prstGeom prst="rect">
            <a:avLst/>
          </a:prstGeom>
        </p:spPr>
      </p:pic>
      <p:pic>
        <p:nvPicPr>
          <p:cNvPr id="11" name="Imagen 10">
            <a:extLst>
              <a:ext uri="{FF2B5EF4-FFF2-40B4-BE49-F238E27FC236}">
                <a16:creationId xmlns:a16="http://schemas.microsoft.com/office/drawing/2014/main" id="{9EB6EE67-D9B7-06F9-F242-021B9B302F52}"/>
              </a:ext>
            </a:extLst>
          </p:cNvPr>
          <p:cNvPicPr>
            <a:picLocks noChangeAspect="1"/>
          </p:cNvPicPr>
          <p:nvPr/>
        </p:nvPicPr>
        <p:blipFill>
          <a:blip r:embed="rId4"/>
          <a:stretch>
            <a:fillRect/>
          </a:stretch>
        </p:blipFill>
        <p:spPr>
          <a:xfrm>
            <a:off x="6495032" y="3990234"/>
            <a:ext cx="5665381" cy="2821119"/>
          </a:xfrm>
          <a:prstGeom prst="rect">
            <a:avLst/>
          </a:prstGeom>
        </p:spPr>
      </p:pic>
    </p:spTree>
    <p:extLst>
      <p:ext uri="{BB962C8B-B14F-4D97-AF65-F5344CB8AC3E}">
        <p14:creationId xmlns:p14="http://schemas.microsoft.com/office/powerpoint/2010/main" val="403820805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CC5C5BD-5C5E-F5EB-9294-EE467AA9E0F4}"/>
              </a:ext>
            </a:extLst>
          </p:cNvPr>
          <p:cNvSpPr>
            <a:spLocks noGrp="1"/>
          </p:cNvSpPr>
          <p:nvPr>
            <p:ph type="title"/>
          </p:nvPr>
        </p:nvSpPr>
        <p:spPr>
          <a:xfrm>
            <a:off x="793662" y="386930"/>
            <a:ext cx="10066122" cy="1298448"/>
          </a:xfrm>
        </p:spPr>
        <p:txBody>
          <a:bodyPr anchor="b">
            <a:normAutofit/>
          </a:bodyPr>
          <a:lstStyle/>
          <a:p>
            <a:r>
              <a:rPr lang="es-MX" sz="4800" dirty="0"/>
              <a:t>Selección de variables </a:t>
            </a:r>
          </a:p>
        </p:txBody>
      </p:sp>
      <p:sp>
        <p:nvSpPr>
          <p:cNvPr id="39" name="Rectangle 3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5F3698D-030F-D5E4-53B8-95DB8018B11F}"/>
              </a:ext>
            </a:extLst>
          </p:cNvPr>
          <p:cNvSpPr>
            <a:spLocks noGrp="1"/>
          </p:cNvSpPr>
          <p:nvPr>
            <p:ph idx="1"/>
          </p:nvPr>
        </p:nvSpPr>
        <p:spPr>
          <a:xfrm>
            <a:off x="385929" y="2389218"/>
            <a:ext cx="5254849" cy="3639450"/>
          </a:xfrm>
        </p:spPr>
        <p:txBody>
          <a:bodyPr anchor="ctr">
            <a:normAutofit/>
          </a:bodyPr>
          <a:lstStyle/>
          <a:p>
            <a:pPr algn="just"/>
            <a:r>
              <a:rPr lang="es-MX" sz="1100" dirty="0">
                <a:latin typeface="Roboto" panose="02000000000000000000" pitchFamily="2" charset="0"/>
              </a:rPr>
              <a:t>Se procede a eliminar las siguientes variables:</a:t>
            </a:r>
          </a:p>
          <a:p>
            <a:pPr algn="just"/>
            <a:r>
              <a:rPr lang="es-MX" sz="1100" b="1" dirty="0">
                <a:latin typeface="Roboto" panose="02000000000000000000" pitchFamily="2" charset="0"/>
              </a:rPr>
              <a:t>Individuo:</a:t>
            </a:r>
            <a:r>
              <a:rPr lang="es-MX" sz="1100" dirty="0">
                <a:latin typeface="Roboto" panose="02000000000000000000" pitchFamily="2" charset="0"/>
              </a:rPr>
              <a:t> Ya que solo es una variable que determinar una secuencia.</a:t>
            </a:r>
          </a:p>
          <a:p>
            <a:pPr algn="just"/>
            <a:r>
              <a:rPr lang="es-MX" sz="1100" b="1" dirty="0">
                <a:latin typeface="Roboto" panose="02000000000000000000" pitchFamily="2" charset="0"/>
              </a:rPr>
              <a:t>Nivel de formación de la madre:</a:t>
            </a:r>
            <a:r>
              <a:rPr lang="es-MX" sz="1100" dirty="0">
                <a:latin typeface="Roboto" panose="02000000000000000000" pitchFamily="2" charset="0"/>
              </a:rPr>
              <a:t> Ya que se tiene el nivel de formación del padre, podría causar multicolinealidad.</a:t>
            </a:r>
          </a:p>
          <a:p>
            <a:pPr algn="just"/>
            <a:r>
              <a:rPr lang="es-MX" sz="1100" b="1" dirty="0">
                <a:latin typeface="Roboto" panose="02000000000000000000" pitchFamily="2" charset="0"/>
              </a:rPr>
              <a:t>Fecha de ingreso:</a:t>
            </a:r>
            <a:r>
              <a:rPr lang="es-MX" sz="1100" dirty="0">
                <a:latin typeface="Roboto" panose="02000000000000000000" pitchFamily="2" charset="0"/>
              </a:rPr>
              <a:t> Ya que se está trabajando con una base de datos del año 2016, y ese es el año de ingreso de todos los estudiantes, se identifica que la misma no aporta información adicional en el modelo.</a:t>
            </a:r>
          </a:p>
          <a:p>
            <a:pPr algn="just"/>
            <a:r>
              <a:rPr lang="es-MX" sz="1100" b="1" dirty="0" err="1">
                <a:latin typeface="Roboto" panose="02000000000000000000" pitchFamily="2" charset="0"/>
              </a:rPr>
              <a:t>anio_inicio_periodo</a:t>
            </a:r>
            <a:r>
              <a:rPr lang="es-MX" sz="1100" b="1" dirty="0">
                <a:latin typeface="Roboto" panose="02000000000000000000" pitchFamily="2" charset="0"/>
              </a:rPr>
              <a:t>:</a:t>
            </a:r>
            <a:r>
              <a:rPr lang="es-MX" sz="1100" dirty="0">
                <a:latin typeface="Roboto" panose="02000000000000000000" pitchFamily="2" charset="0"/>
              </a:rPr>
              <a:t> Ya que se está trabajando con una base de datos del año 2016, y ese es el año de ingreso de todos los estudiantes, se identifica que la misma no aporta información adicional en el modelo.</a:t>
            </a:r>
          </a:p>
          <a:p>
            <a:pPr algn="just"/>
            <a:r>
              <a:rPr lang="es-MX" sz="1100" b="1" dirty="0" err="1">
                <a:latin typeface="Roboto" panose="02000000000000000000" pitchFamily="2" charset="0"/>
              </a:rPr>
              <a:t>anio_inicio_estudio</a:t>
            </a:r>
            <a:r>
              <a:rPr lang="es-MX" sz="1100" b="1" dirty="0">
                <a:latin typeface="Roboto" panose="02000000000000000000" pitchFamily="2" charset="0"/>
              </a:rPr>
              <a:t>:</a:t>
            </a:r>
            <a:r>
              <a:rPr lang="es-MX" sz="1100" dirty="0">
                <a:latin typeface="Roboto" panose="02000000000000000000" pitchFamily="2" charset="0"/>
              </a:rPr>
              <a:t> Ya que se está trabajando con una base de datos del año 2016, y ese es el año de ingreso de todos los estudiantes, se identifica que la misma no aporta información adicional en el modelo.</a:t>
            </a:r>
          </a:p>
          <a:p>
            <a:pPr algn="just"/>
            <a:r>
              <a:rPr lang="es-MX" sz="1100" dirty="0">
                <a:latin typeface="Roboto" panose="02000000000000000000" pitchFamily="2" charset="0"/>
              </a:rPr>
              <a:t>Finalmente, la base de datos de trabajo quedó con 130455 registros y 14 características.</a:t>
            </a:r>
          </a:p>
        </p:txBody>
      </p:sp>
      <p:pic>
        <p:nvPicPr>
          <p:cNvPr id="5" name="Imagen 4">
            <a:extLst>
              <a:ext uri="{FF2B5EF4-FFF2-40B4-BE49-F238E27FC236}">
                <a16:creationId xmlns:a16="http://schemas.microsoft.com/office/drawing/2014/main" id="{5FF4ECFB-0478-4528-8243-C7926F59444A}"/>
              </a:ext>
            </a:extLst>
          </p:cNvPr>
          <p:cNvPicPr>
            <a:picLocks noChangeAspect="1"/>
          </p:cNvPicPr>
          <p:nvPr/>
        </p:nvPicPr>
        <p:blipFill>
          <a:blip r:embed="rId2"/>
          <a:stretch>
            <a:fillRect/>
          </a:stretch>
        </p:blipFill>
        <p:spPr>
          <a:xfrm>
            <a:off x="5640779" y="2984302"/>
            <a:ext cx="6165291" cy="2222323"/>
          </a:xfrm>
          <a:prstGeom prst="rect">
            <a:avLst/>
          </a:prstGeom>
        </p:spPr>
      </p:pic>
      <p:sp>
        <p:nvSpPr>
          <p:cNvPr id="43" name="Rectangle 4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5473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CC5C5BD-5C5E-F5EB-9294-EE467AA9E0F4}"/>
              </a:ext>
            </a:extLst>
          </p:cNvPr>
          <p:cNvSpPr>
            <a:spLocks noGrp="1"/>
          </p:cNvSpPr>
          <p:nvPr>
            <p:ph type="title"/>
          </p:nvPr>
        </p:nvSpPr>
        <p:spPr>
          <a:xfrm>
            <a:off x="618423" y="46384"/>
            <a:ext cx="4347493" cy="1295528"/>
          </a:xfrm>
        </p:spPr>
        <p:txBody>
          <a:bodyPr>
            <a:normAutofit/>
          </a:bodyPr>
          <a:lstStyle/>
          <a:p>
            <a:r>
              <a:rPr lang="es-MX" sz="3200"/>
              <a:t>Tratamiento de variables</a:t>
            </a:r>
            <a:endParaRPr lang="es-MX" sz="3200" dirty="0"/>
          </a:p>
        </p:txBody>
      </p:sp>
      <p:sp>
        <p:nvSpPr>
          <p:cNvPr id="52" name="Rectangle 51">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4" name="Rectangle 53">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5F3698D-030F-D5E4-53B8-95DB8018B11F}"/>
              </a:ext>
            </a:extLst>
          </p:cNvPr>
          <p:cNvSpPr>
            <a:spLocks noGrp="1"/>
          </p:cNvSpPr>
          <p:nvPr>
            <p:ph idx="1"/>
          </p:nvPr>
        </p:nvSpPr>
        <p:spPr>
          <a:xfrm>
            <a:off x="6185210" y="586822"/>
            <a:ext cx="5329054" cy="1645920"/>
          </a:xfrm>
        </p:spPr>
        <p:txBody>
          <a:bodyPr anchor="ctr">
            <a:normAutofit/>
          </a:bodyPr>
          <a:lstStyle/>
          <a:p>
            <a:pPr algn="just"/>
            <a:r>
              <a:rPr lang="es-MX" sz="1500" b="0" i="0" dirty="0">
                <a:effectLst/>
                <a:latin typeface="Roboto" panose="02000000000000000000" pitchFamily="2" charset="0"/>
              </a:rPr>
              <a:t>Al analizar la variable del nivel de formación del padre, se puede observar que los registros que más se repiten son: </a:t>
            </a:r>
            <a:r>
              <a:rPr lang="es-MX" sz="1500" b="1" i="0" dirty="0">
                <a:effectLst/>
                <a:latin typeface="Roboto" panose="02000000000000000000" pitchFamily="2" charset="0"/>
              </a:rPr>
              <a:t>No registra y no sabe</a:t>
            </a:r>
            <a:r>
              <a:rPr lang="es-MX" sz="1500" b="0" i="0" dirty="0">
                <a:effectLst/>
                <a:latin typeface="Roboto" panose="02000000000000000000" pitchFamily="2" charset="0"/>
              </a:rPr>
              <a:t>, por lo que para utilizar la metodología de imputación plantea no nos brindaría información relevante para el estudio por lo que se procede a analizar la moda aislando esos registros para realizar la imputación a las variables con registros vacíos.</a:t>
            </a:r>
            <a:endParaRPr lang="es-MX" sz="1500" dirty="0">
              <a:latin typeface="Roboto" panose="02000000000000000000" pitchFamily="2" charset="0"/>
            </a:endParaRPr>
          </a:p>
        </p:txBody>
      </p:sp>
      <p:pic>
        <p:nvPicPr>
          <p:cNvPr id="8" name="Imagen 7">
            <a:extLst>
              <a:ext uri="{FF2B5EF4-FFF2-40B4-BE49-F238E27FC236}">
                <a16:creationId xmlns:a16="http://schemas.microsoft.com/office/drawing/2014/main" id="{002D154E-8C85-AFD9-9500-7F581A2DF13C}"/>
              </a:ext>
            </a:extLst>
          </p:cNvPr>
          <p:cNvPicPr>
            <a:picLocks noChangeAspect="1"/>
          </p:cNvPicPr>
          <p:nvPr/>
        </p:nvPicPr>
        <p:blipFill rotWithShape="1">
          <a:blip r:embed="rId2"/>
          <a:srcRect b="5445"/>
          <a:stretch/>
        </p:blipFill>
        <p:spPr>
          <a:xfrm>
            <a:off x="648556" y="1125241"/>
            <a:ext cx="5600661" cy="5502043"/>
          </a:xfrm>
          <a:prstGeom prst="rect">
            <a:avLst/>
          </a:prstGeom>
        </p:spPr>
      </p:pic>
      <p:pic>
        <p:nvPicPr>
          <p:cNvPr id="6" name="Imagen 5">
            <a:extLst>
              <a:ext uri="{FF2B5EF4-FFF2-40B4-BE49-F238E27FC236}">
                <a16:creationId xmlns:a16="http://schemas.microsoft.com/office/drawing/2014/main" id="{992FDEE5-CFAF-87D8-BEB6-8507E3E83104}"/>
              </a:ext>
            </a:extLst>
          </p:cNvPr>
          <p:cNvPicPr>
            <a:picLocks noChangeAspect="1"/>
          </p:cNvPicPr>
          <p:nvPr/>
        </p:nvPicPr>
        <p:blipFill>
          <a:blip r:embed="rId3"/>
          <a:stretch>
            <a:fillRect/>
          </a:stretch>
        </p:blipFill>
        <p:spPr>
          <a:xfrm>
            <a:off x="6938821" y="2729397"/>
            <a:ext cx="4043002" cy="3483864"/>
          </a:xfrm>
          <a:prstGeom prst="rect">
            <a:avLst/>
          </a:prstGeom>
        </p:spPr>
      </p:pic>
    </p:spTree>
    <p:extLst>
      <p:ext uri="{BB962C8B-B14F-4D97-AF65-F5344CB8AC3E}">
        <p14:creationId xmlns:p14="http://schemas.microsoft.com/office/powerpoint/2010/main" val="3901510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CC5C5BD-5C5E-F5EB-9294-EE467AA9E0F4}"/>
              </a:ext>
            </a:extLst>
          </p:cNvPr>
          <p:cNvSpPr>
            <a:spLocks noGrp="1"/>
          </p:cNvSpPr>
          <p:nvPr>
            <p:ph type="title"/>
          </p:nvPr>
        </p:nvSpPr>
        <p:spPr>
          <a:xfrm>
            <a:off x="618423" y="46384"/>
            <a:ext cx="4347493" cy="1295528"/>
          </a:xfrm>
        </p:spPr>
        <p:txBody>
          <a:bodyPr>
            <a:normAutofit/>
          </a:bodyPr>
          <a:lstStyle/>
          <a:p>
            <a:r>
              <a:rPr lang="es-MX" sz="3200"/>
              <a:t>Tratamiento de variables</a:t>
            </a:r>
            <a:endParaRPr lang="es-MX" sz="3200" dirty="0"/>
          </a:p>
        </p:txBody>
      </p:sp>
      <p:sp>
        <p:nvSpPr>
          <p:cNvPr id="52" name="Rectangle 51">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4" name="Rectangle 53">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5F3698D-030F-D5E4-53B8-95DB8018B11F}"/>
              </a:ext>
            </a:extLst>
          </p:cNvPr>
          <p:cNvSpPr>
            <a:spLocks noGrp="1"/>
          </p:cNvSpPr>
          <p:nvPr>
            <p:ph idx="1"/>
          </p:nvPr>
        </p:nvSpPr>
        <p:spPr>
          <a:xfrm>
            <a:off x="6185209" y="586822"/>
            <a:ext cx="5915351" cy="1645920"/>
          </a:xfrm>
        </p:spPr>
        <p:txBody>
          <a:bodyPr anchor="ctr">
            <a:normAutofit/>
          </a:bodyPr>
          <a:lstStyle/>
          <a:p>
            <a:pPr algn="just"/>
            <a:r>
              <a:rPr lang="es-MX" sz="1500" b="0" i="0" dirty="0">
                <a:effectLst/>
                <a:latin typeface="Roboto" panose="02000000000000000000" pitchFamily="2" charset="0"/>
              </a:rPr>
              <a:t>Al analizar la variable del número de instituciones por provincia, se identifica que las provincias de Sucumbíos y Zamora Chinchipe, presentan los registros vacíos o </a:t>
            </a:r>
            <a:r>
              <a:rPr lang="es-MX" sz="1500" b="0" i="0" dirty="0" err="1">
                <a:effectLst/>
                <a:latin typeface="Roboto" panose="02000000000000000000" pitchFamily="2" charset="0"/>
              </a:rPr>
              <a:t>NaN’s</a:t>
            </a:r>
            <a:r>
              <a:rPr lang="es-MX" sz="1500" b="0" i="0" dirty="0">
                <a:effectLst/>
                <a:latin typeface="Roboto" panose="02000000000000000000" pitchFamily="2" charset="0"/>
              </a:rPr>
              <a:t>, en este sentido, para tratar esta </a:t>
            </a:r>
            <a:r>
              <a:rPr lang="es-MX" sz="1500" dirty="0">
                <a:latin typeface="Roboto" panose="02000000000000000000" pitchFamily="2" charset="0"/>
              </a:rPr>
              <a:t>variable solo se reemplazará con el valor de cero, ya que, en la provincia de Sucumbíos y Zamora, no existen Instituciones de Educación Superior.</a:t>
            </a:r>
          </a:p>
        </p:txBody>
      </p:sp>
      <p:pic>
        <p:nvPicPr>
          <p:cNvPr id="5" name="Imagen 4">
            <a:extLst>
              <a:ext uri="{FF2B5EF4-FFF2-40B4-BE49-F238E27FC236}">
                <a16:creationId xmlns:a16="http://schemas.microsoft.com/office/drawing/2014/main" id="{124359E8-4104-6D17-47F0-E80D736A1214}"/>
              </a:ext>
            </a:extLst>
          </p:cNvPr>
          <p:cNvPicPr>
            <a:picLocks noChangeAspect="1"/>
          </p:cNvPicPr>
          <p:nvPr/>
        </p:nvPicPr>
        <p:blipFill>
          <a:blip r:embed="rId2"/>
          <a:stretch>
            <a:fillRect/>
          </a:stretch>
        </p:blipFill>
        <p:spPr>
          <a:xfrm>
            <a:off x="6249217" y="2286559"/>
            <a:ext cx="5658640" cy="4515480"/>
          </a:xfrm>
          <a:prstGeom prst="rect">
            <a:avLst/>
          </a:prstGeom>
        </p:spPr>
      </p:pic>
      <p:pic>
        <p:nvPicPr>
          <p:cNvPr id="9" name="Imagen 8">
            <a:extLst>
              <a:ext uri="{FF2B5EF4-FFF2-40B4-BE49-F238E27FC236}">
                <a16:creationId xmlns:a16="http://schemas.microsoft.com/office/drawing/2014/main" id="{3C443F4E-F12A-07C6-88AD-DFE3172D53AC}"/>
              </a:ext>
            </a:extLst>
          </p:cNvPr>
          <p:cNvPicPr>
            <a:picLocks noChangeAspect="1"/>
          </p:cNvPicPr>
          <p:nvPr/>
        </p:nvPicPr>
        <p:blipFill>
          <a:blip r:embed="rId3"/>
          <a:stretch>
            <a:fillRect/>
          </a:stretch>
        </p:blipFill>
        <p:spPr>
          <a:xfrm>
            <a:off x="56431" y="1284357"/>
            <a:ext cx="6006792" cy="5150963"/>
          </a:xfrm>
          <a:prstGeom prst="rect">
            <a:avLst/>
          </a:prstGeom>
        </p:spPr>
      </p:pic>
    </p:spTree>
    <p:extLst>
      <p:ext uri="{BB962C8B-B14F-4D97-AF65-F5344CB8AC3E}">
        <p14:creationId xmlns:p14="http://schemas.microsoft.com/office/powerpoint/2010/main" val="1786594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CC5C5BD-5C5E-F5EB-9294-EE467AA9E0F4}"/>
              </a:ext>
            </a:extLst>
          </p:cNvPr>
          <p:cNvSpPr>
            <a:spLocks noGrp="1"/>
          </p:cNvSpPr>
          <p:nvPr>
            <p:ph type="title"/>
          </p:nvPr>
        </p:nvSpPr>
        <p:spPr>
          <a:xfrm>
            <a:off x="618423" y="46384"/>
            <a:ext cx="4347493" cy="1295528"/>
          </a:xfrm>
        </p:spPr>
        <p:txBody>
          <a:bodyPr>
            <a:normAutofit/>
          </a:bodyPr>
          <a:lstStyle/>
          <a:p>
            <a:r>
              <a:rPr lang="es-MX" sz="3200"/>
              <a:t>Tratamiento de variables</a:t>
            </a:r>
            <a:endParaRPr lang="es-MX" sz="3200" dirty="0"/>
          </a:p>
        </p:txBody>
      </p:sp>
      <p:sp>
        <p:nvSpPr>
          <p:cNvPr id="52" name="Rectangle 51">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4" name="Rectangle 53">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5F3698D-030F-D5E4-53B8-95DB8018B11F}"/>
              </a:ext>
            </a:extLst>
          </p:cNvPr>
          <p:cNvSpPr>
            <a:spLocks noGrp="1"/>
          </p:cNvSpPr>
          <p:nvPr>
            <p:ph idx="1"/>
          </p:nvPr>
        </p:nvSpPr>
        <p:spPr>
          <a:xfrm>
            <a:off x="6185209" y="586822"/>
            <a:ext cx="5516383" cy="1645920"/>
          </a:xfrm>
        </p:spPr>
        <p:txBody>
          <a:bodyPr anchor="ctr">
            <a:normAutofit lnSpcReduction="10000"/>
          </a:bodyPr>
          <a:lstStyle/>
          <a:p>
            <a:pPr algn="just"/>
            <a:r>
              <a:rPr lang="es-MX" sz="1400" b="0" dirty="0">
                <a:solidFill>
                  <a:srgbClr val="000000"/>
                </a:solidFill>
                <a:effectLst/>
              </a:rPr>
              <a:t>Para realizar el tratamiento de la variable número de hermanos, primero analizaremos sus resumen estadístico y analizar la distribución de los datos y de existir datos atípicos, saber que se puede realizar.</a:t>
            </a:r>
          </a:p>
          <a:p>
            <a:pPr algn="just"/>
            <a:r>
              <a:rPr lang="es-MX" sz="1400" dirty="0">
                <a:solidFill>
                  <a:srgbClr val="000000"/>
                </a:solidFill>
              </a:rPr>
              <a:t>Como se puede observar existe probablemente un registro con error de tipeo, por lo que se debe decidir entre reemplazarlo o sacarlo de la muestra, para una mejor comprensión, se amarizará cual es el porcentaje de registros que tiene más de 4 hermanos que es el percentil 75.</a:t>
            </a:r>
          </a:p>
        </p:txBody>
      </p:sp>
      <p:pic>
        <p:nvPicPr>
          <p:cNvPr id="6" name="Imagen 5">
            <a:extLst>
              <a:ext uri="{FF2B5EF4-FFF2-40B4-BE49-F238E27FC236}">
                <a16:creationId xmlns:a16="http://schemas.microsoft.com/office/drawing/2014/main" id="{02B68A10-B91F-D567-D2E4-7851CD148B5F}"/>
              </a:ext>
            </a:extLst>
          </p:cNvPr>
          <p:cNvPicPr>
            <a:picLocks noChangeAspect="1"/>
          </p:cNvPicPr>
          <p:nvPr/>
        </p:nvPicPr>
        <p:blipFill>
          <a:blip r:embed="rId2"/>
          <a:stretch>
            <a:fillRect/>
          </a:stretch>
        </p:blipFill>
        <p:spPr>
          <a:xfrm>
            <a:off x="6128780" y="2491983"/>
            <a:ext cx="5572812" cy="1952898"/>
          </a:xfrm>
          <a:prstGeom prst="rect">
            <a:avLst/>
          </a:prstGeom>
        </p:spPr>
      </p:pic>
      <p:pic>
        <p:nvPicPr>
          <p:cNvPr id="8" name="Imagen 7">
            <a:extLst>
              <a:ext uri="{FF2B5EF4-FFF2-40B4-BE49-F238E27FC236}">
                <a16:creationId xmlns:a16="http://schemas.microsoft.com/office/drawing/2014/main" id="{4B9EF7AE-54D0-B632-1ACF-05A1DAC438AA}"/>
              </a:ext>
            </a:extLst>
          </p:cNvPr>
          <p:cNvPicPr>
            <a:picLocks noChangeAspect="1"/>
          </p:cNvPicPr>
          <p:nvPr/>
        </p:nvPicPr>
        <p:blipFill>
          <a:blip r:embed="rId3"/>
          <a:stretch>
            <a:fillRect/>
          </a:stretch>
        </p:blipFill>
        <p:spPr>
          <a:xfrm>
            <a:off x="6280791" y="4613227"/>
            <a:ext cx="5325218" cy="1286054"/>
          </a:xfrm>
          <a:prstGeom prst="rect">
            <a:avLst/>
          </a:prstGeom>
        </p:spPr>
      </p:pic>
      <p:sp>
        <p:nvSpPr>
          <p:cNvPr id="10" name="CuadroTexto 9">
            <a:extLst>
              <a:ext uri="{FF2B5EF4-FFF2-40B4-BE49-F238E27FC236}">
                <a16:creationId xmlns:a16="http://schemas.microsoft.com/office/drawing/2014/main" id="{409517AE-BDC3-137E-B262-C85186C276B7}"/>
              </a:ext>
            </a:extLst>
          </p:cNvPr>
          <p:cNvSpPr txBox="1"/>
          <p:nvPr/>
        </p:nvSpPr>
        <p:spPr>
          <a:xfrm>
            <a:off x="6185209" y="5899281"/>
            <a:ext cx="5895229" cy="954107"/>
          </a:xfrm>
          <a:prstGeom prst="rect">
            <a:avLst/>
          </a:prstGeom>
          <a:noFill/>
        </p:spPr>
        <p:txBody>
          <a:bodyPr wrap="square" rtlCol="0">
            <a:spAutoFit/>
          </a:bodyPr>
          <a:lstStyle/>
          <a:p>
            <a:pPr algn="just"/>
            <a:r>
              <a:rPr lang="es-MX" sz="1400" dirty="0">
                <a:solidFill>
                  <a:srgbClr val="000000"/>
                </a:solidFill>
              </a:rPr>
              <a:t>Se puede observar que el número de registros con más de 10 hermanos (que ya sería un dato atípicos por el número de hermanos) representa el 0.21% de la muestra, por lo que se imputará con los valores de la mediana de la variable para no perder registros</a:t>
            </a:r>
          </a:p>
        </p:txBody>
      </p:sp>
      <p:pic>
        <p:nvPicPr>
          <p:cNvPr id="12" name="Imagen 11">
            <a:extLst>
              <a:ext uri="{FF2B5EF4-FFF2-40B4-BE49-F238E27FC236}">
                <a16:creationId xmlns:a16="http://schemas.microsoft.com/office/drawing/2014/main" id="{142CB720-54A0-0EBF-5498-D2A27D56EB5D}"/>
              </a:ext>
            </a:extLst>
          </p:cNvPr>
          <p:cNvPicPr>
            <a:picLocks noChangeAspect="1"/>
          </p:cNvPicPr>
          <p:nvPr/>
        </p:nvPicPr>
        <p:blipFill>
          <a:blip r:embed="rId4"/>
          <a:stretch>
            <a:fillRect/>
          </a:stretch>
        </p:blipFill>
        <p:spPr>
          <a:xfrm>
            <a:off x="10929" y="1426967"/>
            <a:ext cx="6154009" cy="3991532"/>
          </a:xfrm>
          <a:prstGeom prst="rect">
            <a:avLst/>
          </a:prstGeom>
        </p:spPr>
      </p:pic>
      <p:sp>
        <p:nvSpPr>
          <p:cNvPr id="13" name="CuadroTexto 12">
            <a:extLst>
              <a:ext uri="{FF2B5EF4-FFF2-40B4-BE49-F238E27FC236}">
                <a16:creationId xmlns:a16="http://schemas.microsoft.com/office/drawing/2014/main" id="{250DB2C6-815C-ADC8-4435-ABDD41981B47}"/>
              </a:ext>
            </a:extLst>
          </p:cNvPr>
          <p:cNvSpPr txBox="1"/>
          <p:nvPr/>
        </p:nvSpPr>
        <p:spPr>
          <a:xfrm>
            <a:off x="111562" y="5503554"/>
            <a:ext cx="5895229" cy="1169551"/>
          </a:xfrm>
          <a:prstGeom prst="rect">
            <a:avLst/>
          </a:prstGeom>
          <a:noFill/>
        </p:spPr>
        <p:txBody>
          <a:bodyPr wrap="square" rtlCol="0">
            <a:spAutoFit/>
          </a:bodyPr>
          <a:lstStyle/>
          <a:p>
            <a:pPr algn="just"/>
            <a:r>
              <a:rPr lang="es-MX" sz="1400" dirty="0">
                <a:solidFill>
                  <a:srgbClr val="000000"/>
                </a:solidFill>
              </a:rPr>
              <a:t>Finalmente se decide reemplazar con la mediana todos los registros por encima de 10 hermanos con el objetivo de no perder información para el análisis, aunque, de ser el caso también se podría prescindir de esta información ya que el número de registros que abarcan no superan ni el 1% del total de registro de la base de datos</a:t>
            </a:r>
          </a:p>
        </p:txBody>
      </p:sp>
    </p:spTree>
    <p:extLst>
      <p:ext uri="{BB962C8B-B14F-4D97-AF65-F5344CB8AC3E}">
        <p14:creationId xmlns:p14="http://schemas.microsoft.com/office/powerpoint/2010/main" val="366566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CC5C5BD-5C5E-F5EB-9294-EE467AA9E0F4}"/>
              </a:ext>
            </a:extLst>
          </p:cNvPr>
          <p:cNvSpPr>
            <a:spLocks noGrp="1"/>
          </p:cNvSpPr>
          <p:nvPr>
            <p:ph type="title"/>
          </p:nvPr>
        </p:nvSpPr>
        <p:spPr>
          <a:xfrm>
            <a:off x="618423" y="46384"/>
            <a:ext cx="4347493" cy="1295528"/>
          </a:xfrm>
        </p:spPr>
        <p:txBody>
          <a:bodyPr>
            <a:normAutofit/>
          </a:bodyPr>
          <a:lstStyle/>
          <a:p>
            <a:r>
              <a:rPr lang="es-MX" sz="3200"/>
              <a:t>Tratamiento de variables</a:t>
            </a:r>
            <a:endParaRPr lang="es-MX" sz="3200" dirty="0"/>
          </a:p>
        </p:txBody>
      </p:sp>
      <p:sp>
        <p:nvSpPr>
          <p:cNvPr id="52" name="Rectangle 51">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4" name="Rectangle 53">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5F3698D-030F-D5E4-53B8-95DB8018B11F}"/>
              </a:ext>
            </a:extLst>
          </p:cNvPr>
          <p:cNvSpPr>
            <a:spLocks noGrp="1"/>
          </p:cNvSpPr>
          <p:nvPr>
            <p:ph idx="1"/>
          </p:nvPr>
        </p:nvSpPr>
        <p:spPr>
          <a:xfrm>
            <a:off x="6185209" y="586822"/>
            <a:ext cx="5516383" cy="1645920"/>
          </a:xfrm>
        </p:spPr>
        <p:txBody>
          <a:bodyPr anchor="ctr">
            <a:normAutofit lnSpcReduction="10000"/>
          </a:bodyPr>
          <a:lstStyle/>
          <a:p>
            <a:pPr algn="just"/>
            <a:r>
              <a:rPr lang="es-MX" sz="1400" b="0" dirty="0">
                <a:solidFill>
                  <a:srgbClr val="000000"/>
                </a:solidFill>
                <a:effectLst/>
              </a:rPr>
              <a:t>Para realizar el tratamiento de la variable número de hermanos, primero analizaremos sus resumen estadístico y analizar la distribución de los datos y de existir datos atípicos, saber que se puede realizar.</a:t>
            </a:r>
          </a:p>
          <a:p>
            <a:pPr algn="just"/>
            <a:r>
              <a:rPr lang="es-MX" sz="1400" dirty="0">
                <a:solidFill>
                  <a:srgbClr val="000000"/>
                </a:solidFill>
              </a:rPr>
              <a:t>Como se puede observar existe probablemente un registro con error de tipeo, por lo que se debe decidir entre reemplazarlo o sacarlo de la muestra, para una mejor comprensión, se amarizará cual es el porcentaje de registros que tiene más de 4 hermanos que es el percentil 75.</a:t>
            </a:r>
          </a:p>
        </p:txBody>
      </p:sp>
      <p:pic>
        <p:nvPicPr>
          <p:cNvPr id="6" name="Imagen 5">
            <a:extLst>
              <a:ext uri="{FF2B5EF4-FFF2-40B4-BE49-F238E27FC236}">
                <a16:creationId xmlns:a16="http://schemas.microsoft.com/office/drawing/2014/main" id="{02B68A10-B91F-D567-D2E4-7851CD148B5F}"/>
              </a:ext>
            </a:extLst>
          </p:cNvPr>
          <p:cNvPicPr>
            <a:picLocks noChangeAspect="1"/>
          </p:cNvPicPr>
          <p:nvPr/>
        </p:nvPicPr>
        <p:blipFill>
          <a:blip r:embed="rId2"/>
          <a:stretch>
            <a:fillRect/>
          </a:stretch>
        </p:blipFill>
        <p:spPr>
          <a:xfrm>
            <a:off x="6128780" y="2491983"/>
            <a:ext cx="5572812" cy="1952898"/>
          </a:xfrm>
          <a:prstGeom prst="rect">
            <a:avLst/>
          </a:prstGeom>
        </p:spPr>
      </p:pic>
      <p:pic>
        <p:nvPicPr>
          <p:cNvPr id="8" name="Imagen 7">
            <a:extLst>
              <a:ext uri="{FF2B5EF4-FFF2-40B4-BE49-F238E27FC236}">
                <a16:creationId xmlns:a16="http://schemas.microsoft.com/office/drawing/2014/main" id="{4B9EF7AE-54D0-B632-1ACF-05A1DAC438AA}"/>
              </a:ext>
            </a:extLst>
          </p:cNvPr>
          <p:cNvPicPr>
            <a:picLocks noChangeAspect="1"/>
          </p:cNvPicPr>
          <p:nvPr/>
        </p:nvPicPr>
        <p:blipFill>
          <a:blip r:embed="rId3"/>
          <a:stretch>
            <a:fillRect/>
          </a:stretch>
        </p:blipFill>
        <p:spPr>
          <a:xfrm>
            <a:off x="6280791" y="4613227"/>
            <a:ext cx="5325218" cy="1286054"/>
          </a:xfrm>
          <a:prstGeom prst="rect">
            <a:avLst/>
          </a:prstGeom>
        </p:spPr>
      </p:pic>
      <p:sp>
        <p:nvSpPr>
          <p:cNvPr id="10" name="CuadroTexto 9">
            <a:extLst>
              <a:ext uri="{FF2B5EF4-FFF2-40B4-BE49-F238E27FC236}">
                <a16:creationId xmlns:a16="http://schemas.microsoft.com/office/drawing/2014/main" id="{409517AE-BDC3-137E-B262-C85186C276B7}"/>
              </a:ext>
            </a:extLst>
          </p:cNvPr>
          <p:cNvSpPr txBox="1"/>
          <p:nvPr/>
        </p:nvSpPr>
        <p:spPr>
          <a:xfrm>
            <a:off x="6185209" y="5899281"/>
            <a:ext cx="5895229" cy="954107"/>
          </a:xfrm>
          <a:prstGeom prst="rect">
            <a:avLst/>
          </a:prstGeom>
          <a:noFill/>
        </p:spPr>
        <p:txBody>
          <a:bodyPr wrap="square" rtlCol="0">
            <a:spAutoFit/>
          </a:bodyPr>
          <a:lstStyle/>
          <a:p>
            <a:pPr algn="just"/>
            <a:r>
              <a:rPr lang="es-MX" sz="1400" dirty="0">
                <a:solidFill>
                  <a:srgbClr val="000000"/>
                </a:solidFill>
              </a:rPr>
              <a:t>Se puede observar que el número de registros con más de 10 hermanos (que ya sería un dato atípicos por el número de hermanos) representa el 0.21% de la muestra, por lo que se imputará con los valores de la mediana de la variable para no perder registros</a:t>
            </a:r>
          </a:p>
        </p:txBody>
      </p:sp>
      <p:pic>
        <p:nvPicPr>
          <p:cNvPr id="12" name="Imagen 11">
            <a:extLst>
              <a:ext uri="{FF2B5EF4-FFF2-40B4-BE49-F238E27FC236}">
                <a16:creationId xmlns:a16="http://schemas.microsoft.com/office/drawing/2014/main" id="{142CB720-54A0-0EBF-5498-D2A27D56EB5D}"/>
              </a:ext>
            </a:extLst>
          </p:cNvPr>
          <p:cNvPicPr>
            <a:picLocks noChangeAspect="1"/>
          </p:cNvPicPr>
          <p:nvPr/>
        </p:nvPicPr>
        <p:blipFill>
          <a:blip r:embed="rId4"/>
          <a:stretch>
            <a:fillRect/>
          </a:stretch>
        </p:blipFill>
        <p:spPr>
          <a:xfrm>
            <a:off x="10929" y="1426967"/>
            <a:ext cx="6154009" cy="3991532"/>
          </a:xfrm>
          <a:prstGeom prst="rect">
            <a:avLst/>
          </a:prstGeom>
        </p:spPr>
      </p:pic>
      <p:sp>
        <p:nvSpPr>
          <p:cNvPr id="13" name="CuadroTexto 12">
            <a:extLst>
              <a:ext uri="{FF2B5EF4-FFF2-40B4-BE49-F238E27FC236}">
                <a16:creationId xmlns:a16="http://schemas.microsoft.com/office/drawing/2014/main" id="{250DB2C6-815C-ADC8-4435-ABDD41981B47}"/>
              </a:ext>
            </a:extLst>
          </p:cNvPr>
          <p:cNvSpPr txBox="1"/>
          <p:nvPr/>
        </p:nvSpPr>
        <p:spPr>
          <a:xfrm>
            <a:off x="111562" y="5503554"/>
            <a:ext cx="5895229" cy="1169551"/>
          </a:xfrm>
          <a:prstGeom prst="rect">
            <a:avLst/>
          </a:prstGeom>
          <a:noFill/>
        </p:spPr>
        <p:txBody>
          <a:bodyPr wrap="square" rtlCol="0">
            <a:spAutoFit/>
          </a:bodyPr>
          <a:lstStyle/>
          <a:p>
            <a:pPr algn="just"/>
            <a:r>
              <a:rPr lang="es-MX" sz="1400" dirty="0">
                <a:solidFill>
                  <a:srgbClr val="000000"/>
                </a:solidFill>
              </a:rPr>
              <a:t>Finalmente se decide reemplazar con la mediana todos los registros por encima de 10 hermanos con el objetivo de no perder información para el análisis, aunque, de ser el caso también se podría prescindir de esta información ya que el número de registros que abarcan no superan ni el 1% del total de registro de la base de datos</a:t>
            </a:r>
          </a:p>
        </p:txBody>
      </p:sp>
    </p:spTree>
    <p:extLst>
      <p:ext uri="{BB962C8B-B14F-4D97-AF65-F5344CB8AC3E}">
        <p14:creationId xmlns:p14="http://schemas.microsoft.com/office/powerpoint/2010/main" val="155759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C5C5BD-5C5E-F5EB-9294-EE467AA9E0F4}"/>
              </a:ext>
            </a:extLst>
          </p:cNvPr>
          <p:cNvSpPr>
            <a:spLocks noGrp="1"/>
          </p:cNvSpPr>
          <p:nvPr>
            <p:ph type="title"/>
          </p:nvPr>
        </p:nvSpPr>
        <p:spPr>
          <a:xfrm>
            <a:off x="618423" y="46384"/>
            <a:ext cx="4347493" cy="1295528"/>
          </a:xfrm>
        </p:spPr>
        <p:txBody>
          <a:bodyPr>
            <a:normAutofit/>
          </a:bodyPr>
          <a:lstStyle/>
          <a:p>
            <a:r>
              <a:rPr lang="es-MX" sz="3200"/>
              <a:t>Tratamiento de variables</a:t>
            </a:r>
            <a:endParaRPr lang="es-MX" sz="3200" dirty="0"/>
          </a:p>
        </p:txBody>
      </p:sp>
      <p:sp>
        <p:nvSpPr>
          <p:cNvPr id="3" name="Marcador de contenido 2">
            <a:extLst>
              <a:ext uri="{FF2B5EF4-FFF2-40B4-BE49-F238E27FC236}">
                <a16:creationId xmlns:a16="http://schemas.microsoft.com/office/drawing/2014/main" id="{95F3698D-030F-D5E4-53B8-95DB8018B11F}"/>
              </a:ext>
            </a:extLst>
          </p:cNvPr>
          <p:cNvSpPr>
            <a:spLocks noGrp="1"/>
          </p:cNvSpPr>
          <p:nvPr>
            <p:ph idx="1"/>
          </p:nvPr>
        </p:nvSpPr>
        <p:spPr>
          <a:xfrm>
            <a:off x="6777990" y="1121708"/>
            <a:ext cx="4900742" cy="2707341"/>
          </a:xfrm>
        </p:spPr>
        <p:txBody>
          <a:bodyPr anchor="ctr">
            <a:normAutofit/>
          </a:bodyPr>
          <a:lstStyle/>
          <a:p>
            <a:pPr algn="just"/>
            <a:r>
              <a:rPr lang="es-MX" sz="1600" dirty="0">
                <a:solidFill>
                  <a:srgbClr val="000000"/>
                </a:solidFill>
              </a:rPr>
              <a:t>Se puede observar que la variable "</a:t>
            </a:r>
            <a:r>
              <a:rPr lang="es-MX" sz="1600" dirty="0" err="1">
                <a:solidFill>
                  <a:srgbClr val="000000"/>
                </a:solidFill>
              </a:rPr>
              <a:t>escolaridad_provincia</a:t>
            </a:r>
            <a:r>
              <a:rPr lang="es-MX" sz="1600" dirty="0">
                <a:solidFill>
                  <a:srgbClr val="000000"/>
                </a:solidFill>
              </a:rPr>
              <a:t>" está en formato "</a:t>
            </a:r>
            <a:r>
              <a:rPr lang="es-MX" sz="1600" dirty="0" err="1">
                <a:solidFill>
                  <a:srgbClr val="000000"/>
                </a:solidFill>
              </a:rPr>
              <a:t>object</a:t>
            </a:r>
            <a:r>
              <a:rPr lang="es-MX" sz="1600" dirty="0">
                <a:solidFill>
                  <a:srgbClr val="000000"/>
                </a:solidFill>
              </a:rPr>
              <a:t>" y debe ser formato float64.</a:t>
            </a:r>
          </a:p>
          <a:p>
            <a:pPr algn="just"/>
            <a:r>
              <a:rPr lang="es-MX" sz="1600" dirty="0">
                <a:solidFill>
                  <a:srgbClr val="000000"/>
                </a:solidFill>
              </a:rPr>
              <a:t>Por lo que se realiza el tratamiento adecuado para que la variable tenga el formato adecuado para su utilización dentro del modelo</a:t>
            </a:r>
          </a:p>
          <a:p>
            <a:pPr algn="just"/>
            <a:r>
              <a:rPr lang="es-MX" sz="1600" dirty="0">
                <a:solidFill>
                  <a:srgbClr val="000000"/>
                </a:solidFill>
              </a:rPr>
              <a:t>Se puede observar finalmente que la base de datos ahora se encuentra completamente limpia y lista para utilizarse en el modelo.</a:t>
            </a:r>
          </a:p>
        </p:txBody>
      </p:sp>
      <p:sp>
        <p:nvSpPr>
          <p:cNvPr id="13" name="CuadroTexto 12">
            <a:extLst>
              <a:ext uri="{FF2B5EF4-FFF2-40B4-BE49-F238E27FC236}">
                <a16:creationId xmlns:a16="http://schemas.microsoft.com/office/drawing/2014/main" id="{250DB2C6-815C-ADC8-4435-ABDD41981B47}"/>
              </a:ext>
            </a:extLst>
          </p:cNvPr>
          <p:cNvSpPr txBox="1"/>
          <p:nvPr/>
        </p:nvSpPr>
        <p:spPr>
          <a:xfrm>
            <a:off x="5783503" y="2767629"/>
            <a:ext cx="5895229" cy="307777"/>
          </a:xfrm>
          <a:prstGeom prst="rect">
            <a:avLst/>
          </a:prstGeom>
          <a:noFill/>
        </p:spPr>
        <p:txBody>
          <a:bodyPr wrap="square" rtlCol="0">
            <a:spAutoFit/>
          </a:bodyPr>
          <a:lstStyle/>
          <a:p>
            <a:pPr algn="just"/>
            <a:r>
              <a:rPr lang="es-MX" sz="1400" dirty="0">
                <a:solidFill>
                  <a:srgbClr val="000000"/>
                </a:solidFill>
              </a:rPr>
              <a:t>Se</a:t>
            </a:r>
          </a:p>
        </p:txBody>
      </p:sp>
      <p:pic>
        <p:nvPicPr>
          <p:cNvPr id="5" name="Imagen 4">
            <a:extLst>
              <a:ext uri="{FF2B5EF4-FFF2-40B4-BE49-F238E27FC236}">
                <a16:creationId xmlns:a16="http://schemas.microsoft.com/office/drawing/2014/main" id="{85BD2169-C853-EE9F-8D4F-37697379E033}"/>
              </a:ext>
            </a:extLst>
          </p:cNvPr>
          <p:cNvPicPr>
            <a:picLocks noChangeAspect="1"/>
          </p:cNvPicPr>
          <p:nvPr/>
        </p:nvPicPr>
        <p:blipFill>
          <a:blip r:embed="rId2"/>
          <a:stretch>
            <a:fillRect/>
          </a:stretch>
        </p:blipFill>
        <p:spPr>
          <a:xfrm>
            <a:off x="111562" y="1121708"/>
            <a:ext cx="6666428" cy="5039061"/>
          </a:xfrm>
          <a:prstGeom prst="rect">
            <a:avLst/>
          </a:prstGeom>
        </p:spPr>
      </p:pic>
    </p:spTree>
    <p:extLst>
      <p:ext uri="{BB962C8B-B14F-4D97-AF65-F5344CB8AC3E}">
        <p14:creationId xmlns:p14="http://schemas.microsoft.com/office/powerpoint/2010/main" val="3603412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7" name="Rectangle 1087">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CC5C5BD-5C5E-F5EB-9294-EE467AA9E0F4}"/>
              </a:ext>
            </a:extLst>
          </p:cNvPr>
          <p:cNvSpPr>
            <a:spLocks noGrp="1"/>
          </p:cNvSpPr>
          <p:nvPr>
            <p:ph type="title"/>
          </p:nvPr>
        </p:nvSpPr>
        <p:spPr>
          <a:xfrm>
            <a:off x="589560" y="856180"/>
            <a:ext cx="5279408" cy="1128068"/>
          </a:xfrm>
        </p:spPr>
        <p:txBody>
          <a:bodyPr anchor="ctr">
            <a:normAutofit/>
          </a:bodyPr>
          <a:lstStyle/>
          <a:p>
            <a:r>
              <a:rPr lang="es-MX" sz="4000"/>
              <a:t>Variable objetivo</a:t>
            </a:r>
          </a:p>
        </p:txBody>
      </p:sp>
      <p:grpSp>
        <p:nvGrpSpPr>
          <p:cNvPr id="1099" name="Group 108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91" name="Rectangle 109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1" name="Rectangle 109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2" name="Rectangle 109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5F3698D-030F-D5E4-53B8-95DB8018B11F}"/>
              </a:ext>
            </a:extLst>
          </p:cNvPr>
          <p:cNvSpPr>
            <a:spLocks noGrp="1"/>
          </p:cNvSpPr>
          <p:nvPr>
            <p:ph idx="1"/>
          </p:nvPr>
        </p:nvSpPr>
        <p:spPr>
          <a:xfrm>
            <a:off x="87363" y="2330505"/>
            <a:ext cx="6762323" cy="2376243"/>
          </a:xfrm>
        </p:spPr>
        <p:txBody>
          <a:bodyPr anchor="ctr">
            <a:normAutofit/>
          </a:bodyPr>
          <a:lstStyle/>
          <a:p>
            <a:pPr marL="0" indent="0" algn="just">
              <a:buNone/>
            </a:pPr>
            <a:r>
              <a:rPr lang="es-MX" sz="1800" dirty="0"/>
              <a:t>Para cumplir con el objetivo del análisis se debe generar la variable dependiente, el criterio para la generación de la misma fue el siguiente: </a:t>
            </a:r>
          </a:p>
          <a:p>
            <a:pPr marL="0" indent="0" algn="just">
              <a:buNone/>
            </a:pPr>
            <a:r>
              <a:rPr lang="es-MX" sz="1800" dirty="0"/>
              <a:t>La variable dependiente adopta el valor de “1” si el estudiante entro a una institución de educación fuera de su provincia de nacimiento y "0" si el estudiante entró a una institución de educación en su provincia de nacimiento</a:t>
            </a:r>
          </a:p>
        </p:txBody>
      </p:sp>
      <p:sp>
        <p:nvSpPr>
          <p:cNvPr id="1096" name="Rectangle 109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8" name="Rectangle 109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EB4FB8C0-8A99-2F0F-C404-9A1B9BB846E7}"/>
              </a:ext>
            </a:extLst>
          </p:cNvPr>
          <p:cNvPicPr>
            <a:picLocks noChangeAspect="1"/>
          </p:cNvPicPr>
          <p:nvPr/>
        </p:nvPicPr>
        <p:blipFill>
          <a:blip r:embed="rId2"/>
          <a:stretch>
            <a:fillRect/>
          </a:stretch>
        </p:blipFill>
        <p:spPr>
          <a:xfrm>
            <a:off x="6581015" y="1156713"/>
            <a:ext cx="5304277" cy="1100636"/>
          </a:xfrm>
          <a:prstGeom prst="rect">
            <a:avLst/>
          </a:prstGeom>
        </p:spPr>
      </p:pic>
      <p:sp>
        <p:nvSpPr>
          <p:cNvPr id="1100" name="Rectangle 109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6C09BB12-9ACA-2302-88E0-6E601248DF15}"/>
              </a:ext>
            </a:extLst>
          </p:cNvPr>
          <p:cNvPicPr>
            <a:picLocks noChangeAspect="1"/>
          </p:cNvPicPr>
          <p:nvPr/>
        </p:nvPicPr>
        <p:blipFill>
          <a:blip r:embed="rId3"/>
          <a:stretch>
            <a:fillRect/>
          </a:stretch>
        </p:blipFill>
        <p:spPr>
          <a:xfrm>
            <a:off x="7172696" y="3707894"/>
            <a:ext cx="4428585" cy="2617002"/>
          </a:xfrm>
          <a:prstGeom prst="rect">
            <a:avLst/>
          </a:prstGeom>
        </p:spPr>
      </p:pic>
    </p:spTree>
    <p:extLst>
      <p:ext uri="{BB962C8B-B14F-4D97-AF65-F5344CB8AC3E}">
        <p14:creationId xmlns:p14="http://schemas.microsoft.com/office/powerpoint/2010/main" val="250021022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1456</Words>
  <Application>Microsoft Office PowerPoint</Application>
  <PresentationFormat>Panorámica</PresentationFormat>
  <Paragraphs>48</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Roboto</vt:lpstr>
      <vt:lpstr>Tema de Office</vt:lpstr>
      <vt:lpstr>Modelo de movilidad estudiantil</vt:lpstr>
      <vt:lpstr>Análisis de la base de datos</vt:lpstr>
      <vt:lpstr>Selección de variables </vt:lpstr>
      <vt:lpstr>Tratamiento de variables</vt:lpstr>
      <vt:lpstr>Tratamiento de variables</vt:lpstr>
      <vt:lpstr>Tratamiento de variables</vt:lpstr>
      <vt:lpstr>Tratamiento de variables</vt:lpstr>
      <vt:lpstr>Tratamiento de variables</vt:lpstr>
      <vt:lpstr>Variable objetivo</vt:lpstr>
      <vt:lpstr>Estadísticas descriptivas</vt:lpstr>
      <vt:lpstr>Diagrama de cajas variable de la brecha de acceso por provincia</vt:lpstr>
      <vt:lpstr>Estadísticas descriptivas considerando la variable dependiente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proyección de ventas</dc:title>
  <dc:creator>David Victor Torres Ruiz</dc:creator>
  <cp:lastModifiedBy>David Victor Torres Ruiz</cp:lastModifiedBy>
  <cp:revision>7</cp:revision>
  <dcterms:created xsi:type="dcterms:W3CDTF">2023-03-26T01:47:03Z</dcterms:created>
  <dcterms:modified xsi:type="dcterms:W3CDTF">2023-04-22T21:35:32Z</dcterms:modified>
</cp:coreProperties>
</file>