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71"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102" d="100"/>
          <a:sy n="102" d="100"/>
        </p:scale>
        <p:origin x="138" y="4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611F4-135F-AFBF-937B-A89BF83318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54A376C-C66F-4A80-5FEB-578E89C84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F771A14-806C-4D45-98E7-AE9CDA6E1ED0}"/>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53ACC071-0195-0E7A-2339-ED4876F1AB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C2C4DC8-9425-4D55-E9C2-99AFB3A5EF73}"/>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50346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AB8F7-0D9A-A1CE-8D41-B72694BB12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7FDDFB-A7CE-89D3-303F-54438702E28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D616709-456D-146F-F8B4-0E402A807BC7}"/>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AD2928D7-B394-3A3F-C6F7-0A7B6104C6C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3AD3CF-27F2-1365-40B2-AD619DD3A64D}"/>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177989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1FC11B-3F40-F523-C963-CF54D0A3A4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DE06AE2-B83A-802B-6ABF-6DAE7F04FE1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1AA151-EB3F-75C6-2799-FCA0D3BCD20C}"/>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3C14ACBF-64E2-4AEC-F7F1-4252CA2ED2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EDBD15-5A2A-4429-233D-415C2D5B713E}"/>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54565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CF32A-420E-A123-68A2-E69FA5BD38C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B7A4D89-669B-37A9-F979-F260EC89FF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F29B236-AFB4-3E2B-E722-50D4534B1850}"/>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33EC17A6-8C99-B726-9B1B-2A0B03B594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DB287B-1476-F1F9-ADE5-1233B526F849}"/>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81260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2ACA9-7BCC-08B6-9C54-73C6733C8B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F834832-D364-F5D1-4D24-18597021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1E73DE-85EC-7F6E-C589-204EA6549535}"/>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272285FF-D2A6-B5C4-EC92-969D5463D71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9100AC1-97C1-72E1-1375-8ED210512D25}"/>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66950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DC999-4671-36E6-6A5E-2E95B2007E8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9221CF1-7C43-BDDF-CB22-03FBE14E135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38B9DA0-1AE0-5571-BC1B-14E9CC642E3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E781D01-0982-ED67-9860-5ED34EA0462C}"/>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6" name="Marcador de pie de página 5">
            <a:extLst>
              <a:ext uri="{FF2B5EF4-FFF2-40B4-BE49-F238E27FC236}">
                <a16:creationId xmlns:a16="http://schemas.microsoft.com/office/drawing/2014/main" id="{AB9C2F55-4516-6672-4175-7CBD4D9ED15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614D159-A083-D770-B40A-6A54FCFCC6C9}"/>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99364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AF8D7-160F-14CE-7FC6-2D95A08668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6595CC-6280-3434-4327-F5453FDEC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70A5A0F-C28A-D277-A9DC-2065AE28DB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AF5D688-D48F-91E0-7939-5BDD80EE6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9ED7B-035C-BA6A-7A98-988CFD942DD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4E86EBE-8701-56FE-F1CA-06314D258048}"/>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8" name="Marcador de pie de página 7">
            <a:extLst>
              <a:ext uri="{FF2B5EF4-FFF2-40B4-BE49-F238E27FC236}">
                <a16:creationId xmlns:a16="http://schemas.microsoft.com/office/drawing/2014/main" id="{9FBA912B-A08F-ECC1-00E4-3C01A0FCF00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02BC308-7739-539A-73B4-9F891B914BAE}"/>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31414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BFED7-6FC7-5F08-8D62-0AB902CE67E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BB7EE03-53F4-9E3A-84CD-7EA72E222489}"/>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4" name="Marcador de pie de página 3">
            <a:extLst>
              <a:ext uri="{FF2B5EF4-FFF2-40B4-BE49-F238E27FC236}">
                <a16:creationId xmlns:a16="http://schemas.microsoft.com/office/drawing/2014/main" id="{D1C7BB70-172F-6BAB-0319-A7FB7977503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A7F4582-00BC-9833-3690-D18613A4A4D7}"/>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93484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07E75E-50B7-41C3-CC28-F8298F7E123F}"/>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3" name="Marcador de pie de página 2">
            <a:extLst>
              <a:ext uri="{FF2B5EF4-FFF2-40B4-BE49-F238E27FC236}">
                <a16:creationId xmlns:a16="http://schemas.microsoft.com/office/drawing/2014/main" id="{9FF1E6E2-B329-128C-74CB-BFFB9274F48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033BD85-674B-CC66-E1D7-15EC1A15EF56}"/>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67765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B67C4-FFB9-4F0D-40F4-D824BB77D3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52A1F4-B1C0-0CFF-313D-5BE304610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45408F7-F2AA-5F63-5B12-A7B37A864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B30BA1-BD3D-BC4C-3F62-26ABD55BBDC3}"/>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6" name="Marcador de pie de página 5">
            <a:extLst>
              <a:ext uri="{FF2B5EF4-FFF2-40B4-BE49-F238E27FC236}">
                <a16:creationId xmlns:a16="http://schemas.microsoft.com/office/drawing/2014/main" id="{03406590-9EAA-121D-8407-04596793076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C1E5B87-82DC-BD72-967A-36AB920B531B}"/>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120215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7CC06-1940-4928-EB37-18CC00A6FA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B003FA8-8A5E-88C9-0992-E353DE105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7BE1A5B-E420-9598-C43B-5D7D211B8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A938E0-AFF5-7355-2FDC-9BC468B1EC55}"/>
              </a:ext>
            </a:extLst>
          </p:cNvPr>
          <p:cNvSpPr>
            <a:spLocks noGrp="1"/>
          </p:cNvSpPr>
          <p:nvPr>
            <p:ph type="dt" sz="half" idx="10"/>
          </p:nvPr>
        </p:nvSpPr>
        <p:spPr/>
        <p:txBody>
          <a:bodyPr/>
          <a:lstStyle/>
          <a:p>
            <a:fld id="{8A2C7B57-7AD9-4479-A59E-FBE586EEF1D7}" type="datetimeFigureOut">
              <a:rPr lang="es-MX" smtClean="0"/>
              <a:t>29/04/2023</a:t>
            </a:fld>
            <a:endParaRPr lang="es-MX"/>
          </a:p>
        </p:txBody>
      </p:sp>
      <p:sp>
        <p:nvSpPr>
          <p:cNvPr id="6" name="Marcador de pie de página 5">
            <a:extLst>
              <a:ext uri="{FF2B5EF4-FFF2-40B4-BE49-F238E27FC236}">
                <a16:creationId xmlns:a16="http://schemas.microsoft.com/office/drawing/2014/main" id="{D171F9C2-2C08-E3FA-81B5-8768D0B820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69E060F-C454-C7B7-02EB-BA4D906E8482}"/>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84065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0B3E64-2941-7071-75F8-C55EB2B81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DD3A2F5-9999-1B00-6BFD-392A0EA39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58E9A4-8F14-D9B2-A111-CEFCCE866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C7B57-7AD9-4479-A59E-FBE586EEF1D7}" type="datetimeFigureOut">
              <a:rPr lang="es-MX" smtClean="0"/>
              <a:t>29/04/2023</a:t>
            </a:fld>
            <a:endParaRPr lang="es-MX"/>
          </a:p>
        </p:txBody>
      </p:sp>
      <p:sp>
        <p:nvSpPr>
          <p:cNvPr id="5" name="Marcador de pie de página 4">
            <a:extLst>
              <a:ext uri="{FF2B5EF4-FFF2-40B4-BE49-F238E27FC236}">
                <a16:creationId xmlns:a16="http://schemas.microsoft.com/office/drawing/2014/main" id="{32DA08FE-7BE2-93E8-B2E6-8B3DE5C98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D412DD5-3DAE-0208-7D06-BEA437658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9DC15-738A-4B63-B9F3-3C3F54D87BA1}" type="slidenum">
              <a:rPr lang="es-MX" smtClean="0"/>
              <a:t>‹Nº›</a:t>
            </a:fld>
            <a:endParaRPr lang="es-MX"/>
          </a:p>
        </p:txBody>
      </p:sp>
    </p:spTree>
    <p:extLst>
      <p:ext uri="{BB962C8B-B14F-4D97-AF65-F5344CB8AC3E}">
        <p14:creationId xmlns:p14="http://schemas.microsoft.com/office/powerpoint/2010/main" val="2649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Gráfico económico digital">
            <a:extLst>
              <a:ext uri="{FF2B5EF4-FFF2-40B4-BE49-F238E27FC236}">
                <a16:creationId xmlns:a16="http://schemas.microsoft.com/office/drawing/2014/main" id="{5E2D6373-F80A-700A-1DA4-0F68C148C611}"/>
              </a:ext>
            </a:extLst>
          </p:cNvPr>
          <p:cNvPicPr>
            <a:picLocks noChangeAspect="1"/>
          </p:cNvPicPr>
          <p:nvPr/>
        </p:nvPicPr>
        <p:blipFill rotWithShape="1">
          <a:blip r:embed="rId2"/>
          <a:srcRect/>
          <a:stretch/>
        </p:blipFill>
        <p:spPr>
          <a:xfrm>
            <a:off x="-3047" y="10"/>
            <a:ext cx="12191999" cy="6857990"/>
          </a:xfrm>
          <a:prstGeom prst="rect">
            <a:avLst/>
          </a:prstGeom>
        </p:spPr>
      </p:pic>
      <p:sp>
        <p:nvSpPr>
          <p:cNvPr id="19"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613066-7733-84D7-03B3-FEEDD9E1A2E9}"/>
              </a:ext>
            </a:extLst>
          </p:cNvPr>
          <p:cNvSpPr>
            <a:spLocks noGrp="1"/>
          </p:cNvSpPr>
          <p:nvPr>
            <p:ph type="ctrTitle"/>
          </p:nvPr>
        </p:nvSpPr>
        <p:spPr>
          <a:xfrm>
            <a:off x="1407999" y="-1565394"/>
            <a:ext cx="10058400" cy="3574778"/>
          </a:xfrm>
          <a:effectLst>
            <a:outerShdw blurRad="50800" dist="38100" dir="2700000" algn="tl" rotWithShape="0">
              <a:prstClr val="black">
                <a:alpha val="40000"/>
              </a:prstClr>
            </a:outerShdw>
          </a:effectLst>
        </p:spPr>
        <p:txBody>
          <a:bodyPr>
            <a:normAutofit/>
          </a:bodyPr>
          <a:lstStyle/>
          <a:p>
            <a:r>
              <a:rPr lang="es-MX" sz="5200" dirty="0">
                <a:solidFill>
                  <a:srgbClr val="FFFFFF"/>
                </a:solidFill>
              </a:rPr>
              <a:t>Modelo de movilidad estudiantil</a:t>
            </a:r>
          </a:p>
        </p:txBody>
      </p:sp>
      <p:sp>
        <p:nvSpPr>
          <p:cNvPr id="3" name="Subtítulo 2">
            <a:extLst>
              <a:ext uri="{FF2B5EF4-FFF2-40B4-BE49-F238E27FC236}">
                <a16:creationId xmlns:a16="http://schemas.microsoft.com/office/drawing/2014/main" id="{9E398E57-FD86-7CD4-9146-90017B4F3A10}"/>
              </a:ext>
            </a:extLst>
          </p:cNvPr>
          <p:cNvSpPr>
            <a:spLocks noGrp="1"/>
          </p:cNvSpPr>
          <p:nvPr>
            <p:ph type="subTitle" idx="1"/>
          </p:nvPr>
        </p:nvSpPr>
        <p:spPr>
          <a:xfrm>
            <a:off x="1049398" y="2266364"/>
            <a:ext cx="10775602" cy="2070683"/>
          </a:xfrm>
          <a:effectLst>
            <a:outerShdw blurRad="50800" dist="38100" dir="2700000" algn="tl" rotWithShape="0">
              <a:prstClr val="black">
                <a:alpha val="40000"/>
              </a:prstClr>
            </a:outerShdw>
          </a:effectLst>
        </p:spPr>
        <p:txBody>
          <a:bodyPr>
            <a:normAutofit/>
          </a:bodyPr>
          <a:lstStyle/>
          <a:p>
            <a:r>
              <a:rPr lang="es-MX" b="1" dirty="0">
                <a:solidFill>
                  <a:schemeClr val="bg1"/>
                </a:solidFill>
                <a:effectLst/>
                <a:latin typeface="+mj-lt"/>
              </a:rPr>
              <a:t>El objetivo que se plantea es determinar cuáles son los factores que inciden en la movilidad de un estudiante para acceder a una institución de educación en una provincia distinta a la de su nacimiento. Se considera a los estudiantes matriculados en las diferentes instituciones de educación a nivel nacional para el año 2016.</a:t>
            </a:r>
          </a:p>
        </p:txBody>
      </p:sp>
    </p:spTree>
    <p:extLst>
      <p:ext uri="{BB962C8B-B14F-4D97-AF65-F5344CB8AC3E}">
        <p14:creationId xmlns:p14="http://schemas.microsoft.com/office/powerpoint/2010/main" val="2597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ACD460-8A64-38E3-5544-04CB7E93620D}"/>
              </a:ext>
            </a:extLst>
          </p:cNvPr>
          <p:cNvSpPr>
            <a:spLocks noGrp="1"/>
          </p:cNvSpPr>
          <p:nvPr>
            <p:ph type="title"/>
          </p:nvPr>
        </p:nvSpPr>
        <p:spPr>
          <a:xfrm>
            <a:off x="795528" y="386930"/>
            <a:ext cx="10474155" cy="1300554"/>
          </a:xfrm>
        </p:spPr>
        <p:txBody>
          <a:bodyPr anchor="b">
            <a:normAutofit fontScale="90000"/>
          </a:bodyPr>
          <a:lstStyle/>
          <a:p>
            <a:r>
              <a:rPr lang="es-MX" sz="4800" dirty="0"/>
              <a:t>Movilidad estudiantil en la Educación Superior</a:t>
            </a:r>
          </a:p>
        </p:txBody>
      </p:sp>
      <p:sp>
        <p:nvSpPr>
          <p:cNvPr id="1054" name="Rectangle 105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vilidad Estudiantil/Académica.">
            <a:extLst>
              <a:ext uri="{FF2B5EF4-FFF2-40B4-BE49-F238E27FC236}">
                <a16:creationId xmlns:a16="http://schemas.microsoft.com/office/drawing/2014/main" id="{8089B6A3-1C31-BCAC-7772-72C22C0EB6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95" r="20445" b="-1"/>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6B52E0A4-41EF-47F6-DFDD-F77C3ACA8FEF}"/>
              </a:ext>
            </a:extLst>
          </p:cNvPr>
          <p:cNvSpPr>
            <a:spLocks noGrp="1"/>
          </p:cNvSpPr>
          <p:nvPr>
            <p:ph idx="1"/>
          </p:nvPr>
        </p:nvSpPr>
        <p:spPr>
          <a:xfrm>
            <a:off x="6406429" y="2599509"/>
            <a:ext cx="4797190" cy="3639450"/>
          </a:xfrm>
        </p:spPr>
        <p:txBody>
          <a:bodyPr anchor="ctr">
            <a:normAutofit/>
          </a:bodyPr>
          <a:lstStyle/>
          <a:p>
            <a:pPr algn="just"/>
            <a:r>
              <a:rPr lang="es-EC" sz="1600" b="0" i="0" dirty="0">
                <a:solidFill>
                  <a:srgbClr val="374151"/>
                </a:solidFill>
                <a:effectLst/>
                <a:latin typeface="Times New Roman" panose="02020603050405020304" pitchFamily="18" charset="0"/>
                <a:cs typeface="Times New Roman" panose="02020603050405020304" pitchFamily="18" charset="0"/>
              </a:rPr>
              <a:t>En el año 2016, el 35,19% de los estudiantes tuvieron que movilizarse a otra provincia para poder acceder al sistema de educación superior.</a:t>
            </a:r>
          </a:p>
          <a:p>
            <a:pPr algn="just"/>
            <a:r>
              <a:rPr lang="es-EC" sz="1600" b="0" i="0" dirty="0">
                <a:solidFill>
                  <a:srgbClr val="374151"/>
                </a:solidFill>
                <a:effectLst/>
                <a:latin typeface="Times New Roman" panose="02020603050405020304" pitchFamily="18" charset="0"/>
                <a:cs typeface="Times New Roman" panose="02020603050405020304" pitchFamily="18" charset="0"/>
              </a:rPr>
              <a:t>A nivel nacional, en las universidades públicas, una plaza para acceder al sistema de educación superior era disputada por 1.8 personas. Existían lugares con más déficit, como la provincia de Orellana, donde 11.1 personas disputaban una plaza.</a:t>
            </a:r>
          </a:p>
          <a:p>
            <a:pPr algn="just"/>
            <a:r>
              <a:rPr lang="es-EC" sz="1600" b="0" i="0" dirty="0">
                <a:solidFill>
                  <a:srgbClr val="374151"/>
                </a:solidFill>
                <a:effectLst/>
                <a:latin typeface="Times New Roman" panose="02020603050405020304" pitchFamily="18" charset="0"/>
                <a:cs typeface="Times New Roman" panose="02020603050405020304" pitchFamily="18" charset="0"/>
              </a:rPr>
              <a:t>La probabilidad de que un estudiante que quiere acceder al sistema de educación superior sea admitido es del 35%.</a:t>
            </a:r>
            <a:endParaRPr lang="es-EC" sz="2000" dirty="0">
              <a:latin typeface="Times New Roman" panose="02020603050405020304" pitchFamily="18" charset="0"/>
              <a:cs typeface="Times New Roman" panose="02020603050405020304" pitchFamily="18" charset="0"/>
            </a:endParaRPr>
          </a:p>
        </p:txBody>
      </p:sp>
      <p:sp>
        <p:nvSpPr>
          <p:cNvPr id="1058" name="Rectangle 105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1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1857A244-EDEB-3242-6472-8304C581B675}"/>
              </a:ext>
            </a:extLst>
          </p:cNvPr>
          <p:cNvPicPr>
            <a:picLocks noChangeAspect="1"/>
          </p:cNvPicPr>
          <p:nvPr/>
        </p:nvPicPr>
        <p:blipFill rotWithShape="1">
          <a:blip r:embed="rId2"/>
          <a:srcRect l="5392" r="24674" b="1652"/>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291084" y="131424"/>
            <a:ext cx="5452768" cy="785263"/>
          </a:xfrm>
        </p:spPr>
        <p:txBody>
          <a:bodyPr anchor="b">
            <a:normAutofit/>
          </a:bodyPr>
          <a:lstStyle/>
          <a:p>
            <a:r>
              <a:rPr lang="es-MX" sz="2800" dirty="0"/>
              <a:t>Análisis de la base de datos</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100168" y="1084729"/>
            <a:ext cx="6501046" cy="1088136"/>
          </a:xfrm>
        </p:spPr>
        <p:txBody>
          <a:bodyPr anchor="t">
            <a:normAutofit/>
          </a:bodyPr>
          <a:lstStyle/>
          <a:p>
            <a:r>
              <a:rPr lang="es-MX" sz="1600" dirty="0"/>
              <a:t>Se analizó la completitud de la base de datos y su consistencia.</a:t>
            </a:r>
          </a:p>
          <a:p>
            <a:r>
              <a:rPr lang="es-MX" sz="1600" dirty="0"/>
              <a:t>Se realizaron estadísticas descriptivas de las variables que conforman la base de datos.</a:t>
            </a:r>
          </a:p>
          <a:p>
            <a:endParaRPr lang="es-MX" sz="1600" dirty="0"/>
          </a:p>
        </p:txBody>
      </p:sp>
      <p:sp>
        <p:nvSpPr>
          <p:cNvPr id="4" name="Marcador de contenido 2">
            <a:extLst>
              <a:ext uri="{FF2B5EF4-FFF2-40B4-BE49-F238E27FC236}">
                <a16:creationId xmlns:a16="http://schemas.microsoft.com/office/drawing/2014/main" id="{7428FC47-0F19-F661-5E4E-9066115061A3}"/>
              </a:ext>
            </a:extLst>
          </p:cNvPr>
          <p:cNvSpPr txBox="1">
            <a:spLocks/>
          </p:cNvSpPr>
          <p:nvPr/>
        </p:nvSpPr>
        <p:spPr>
          <a:xfrm>
            <a:off x="43333" y="2516093"/>
            <a:ext cx="6254597" cy="108813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sz="1600" dirty="0"/>
              <a:t>La base de datos consta de 19 variables de las cuales 12 son cualitativas que describen las características de los estudiantes como el sexo, la etnia, el nivel de educación de los padres, la discapacidad, el tipo de colegio, si obtuvo alguno beca, entre otras y 7 cuantitativas que fueron el código del individuo, el número de hermanos, año de inicio del periodo educativo, la escolaridad de la provincia entre otras.</a:t>
            </a:r>
          </a:p>
          <a:p>
            <a:endParaRPr lang="es-MX" sz="1600" dirty="0"/>
          </a:p>
        </p:txBody>
      </p:sp>
      <p:sp>
        <p:nvSpPr>
          <p:cNvPr id="8" name="Marcador de contenido 2">
            <a:extLst>
              <a:ext uri="{FF2B5EF4-FFF2-40B4-BE49-F238E27FC236}">
                <a16:creationId xmlns:a16="http://schemas.microsoft.com/office/drawing/2014/main" id="{C08FCED0-3A27-4F1B-A2F9-91F2AFFDB9B5}"/>
              </a:ext>
            </a:extLst>
          </p:cNvPr>
          <p:cNvSpPr txBox="1">
            <a:spLocks/>
          </p:cNvSpPr>
          <p:nvPr/>
        </p:nvSpPr>
        <p:spPr>
          <a:xfrm>
            <a:off x="71811" y="3658554"/>
            <a:ext cx="6397569" cy="29335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600" dirty="0"/>
              <a:t>Es importante indicar que más adelante ya en la configuración final para obtener la base de datos, se eliminaran algunas variables que a consideración del investigador, no aporta información en el modelo o pueden causar mal especificación del mismo.</a:t>
            </a:r>
          </a:p>
          <a:p>
            <a:r>
              <a:rPr lang="es-MX" sz="1600" dirty="0"/>
              <a:t>También los criterios de tratamiento de corrección de variables, como la imputación de valores se realizará a través del criterio de la mediana y en el caso de la variable cualitativas el que más se repita dentro de la variable.</a:t>
            </a:r>
          </a:p>
          <a:p>
            <a:r>
              <a:rPr lang="es-MX" sz="1600" dirty="0"/>
              <a:t>En un análisis de variables vacías o </a:t>
            </a:r>
            <a:r>
              <a:rPr lang="es-MX" sz="1600" dirty="0" err="1"/>
              <a:t>NaN’s</a:t>
            </a:r>
            <a:r>
              <a:rPr lang="es-MX" sz="1600" dirty="0"/>
              <a:t>, se determinó que el nivel de formación del padre y de la madre cuenta con 101 registros vacías, el número de hermanos también cuenta con el mismo número de registros vacíos y en el caso del número de instituciones de educación superior existieron 1.675 registros vacíos o </a:t>
            </a:r>
            <a:r>
              <a:rPr lang="es-MX" sz="1600" dirty="0" err="1"/>
              <a:t>NaN’s</a:t>
            </a:r>
            <a:r>
              <a:rPr lang="es-MX" sz="1600" dirty="0"/>
              <a:t>.</a:t>
            </a:r>
          </a:p>
          <a:p>
            <a:pPr marL="0" indent="0">
              <a:buNone/>
            </a:pPr>
            <a:endParaRPr lang="es-MX" sz="1600" dirty="0"/>
          </a:p>
          <a:p>
            <a:endParaRPr lang="es-MX" sz="1600" dirty="0"/>
          </a:p>
          <a:p>
            <a:endParaRPr lang="es-MX" sz="1600" dirty="0"/>
          </a:p>
        </p:txBody>
      </p:sp>
      <p:pic>
        <p:nvPicPr>
          <p:cNvPr id="9" name="Imagen 8">
            <a:extLst>
              <a:ext uri="{FF2B5EF4-FFF2-40B4-BE49-F238E27FC236}">
                <a16:creationId xmlns:a16="http://schemas.microsoft.com/office/drawing/2014/main" id="{C8D54B10-E13E-0DDA-186C-F2DA348D6BA9}"/>
              </a:ext>
            </a:extLst>
          </p:cNvPr>
          <p:cNvPicPr>
            <a:picLocks noChangeAspect="1"/>
          </p:cNvPicPr>
          <p:nvPr/>
        </p:nvPicPr>
        <p:blipFill>
          <a:blip r:embed="rId3"/>
          <a:stretch>
            <a:fillRect/>
          </a:stretch>
        </p:blipFill>
        <p:spPr>
          <a:xfrm>
            <a:off x="6443817" y="75086"/>
            <a:ext cx="5693736" cy="3712816"/>
          </a:xfrm>
          <a:prstGeom prst="rect">
            <a:avLst/>
          </a:prstGeom>
        </p:spPr>
      </p:pic>
      <p:pic>
        <p:nvPicPr>
          <p:cNvPr id="11" name="Imagen 10">
            <a:extLst>
              <a:ext uri="{FF2B5EF4-FFF2-40B4-BE49-F238E27FC236}">
                <a16:creationId xmlns:a16="http://schemas.microsoft.com/office/drawing/2014/main" id="{9EB6EE67-D9B7-06F9-F242-021B9B302F52}"/>
              </a:ext>
            </a:extLst>
          </p:cNvPr>
          <p:cNvPicPr>
            <a:picLocks noChangeAspect="1"/>
          </p:cNvPicPr>
          <p:nvPr/>
        </p:nvPicPr>
        <p:blipFill>
          <a:blip r:embed="rId4"/>
          <a:stretch>
            <a:fillRect/>
          </a:stretch>
        </p:blipFill>
        <p:spPr>
          <a:xfrm>
            <a:off x="6495032" y="3990234"/>
            <a:ext cx="5665381" cy="2821119"/>
          </a:xfrm>
          <a:prstGeom prst="rect">
            <a:avLst/>
          </a:prstGeom>
        </p:spPr>
      </p:pic>
    </p:spTree>
    <p:extLst>
      <p:ext uri="{BB962C8B-B14F-4D97-AF65-F5344CB8AC3E}">
        <p14:creationId xmlns:p14="http://schemas.microsoft.com/office/powerpoint/2010/main" val="40382080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838201" y="345810"/>
            <a:ext cx="5120561" cy="1325563"/>
          </a:xfrm>
        </p:spPr>
        <p:txBody>
          <a:bodyPr>
            <a:normAutofit/>
          </a:bodyPr>
          <a:lstStyle/>
          <a:p>
            <a:r>
              <a:rPr lang="es-MX" dirty="0"/>
              <a:t>Modelo de Regresión Logística</a:t>
            </a: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838201" y="1825625"/>
            <a:ext cx="5092194" cy="4351338"/>
          </a:xfrm>
        </p:spPr>
        <p:txBody>
          <a:bodyPr>
            <a:normAutofit/>
          </a:bodyPr>
          <a:lstStyle/>
          <a:p>
            <a:pPr algn="just"/>
            <a:r>
              <a:rPr lang="es-MX" sz="2400" dirty="0">
                <a:latin typeface="Roboto" panose="02000000000000000000" pitchFamily="2" charset="0"/>
              </a:rPr>
              <a:t>El modelo obtuvo una exactitud del 79.46% en la clasificación de las clases y una sensibilidad para la clasificación de los datos positivos del 52% con una precisión del 72% al clasificarlas</a:t>
            </a:r>
          </a:p>
          <a:p>
            <a:pPr algn="just"/>
            <a:r>
              <a:rPr lang="es-MX" sz="2400" dirty="0">
                <a:latin typeface="Roboto" panose="02000000000000000000" pitchFamily="2" charset="0"/>
              </a:rPr>
              <a:t>El modelo obtuvo una tasa de AUC de 0.78, lo que indica que el modelo tiene una capacidad de clasificación moderadamente buena entre las clases de estudio.</a:t>
            </a:r>
          </a:p>
          <a:p>
            <a:endParaRPr lang="es-MX" sz="2400" dirty="0">
              <a:latin typeface="Roboto" panose="02000000000000000000" pitchFamily="2" charset="0"/>
            </a:endParaRPr>
          </a:p>
        </p:txBody>
      </p:sp>
      <p:sp>
        <p:nvSpPr>
          <p:cNvPr id="64" name="Oval 5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Imagen 5" descr="Gráfico, Gráfico de rectángulos&#10;&#10;Descripción generada automáticamente">
            <a:extLst>
              <a:ext uri="{FF2B5EF4-FFF2-40B4-BE49-F238E27FC236}">
                <a16:creationId xmlns:a16="http://schemas.microsoft.com/office/drawing/2014/main" id="{966C8B4C-57EA-07CC-5646-111CD7A53F6F}"/>
              </a:ext>
            </a:extLst>
          </p:cNvPr>
          <p:cNvPicPr>
            <a:picLocks noChangeAspect="1"/>
          </p:cNvPicPr>
          <p:nvPr/>
        </p:nvPicPr>
        <p:blipFill rotWithShape="1">
          <a:blip r:embed="rId2"/>
          <a:srcRect b="783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65" name="Arc 5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Imagen 7" descr="Gráfico, Gráfico de líneas&#10;&#10;Descripción generada automáticamente">
            <a:extLst>
              <a:ext uri="{FF2B5EF4-FFF2-40B4-BE49-F238E27FC236}">
                <a16:creationId xmlns:a16="http://schemas.microsoft.com/office/drawing/2014/main" id="{910FFB6F-FCF8-4B28-1500-234DD42B4F15}"/>
              </a:ext>
            </a:extLst>
          </p:cNvPr>
          <p:cNvPicPr>
            <a:picLocks noChangeAspect="1"/>
          </p:cNvPicPr>
          <p:nvPr/>
        </p:nvPicPr>
        <p:blipFill rotWithShape="1">
          <a:blip r:embed="rId3"/>
          <a:srcRect l="8780" r="2884"/>
          <a:stretch/>
        </p:blipFill>
        <p:spPr>
          <a:xfrm>
            <a:off x="6096001" y="81522"/>
            <a:ext cx="3589538" cy="3067930"/>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56547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98F3849E-EC58-9D5E-AACD-C2B3D3C1E491}"/>
              </a:ext>
            </a:extLst>
          </p:cNvPr>
          <p:cNvSpPr>
            <a:spLocks noGrp="1"/>
          </p:cNvSpPr>
          <p:nvPr>
            <p:ph type="title"/>
          </p:nvPr>
        </p:nvSpPr>
        <p:spPr>
          <a:xfrm>
            <a:off x="348792" y="365125"/>
            <a:ext cx="5882769" cy="1325563"/>
          </a:xfrm>
        </p:spPr>
        <p:txBody>
          <a:bodyPr>
            <a:normAutofit/>
          </a:bodyPr>
          <a:lstStyle/>
          <a:p>
            <a:r>
              <a:rPr lang="es-MX" dirty="0"/>
              <a:t>Características más importante</a:t>
            </a:r>
          </a:p>
        </p:txBody>
      </p:sp>
      <p:sp>
        <p:nvSpPr>
          <p:cNvPr id="2054" name="Content Placeholder 2053">
            <a:extLst>
              <a:ext uri="{FF2B5EF4-FFF2-40B4-BE49-F238E27FC236}">
                <a16:creationId xmlns:a16="http://schemas.microsoft.com/office/drawing/2014/main" id="{7C624BA7-0FF8-18A9-7E9F-11BC3AE504F3}"/>
              </a:ext>
            </a:extLst>
          </p:cNvPr>
          <p:cNvSpPr>
            <a:spLocks noGrp="1"/>
          </p:cNvSpPr>
          <p:nvPr>
            <p:ph idx="1"/>
          </p:nvPr>
        </p:nvSpPr>
        <p:spPr>
          <a:xfrm>
            <a:off x="348792" y="1690689"/>
            <a:ext cx="6026128" cy="2192158"/>
          </a:xfrm>
        </p:spPr>
        <p:txBody>
          <a:bodyPr>
            <a:normAutofit/>
          </a:bodyPr>
          <a:lstStyle/>
          <a:p>
            <a:r>
              <a:rPr lang="es-EC" sz="2000" dirty="0"/>
              <a:t>Resulta interesante interpretar que dentro de las características más importante que definen la movilidad de un estudiante es la provincia de Nacimiento, el número de instituciones de Educación superior en su provincial el tipo de colegio y su etnia.</a:t>
            </a:r>
          </a:p>
        </p:txBody>
      </p:sp>
      <p:pic>
        <p:nvPicPr>
          <p:cNvPr id="2050" name="Picture 2">
            <a:extLst>
              <a:ext uri="{FF2B5EF4-FFF2-40B4-BE49-F238E27FC236}">
                <a16:creationId xmlns:a16="http://schemas.microsoft.com/office/drawing/2014/main" id="{297655AF-A3AA-F7F1-AE99-9AD30A3D7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0" r="-3" b="-3"/>
          <a:stretch/>
        </p:blipFill>
        <p:spPr bwMode="auto">
          <a:xfrm>
            <a:off x="6374920" y="758514"/>
            <a:ext cx="513941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205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6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1898C806-7EEA-56DD-35EA-98C133E31BFF}"/>
              </a:ext>
            </a:extLst>
          </p:cNvPr>
          <p:cNvPicPr>
            <a:picLocks noChangeAspect="1"/>
          </p:cNvPicPr>
          <p:nvPr/>
        </p:nvPicPr>
        <p:blipFill>
          <a:blip r:embed="rId3"/>
          <a:stretch>
            <a:fillRect/>
          </a:stretch>
        </p:blipFill>
        <p:spPr>
          <a:xfrm>
            <a:off x="348792" y="3506771"/>
            <a:ext cx="5747208" cy="3195475"/>
          </a:xfrm>
          <a:prstGeom prst="rect">
            <a:avLst/>
          </a:prstGeom>
        </p:spPr>
      </p:pic>
    </p:spTree>
    <p:extLst>
      <p:ext uri="{BB962C8B-B14F-4D97-AF65-F5344CB8AC3E}">
        <p14:creationId xmlns:p14="http://schemas.microsoft.com/office/powerpoint/2010/main" val="39285348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524</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Roboto</vt:lpstr>
      <vt:lpstr>Times New Roman</vt:lpstr>
      <vt:lpstr>Tema de Office</vt:lpstr>
      <vt:lpstr>Modelo de movilidad estudiantil</vt:lpstr>
      <vt:lpstr>Movilidad estudiantil en la Educación Superior</vt:lpstr>
      <vt:lpstr>Análisis de la base de datos</vt:lpstr>
      <vt:lpstr>Modelo de Regresión Logística</vt:lpstr>
      <vt:lpstr>Características más importante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proyección de ventas</dc:title>
  <dc:creator>David Victor Torres Ruiz</dc:creator>
  <cp:lastModifiedBy>David Victor Torres Ruiz</cp:lastModifiedBy>
  <cp:revision>8</cp:revision>
  <dcterms:created xsi:type="dcterms:W3CDTF">2023-03-26T01:47:03Z</dcterms:created>
  <dcterms:modified xsi:type="dcterms:W3CDTF">2023-04-30T01:52:59Z</dcterms:modified>
</cp:coreProperties>
</file>