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8cbedbaa6b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8cbedbaa6b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8cbedbaa6b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8cbedbaa6b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8cbedbaa6b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8cbedbaa6b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8cc136efdb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8cc136efdb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38cc136efdb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38cc136efdb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38cc136efd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38cc136efd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38cc136efdb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38cc136efdb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2° Etapa</a:t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787625" y="3356225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Nombres: David Villegas, </a:t>
            </a:r>
            <a:r>
              <a:rPr lang="es"/>
              <a:t>Raúl</a:t>
            </a:r>
            <a:r>
              <a:rPr lang="es"/>
              <a:t> </a:t>
            </a:r>
            <a:r>
              <a:rPr lang="es"/>
              <a:t>Rodríguez</a:t>
            </a:r>
            <a:r>
              <a:rPr lang="es"/>
              <a:t>, Martin Hernandez, Francisco Larenas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62350" y="78775"/>
            <a:ext cx="5857800" cy="76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Mapa Mental</a:t>
            </a:r>
            <a:endParaRPr/>
          </a:p>
        </p:txBody>
      </p:sp>
      <p:sp>
        <p:nvSpPr>
          <p:cNvPr id="284" name="Google Shape;284;p14"/>
          <p:cNvSpPr/>
          <p:nvPr/>
        </p:nvSpPr>
        <p:spPr>
          <a:xfrm>
            <a:off x="443800" y="1069350"/>
            <a:ext cx="1848000" cy="1382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/>
              <a:t>Usuarios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Estudiantes.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Tutores.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Coordinadores.</a:t>
            </a:r>
            <a:endParaRPr sz="1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5" name="Google Shape;285;p14"/>
          <p:cNvSpPr/>
          <p:nvPr/>
        </p:nvSpPr>
        <p:spPr>
          <a:xfrm>
            <a:off x="6430800" y="261900"/>
            <a:ext cx="2044800" cy="17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/>
              <a:t>Problema actual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Inscripción engorrosa.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Falta de información clara.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Poco seguimiento de sesiones.</a:t>
            </a:r>
            <a:endParaRPr sz="1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6" name="Google Shape;286;p14"/>
          <p:cNvSpPr/>
          <p:nvPr/>
        </p:nvSpPr>
        <p:spPr>
          <a:xfrm>
            <a:off x="3742425" y="3186200"/>
            <a:ext cx="1747500" cy="1753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/>
              <a:t>Beneficios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Mayor participación.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Organización eficiente.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Seguimiento del progreso.</a:t>
            </a:r>
            <a:endParaRPr sz="1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7" name="Google Shape;287;p14"/>
          <p:cNvSpPr/>
          <p:nvPr/>
        </p:nvSpPr>
        <p:spPr>
          <a:xfrm>
            <a:off x="901975" y="3079950"/>
            <a:ext cx="1804500" cy="181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/>
              <a:t>Funcionalidades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Agenda online.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Registro rápido.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Recordatorios automáticos.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Historial de sesiones.</a:t>
            </a:r>
            <a:endParaRPr sz="1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8" name="Google Shape;288;p14"/>
          <p:cNvSpPr/>
          <p:nvPr/>
        </p:nvSpPr>
        <p:spPr>
          <a:xfrm>
            <a:off x="6815325" y="3041000"/>
            <a:ext cx="1747500" cy="1815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" sz="1100"/>
              <a:t>Objetivo</a:t>
            </a:r>
            <a:endParaRPr b="1" sz="11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Simplificar inscripción.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Mejorar comunicación.</a:t>
            </a:r>
            <a:endParaRPr sz="1100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" sz="1100"/>
              <a:t>Facilitar agendamiento.</a:t>
            </a:r>
            <a:endParaRPr sz="1100"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89" name="Google Shape;289;p14"/>
          <p:cNvSpPr/>
          <p:nvPr/>
        </p:nvSpPr>
        <p:spPr>
          <a:xfrm>
            <a:off x="3761325" y="1324075"/>
            <a:ext cx="1709700" cy="11931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/>
              <a:t>Sistema de </a:t>
            </a:r>
            <a:r>
              <a:rPr b="1" lang="es"/>
              <a:t>Tutorías</a:t>
            </a:r>
            <a:endParaRPr b="1"/>
          </a:p>
        </p:txBody>
      </p:sp>
      <p:sp>
        <p:nvSpPr>
          <p:cNvPr id="290" name="Google Shape;290;p14"/>
          <p:cNvSpPr/>
          <p:nvPr/>
        </p:nvSpPr>
        <p:spPr>
          <a:xfrm>
            <a:off x="2299000" y="1782400"/>
            <a:ext cx="1462200" cy="123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1" name="Google Shape;291;p14"/>
          <p:cNvSpPr/>
          <p:nvPr/>
        </p:nvSpPr>
        <p:spPr>
          <a:xfrm rot="-2200785">
            <a:off x="2562971" y="2759948"/>
            <a:ext cx="1356007" cy="115561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2" name="Google Shape;292;p14"/>
          <p:cNvSpPr/>
          <p:nvPr/>
        </p:nvSpPr>
        <p:spPr>
          <a:xfrm rot="-5400000">
            <a:off x="4297575" y="2801438"/>
            <a:ext cx="637200" cy="1005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3" name="Google Shape;293;p14"/>
          <p:cNvSpPr/>
          <p:nvPr/>
        </p:nvSpPr>
        <p:spPr>
          <a:xfrm rot="-9207857">
            <a:off x="5358012" y="2711277"/>
            <a:ext cx="1572672" cy="123699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4" name="Google Shape;294;p14"/>
          <p:cNvSpPr/>
          <p:nvPr/>
        </p:nvSpPr>
        <p:spPr>
          <a:xfrm rot="10800000">
            <a:off x="5471050" y="1606300"/>
            <a:ext cx="945600" cy="123600"/>
          </a:xfrm>
          <a:prstGeom prst="lef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"/>
          <p:cNvSpPr txBox="1"/>
          <p:nvPr>
            <p:ph type="title"/>
          </p:nvPr>
        </p:nvSpPr>
        <p:spPr>
          <a:xfrm>
            <a:off x="431125" y="217975"/>
            <a:ext cx="4596000" cy="917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Mapa Afinidad</a:t>
            </a:r>
            <a:endParaRPr/>
          </a:p>
        </p:txBody>
      </p:sp>
      <p:sp>
        <p:nvSpPr>
          <p:cNvPr id="300" name="Google Shape;300;p15"/>
          <p:cNvSpPr/>
          <p:nvPr/>
        </p:nvSpPr>
        <p:spPr>
          <a:xfrm>
            <a:off x="298275" y="1135075"/>
            <a:ext cx="1898700" cy="35940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- Dificultad de    inscripción.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- Procesos  manuales y lentos.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- Mala comunicación.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1" name="Google Shape;301;p15"/>
          <p:cNvSpPr/>
          <p:nvPr/>
        </p:nvSpPr>
        <p:spPr>
          <a:xfrm>
            <a:off x="371025" y="1244050"/>
            <a:ext cx="1615200" cy="436500"/>
          </a:xfrm>
          <a:prstGeom prst="round1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Problemas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2" name="Google Shape;302;p15"/>
          <p:cNvSpPr/>
          <p:nvPr/>
        </p:nvSpPr>
        <p:spPr>
          <a:xfrm>
            <a:off x="2485500" y="1135075"/>
            <a:ext cx="1898700" cy="35940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- Plataforma sencilla.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- Notificaciones y recordatorios.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- Información clara de tutores y horarios.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3" name="Google Shape;303;p15"/>
          <p:cNvSpPr/>
          <p:nvPr/>
        </p:nvSpPr>
        <p:spPr>
          <a:xfrm>
            <a:off x="2574575" y="1244050"/>
            <a:ext cx="1615200" cy="436500"/>
          </a:xfrm>
          <a:prstGeom prst="round1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Necesidades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4" name="Google Shape;304;p15"/>
          <p:cNvSpPr/>
          <p:nvPr/>
        </p:nvSpPr>
        <p:spPr>
          <a:xfrm>
            <a:off x="4672750" y="1135075"/>
            <a:ext cx="1898700" cy="35940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- Agenda digital con confirmación.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- Formulario de inscripción rápido.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- Panel de administración para tutores.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5" name="Google Shape;305;p15"/>
          <p:cNvSpPr/>
          <p:nvPr/>
        </p:nvSpPr>
        <p:spPr>
          <a:xfrm>
            <a:off x="4778125" y="1244050"/>
            <a:ext cx="1615200" cy="436500"/>
          </a:xfrm>
          <a:prstGeom prst="round1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Soluciones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6" name="Google Shape;306;p15"/>
          <p:cNvSpPr/>
          <p:nvPr/>
        </p:nvSpPr>
        <p:spPr>
          <a:xfrm>
            <a:off x="6894925" y="1135075"/>
            <a:ext cx="1898700" cy="3594000"/>
          </a:xfrm>
          <a:prstGeom prst="snip1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- Aumento de asistencia.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- Mejor gestión de horarios.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- Experiencia de usuario más positiva.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07" name="Google Shape;307;p15"/>
          <p:cNvSpPr/>
          <p:nvPr/>
        </p:nvSpPr>
        <p:spPr>
          <a:xfrm>
            <a:off x="6981675" y="1244050"/>
            <a:ext cx="1615200" cy="436500"/>
          </a:xfrm>
          <a:prstGeom prst="round1Rect">
            <a:avLst>
              <a:gd fmla="val 16667" name="adj"/>
            </a:avLst>
          </a:prstGeom>
          <a:solidFill>
            <a:srgbClr val="FF9900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Beneficios esperados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6"/>
          <p:cNvSpPr txBox="1"/>
          <p:nvPr/>
        </p:nvSpPr>
        <p:spPr>
          <a:xfrm>
            <a:off x="662025" y="210975"/>
            <a:ext cx="6722100" cy="7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36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Matriz</a:t>
            </a:r>
            <a:endParaRPr b="1" sz="3600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313" name="Google Shape;313;p16"/>
          <p:cNvSpPr/>
          <p:nvPr/>
        </p:nvSpPr>
        <p:spPr>
          <a:xfrm>
            <a:off x="4703450" y="1816874"/>
            <a:ext cx="2742900" cy="1009800"/>
          </a:xfrm>
          <a:prstGeom prst="chevron">
            <a:avLst>
              <a:gd fmla="val 50000" name="adj"/>
            </a:avLst>
          </a:prstGeom>
          <a:solidFill>
            <a:srgbClr val="50505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  </a:t>
            </a: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Falta de recordatorios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4" name="Google Shape;314;p16"/>
          <p:cNvSpPr/>
          <p:nvPr/>
        </p:nvSpPr>
        <p:spPr>
          <a:xfrm>
            <a:off x="29800" y="1817198"/>
            <a:ext cx="2943300" cy="1009800"/>
          </a:xfrm>
          <a:prstGeom prst="homePlate">
            <a:avLst>
              <a:gd fmla="val 50000" name="adj"/>
            </a:avLst>
          </a:prstGeom>
          <a:solidFill>
            <a:srgbClr val="2F2F2F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       Información dispersa 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5" name="Google Shape;315;p16"/>
          <p:cNvSpPr/>
          <p:nvPr/>
        </p:nvSpPr>
        <p:spPr>
          <a:xfrm>
            <a:off x="2472876" y="1816874"/>
            <a:ext cx="2742900" cy="1009800"/>
          </a:xfrm>
          <a:prstGeom prst="chevron">
            <a:avLst>
              <a:gd fmla="val 50000" name="adj"/>
            </a:avLst>
          </a:prstGeom>
          <a:solidFill>
            <a:srgbClr val="41414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Procedimiento largo y confuso</a:t>
            </a:r>
            <a:endParaRPr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6" name="Google Shape;316;p16"/>
          <p:cNvSpPr/>
          <p:nvPr/>
        </p:nvSpPr>
        <p:spPr>
          <a:xfrm>
            <a:off x="7446350" y="1128675"/>
            <a:ext cx="1647300" cy="2386200"/>
          </a:xfrm>
          <a:prstGeom prst="roundRect">
            <a:avLst>
              <a:gd fmla="val 16667" name="adj"/>
            </a:avLst>
          </a:prstGeom>
          <a:solidFill>
            <a:srgbClr val="D9D9D9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-Pocas sesiones utilizadas.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-Estudiantes se quedan sin apoyo.</a:t>
            </a:r>
            <a:endParaRPr>
              <a:latin typeface="Nunito"/>
              <a:ea typeface="Nunito"/>
              <a:cs typeface="Nunito"/>
              <a:sym typeface="Nuni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latin typeface="Nunito"/>
                <a:ea typeface="Nunito"/>
                <a:cs typeface="Nunito"/>
                <a:sym typeface="Nunito"/>
              </a:rPr>
              <a:t>-</a:t>
            </a:r>
            <a:r>
              <a:rPr lang="es">
                <a:latin typeface="Nunito"/>
                <a:ea typeface="Nunito"/>
                <a:cs typeface="Nunito"/>
                <a:sym typeface="Nunito"/>
              </a:rPr>
              <a:t>Disminuye el rendimiento académico.</a:t>
            </a:r>
            <a:endParaRPr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7"/>
          <p:cNvSpPr txBox="1"/>
          <p:nvPr>
            <p:ph type="title"/>
          </p:nvPr>
        </p:nvSpPr>
        <p:spPr>
          <a:xfrm>
            <a:off x="477000" y="34750"/>
            <a:ext cx="8190000" cy="9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Componentes de la Herramienta</a:t>
            </a:r>
            <a:endParaRPr/>
          </a:p>
        </p:txBody>
      </p:sp>
      <p:sp>
        <p:nvSpPr>
          <p:cNvPr id="322" name="Google Shape;322;p17"/>
          <p:cNvSpPr/>
          <p:nvPr/>
        </p:nvSpPr>
        <p:spPr>
          <a:xfrm>
            <a:off x="231675" y="990225"/>
            <a:ext cx="3272315" cy="1058844"/>
          </a:xfrm>
          <a:custGeom>
            <a:rect b="b" l="l" r="r" t="t"/>
            <a:pathLst>
              <a:path extrusionOk="0" h="5361236" w="14383803">
                <a:moveTo>
                  <a:pt x="0" y="0"/>
                </a:moveTo>
                <a:lnTo>
                  <a:pt x="14383802" y="0"/>
                </a:lnTo>
                <a:lnTo>
                  <a:pt x="14383802" y="5361236"/>
                </a:lnTo>
                <a:lnTo>
                  <a:pt x="0" y="53612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3" name="Google Shape;323;p17"/>
          <p:cNvSpPr/>
          <p:nvPr/>
        </p:nvSpPr>
        <p:spPr>
          <a:xfrm>
            <a:off x="5430700" y="946300"/>
            <a:ext cx="3272315" cy="1058844"/>
          </a:xfrm>
          <a:custGeom>
            <a:rect b="b" l="l" r="r" t="t"/>
            <a:pathLst>
              <a:path extrusionOk="0" h="5361236" w="14383803">
                <a:moveTo>
                  <a:pt x="0" y="0"/>
                </a:moveTo>
                <a:lnTo>
                  <a:pt x="14383802" y="0"/>
                </a:lnTo>
                <a:lnTo>
                  <a:pt x="14383802" y="5361236"/>
                </a:lnTo>
                <a:lnTo>
                  <a:pt x="0" y="53612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4" name="Google Shape;324;p17"/>
          <p:cNvSpPr/>
          <p:nvPr/>
        </p:nvSpPr>
        <p:spPr>
          <a:xfrm>
            <a:off x="439600" y="3907200"/>
            <a:ext cx="3272315" cy="1058844"/>
          </a:xfrm>
          <a:custGeom>
            <a:rect b="b" l="l" r="r" t="t"/>
            <a:pathLst>
              <a:path extrusionOk="0" h="5361236" w="14383803">
                <a:moveTo>
                  <a:pt x="0" y="0"/>
                </a:moveTo>
                <a:lnTo>
                  <a:pt x="14383802" y="0"/>
                </a:lnTo>
                <a:lnTo>
                  <a:pt x="14383802" y="5361236"/>
                </a:lnTo>
                <a:lnTo>
                  <a:pt x="0" y="53612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5" name="Google Shape;325;p17"/>
          <p:cNvSpPr/>
          <p:nvPr/>
        </p:nvSpPr>
        <p:spPr>
          <a:xfrm>
            <a:off x="5197475" y="3779825"/>
            <a:ext cx="3272315" cy="1058844"/>
          </a:xfrm>
          <a:custGeom>
            <a:rect b="b" l="l" r="r" t="t"/>
            <a:pathLst>
              <a:path extrusionOk="0" h="5361236" w="14383803">
                <a:moveTo>
                  <a:pt x="0" y="0"/>
                </a:moveTo>
                <a:lnTo>
                  <a:pt x="14383802" y="0"/>
                </a:lnTo>
                <a:lnTo>
                  <a:pt x="14383802" y="5361236"/>
                </a:lnTo>
                <a:lnTo>
                  <a:pt x="0" y="53612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6" name="Google Shape;326;p17"/>
          <p:cNvSpPr/>
          <p:nvPr/>
        </p:nvSpPr>
        <p:spPr>
          <a:xfrm>
            <a:off x="2935838" y="2341113"/>
            <a:ext cx="3272315" cy="1058844"/>
          </a:xfrm>
          <a:custGeom>
            <a:rect b="b" l="l" r="r" t="t"/>
            <a:pathLst>
              <a:path extrusionOk="0" h="5361236" w="14383803">
                <a:moveTo>
                  <a:pt x="0" y="0"/>
                </a:moveTo>
                <a:lnTo>
                  <a:pt x="14383802" y="0"/>
                </a:lnTo>
                <a:lnTo>
                  <a:pt x="14383802" y="5361236"/>
                </a:lnTo>
                <a:lnTo>
                  <a:pt x="0" y="53612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7" name="Google Shape;327;p17"/>
          <p:cNvSpPr txBox="1"/>
          <p:nvPr/>
        </p:nvSpPr>
        <p:spPr>
          <a:xfrm>
            <a:off x="450375" y="1464075"/>
            <a:ext cx="261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creación de cuenta y perfil de estudiante.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8" name="Google Shape;328;p17"/>
          <p:cNvSpPr txBox="1"/>
          <p:nvPr/>
        </p:nvSpPr>
        <p:spPr>
          <a:xfrm>
            <a:off x="560288" y="1078050"/>
            <a:ext cx="261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1. Módulo de registro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29" name="Google Shape;329;p17"/>
          <p:cNvSpPr txBox="1"/>
          <p:nvPr/>
        </p:nvSpPr>
        <p:spPr>
          <a:xfrm>
            <a:off x="5704350" y="1376238"/>
            <a:ext cx="261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calendario con horarios disponibles y confirmación.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0" name="Google Shape;330;p17"/>
          <p:cNvSpPr txBox="1"/>
          <p:nvPr/>
        </p:nvSpPr>
        <p:spPr>
          <a:xfrm>
            <a:off x="5814263" y="990213"/>
            <a:ext cx="261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2. Módulo de agenda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1" name="Google Shape;331;p17"/>
          <p:cNvSpPr txBox="1"/>
          <p:nvPr/>
        </p:nvSpPr>
        <p:spPr>
          <a:xfrm>
            <a:off x="3209488" y="2771038"/>
            <a:ext cx="261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correos/push de confirmación y recordatorio.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2" name="Google Shape;332;p17"/>
          <p:cNvSpPr txBox="1"/>
          <p:nvPr/>
        </p:nvSpPr>
        <p:spPr>
          <a:xfrm>
            <a:off x="3319400" y="2385013"/>
            <a:ext cx="261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3. Notificaciones automáticas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3" name="Google Shape;333;p17"/>
          <p:cNvSpPr txBox="1"/>
          <p:nvPr/>
        </p:nvSpPr>
        <p:spPr>
          <a:xfrm>
            <a:off x="713250" y="4337138"/>
            <a:ext cx="261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historial de sesiones y feedback.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4" name="Google Shape;334;p17"/>
          <p:cNvSpPr txBox="1"/>
          <p:nvPr/>
        </p:nvSpPr>
        <p:spPr>
          <a:xfrm>
            <a:off x="823163" y="3951113"/>
            <a:ext cx="261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4. Módulo de seguimiento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5" name="Google Shape;335;p17"/>
          <p:cNvSpPr txBox="1"/>
          <p:nvPr/>
        </p:nvSpPr>
        <p:spPr>
          <a:xfrm>
            <a:off x="5430700" y="4209763"/>
            <a:ext cx="26151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gestión de tutores, cupos y horarios.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36" name="Google Shape;336;p17"/>
          <p:cNvSpPr txBox="1"/>
          <p:nvPr/>
        </p:nvSpPr>
        <p:spPr>
          <a:xfrm>
            <a:off x="5540613" y="3823738"/>
            <a:ext cx="26151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5. Panel de administración</a:t>
            </a:r>
            <a:endParaRPr sz="13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18"/>
          <p:cNvSpPr txBox="1"/>
          <p:nvPr>
            <p:ph type="title"/>
          </p:nvPr>
        </p:nvSpPr>
        <p:spPr>
          <a:xfrm>
            <a:off x="1420550" y="-95825"/>
            <a:ext cx="8190000" cy="9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Escenarios y Expectativas</a:t>
            </a:r>
            <a:endParaRPr/>
          </a:p>
        </p:txBody>
      </p:sp>
      <p:sp>
        <p:nvSpPr>
          <p:cNvPr id="342" name="Google Shape;342;p18"/>
          <p:cNvSpPr/>
          <p:nvPr/>
        </p:nvSpPr>
        <p:spPr>
          <a:xfrm>
            <a:off x="855750" y="1452587"/>
            <a:ext cx="6904225" cy="2238316"/>
          </a:xfrm>
          <a:custGeom>
            <a:rect b="b" l="l" r="r" t="t"/>
            <a:pathLst>
              <a:path extrusionOk="0" h="5361236" w="14383803">
                <a:moveTo>
                  <a:pt x="0" y="0"/>
                </a:moveTo>
                <a:lnTo>
                  <a:pt x="14383802" y="0"/>
                </a:lnTo>
                <a:lnTo>
                  <a:pt x="14383802" y="5361236"/>
                </a:lnTo>
                <a:lnTo>
                  <a:pt x="0" y="53612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3" name="Google Shape;343;p18"/>
          <p:cNvSpPr txBox="1"/>
          <p:nvPr/>
        </p:nvSpPr>
        <p:spPr>
          <a:xfrm>
            <a:off x="1277927" y="2016881"/>
            <a:ext cx="6353400" cy="11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192900" lIns="192900" spcFirstLastPara="1" rIns="192900" wrap="square" tIns="192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42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Juan quiere tomar tutoría de matemáticas, entra a la plataforma, ve horarios disponibles, se inscribe en menos de 2 minutos y recibe un correo de confirmación.</a:t>
            </a:r>
            <a:endParaRPr sz="1542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4" name="Google Shape;344;p18"/>
          <p:cNvSpPr txBox="1"/>
          <p:nvPr/>
        </p:nvSpPr>
        <p:spPr>
          <a:xfrm>
            <a:off x="1543216" y="1452565"/>
            <a:ext cx="55176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2900" lIns="192900" spcFirstLastPara="1" rIns="192900" wrap="square" tIns="192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42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Escenario 1:</a:t>
            </a:r>
            <a:endParaRPr b="1" sz="2742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45" name="Google Shape;345;p18"/>
          <p:cNvSpPr txBox="1"/>
          <p:nvPr/>
        </p:nvSpPr>
        <p:spPr>
          <a:xfrm>
            <a:off x="1333477" y="3062396"/>
            <a:ext cx="6353400" cy="627000"/>
          </a:xfrm>
          <a:prstGeom prst="rect">
            <a:avLst/>
          </a:prstGeom>
          <a:noFill/>
          <a:ln>
            <a:noFill/>
          </a:ln>
        </p:spPr>
        <p:txBody>
          <a:bodyPr anchorCtr="0" anchor="t" bIns="192900" lIns="192900" spcFirstLastPara="1" rIns="192900" wrap="square" tIns="192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42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Expectativa:</a:t>
            </a:r>
            <a:r>
              <a:rPr lang="es" sz="1542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inscripción rápida y clara, sin papeleo ni largas filas.</a:t>
            </a:r>
            <a:endParaRPr sz="1542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9"/>
          <p:cNvSpPr txBox="1"/>
          <p:nvPr>
            <p:ph type="title"/>
          </p:nvPr>
        </p:nvSpPr>
        <p:spPr>
          <a:xfrm>
            <a:off x="1420550" y="-95825"/>
            <a:ext cx="8190000" cy="9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Escenarios y Expectativas</a:t>
            </a:r>
            <a:endParaRPr/>
          </a:p>
        </p:txBody>
      </p:sp>
      <p:sp>
        <p:nvSpPr>
          <p:cNvPr id="351" name="Google Shape;351;p19"/>
          <p:cNvSpPr/>
          <p:nvPr/>
        </p:nvSpPr>
        <p:spPr>
          <a:xfrm>
            <a:off x="855750" y="1452587"/>
            <a:ext cx="6904225" cy="2238316"/>
          </a:xfrm>
          <a:custGeom>
            <a:rect b="b" l="l" r="r" t="t"/>
            <a:pathLst>
              <a:path extrusionOk="0" h="5361236" w="14383803">
                <a:moveTo>
                  <a:pt x="0" y="0"/>
                </a:moveTo>
                <a:lnTo>
                  <a:pt x="14383802" y="0"/>
                </a:lnTo>
                <a:lnTo>
                  <a:pt x="14383802" y="5361236"/>
                </a:lnTo>
                <a:lnTo>
                  <a:pt x="0" y="53612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52" name="Google Shape;352;p19"/>
          <p:cNvSpPr txBox="1"/>
          <p:nvPr/>
        </p:nvSpPr>
        <p:spPr>
          <a:xfrm>
            <a:off x="1277927" y="2016881"/>
            <a:ext cx="6353400" cy="870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2900" lIns="192900" spcFirstLastPara="1" rIns="192900" wrap="square" tIns="192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42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María necesita cancelar su tutoría por choque de horarios. Lo hace desde su celular en la misma plataforma.</a:t>
            </a:r>
            <a:endParaRPr sz="1542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3" name="Google Shape;353;p19"/>
          <p:cNvSpPr txBox="1"/>
          <p:nvPr/>
        </p:nvSpPr>
        <p:spPr>
          <a:xfrm>
            <a:off x="1543216" y="1452565"/>
            <a:ext cx="55176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2900" lIns="192900" spcFirstLastPara="1" rIns="192900" wrap="square" tIns="192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42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Escenario 2:</a:t>
            </a:r>
            <a:endParaRPr b="1" sz="2742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54" name="Google Shape;354;p19"/>
          <p:cNvSpPr txBox="1"/>
          <p:nvPr/>
        </p:nvSpPr>
        <p:spPr>
          <a:xfrm>
            <a:off x="1277927" y="2922496"/>
            <a:ext cx="6353400" cy="8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2900" lIns="192900" spcFirstLastPara="1" rIns="192900" wrap="square" tIns="192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42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Expectativa:</a:t>
            </a:r>
            <a:r>
              <a:rPr lang="es" sz="1542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s" sz="1542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facilidad para gestionar su tiempo y liberar cupos para otros estudiantes.</a:t>
            </a:r>
            <a:endParaRPr sz="1542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20"/>
          <p:cNvSpPr txBox="1"/>
          <p:nvPr>
            <p:ph type="title"/>
          </p:nvPr>
        </p:nvSpPr>
        <p:spPr>
          <a:xfrm>
            <a:off x="1420550" y="-95825"/>
            <a:ext cx="8190000" cy="9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Escenarios y Expectativas</a:t>
            </a:r>
            <a:endParaRPr/>
          </a:p>
        </p:txBody>
      </p:sp>
      <p:sp>
        <p:nvSpPr>
          <p:cNvPr id="360" name="Google Shape;360;p20"/>
          <p:cNvSpPr/>
          <p:nvPr/>
        </p:nvSpPr>
        <p:spPr>
          <a:xfrm>
            <a:off x="855750" y="1452587"/>
            <a:ext cx="6904225" cy="2238316"/>
          </a:xfrm>
          <a:custGeom>
            <a:rect b="b" l="l" r="r" t="t"/>
            <a:pathLst>
              <a:path extrusionOk="0" h="5361236" w="14383803">
                <a:moveTo>
                  <a:pt x="0" y="0"/>
                </a:moveTo>
                <a:lnTo>
                  <a:pt x="14383802" y="0"/>
                </a:lnTo>
                <a:lnTo>
                  <a:pt x="14383802" y="5361236"/>
                </a:lnTo>
                <a:lnTo>
                  <a:pt x="0" y="53612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61" name="Google Shape;361;p20"/>
          <p:cNvSpPr txBox="1"/>
          <p:nvPr/>
        </p:nvSpPr>
        <p:spPr>
          <a:xfrm>
            <a:off x="1277927" y="2016881"/>
            <a:ext cx="6353400" cy="8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2900" lIns="192900" spcFirstLastPara="1" rIns="192900" wrap="square" tIns="192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542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El coordinador revisa el panel de administración y ve estadísticas de asistencia.</a:t>
            </a:r>
            <a:endParaRPr sz="1542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2" name="Google Shape;362;p20"/>
          <p:cNvSpPr txBox="1"/>
          <p:nvPr/>
        </p:nvSpPr>
        <p:spPr>
          <a:xfrm>
            <a:off x="1543216" y="1452565"/>
            <a:ext cx="5517600" cy="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192900" lIns="192900" spcFirstLastPara="1" rIns="192900" wrap="square" tIns="19290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2742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Escenario 3:</a:t>
            </a:r>
            <a:endParaRPr b="1" sz="2742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363" name="Google Shape;363;p20"/>
          <p:cNvSpPr txBox="1"/>
          <p:nvPr/>
        </p:nvSpPr>
        <p:spPr>
          <a:xfrm>
            <a:off x="1344252" y="2782646"/>
            <a:ext cx="6353400" cy="864600"/>
          </a:xfrm>
          <a:prstGeom prst="rect">
            <a:avLst/>
          </a:prstGeom>
          <a:noFill/>
          <a:ln>
            <a:noFill/>
          </a:ln>
        </p:spPr>
        <p:txBody>
          <a:bodyPr anchorCtr="0" anchor="t" bIns="192900" lIns="192900" spcFirstLastPara="1" rIns="192900" wrap="square" tIns="192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542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Expectativa:</a:t>
            </a:r>
            <a:r>
              <a:rPr lang="es" sz="1542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s" sz="1542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datos claros para mejorar la planificación de futuras tutorías.</a:t>
            </a:r>
            <a:endParaRPr sz="1542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