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26"/>
  </p:notesMasterIdLst>
  <p:sldIdLst>
    <p:sldId id="256" r:id="rId11"/>
    <p:sldId id="298" r:id="rId12"/>
    <p:sldId id="317" r:id="rId13"/>
    <p:sldId id="328" r:id="rId14"/>
    <p:sldId id="340" r:id="rId15"/>
    <p:sldId id="339" r:id="rId16"/>
    <p:sldId id="333" r:id="rId17"/>
    <p:sldId id="341" r:id="rId18"/>
    <p:sldId id="343" r:id="rId19"/>
    <p:sldId id="338" r:id="rId20"/>
    <p:sldId id="342" r:id="rId21"/>
    <p:sldId id="335" r:id="rId22"/>
    <p:sldId id="323" r:id="rId23"/>
    <p:sldId id="308" r:id="rId24"/>
    <p:sldId id="316" r:id="rId2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柏淳 陳" initials="柏淳" lastIdx="2" clrIdx="0">
    <p:extLst>
      <p:ext uri="{19B8F6BF-5375-455C-9EA6-DF929625EA0E}">
        <p15:presenceInfo xmlns:p15="http://schemas.microsoft.com/office/powerpoint/2012/main" userId="804dff1440134b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2i0-2vPcQjr_grPsAs8LDXgxHSt1ATb/view?usp=sharing" TargetMode="Externa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@pi-squareroot/rknIv7oD3?utm_source=preview-mode&amp;utm_medium=rec" TargetMode="Externa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ZFtIudKCY0BxJ6gFDUK5azXYzEfxCauK?usp=sharing" TargetMode="Externa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 dirty="0"/>
            </a:br>
            <a:r>
              <a:rPr lang="en-US" altLang="zh-TW" dirty="0"/>
              <a:t>Lab10 FPGA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2025/05/22</a:t>
            </a:r>
            <a:endParaRPr lang="en-US" altLang="zh-TW" dirty="0">
              <a:solidFill>
                <a:prstClr val="black"/>
              </a:solidFill>
              <a:latin typeface="+mn-lt"/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TA: </a:t>
            </a:r>
            <a:r>
              <a:rPr lang="zh-TW" altLang="en-US" sz="1800" dirty="0">
                <a:solidFill>
                  <a:prstClr val="black"/>
                </a:solidFill>
                <a:latin typeface="+mn-lt"/>
              </a:rPr>
              <a:t>潘柏宇 </a:t>
            </a: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Bo-Yu(Glenn), Pan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  <a:latin typeface="+mn-lt"/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9778C-A67E-BA77-5212-6B74EA04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F2E78-3FFE-CD18-2DB0-E448F298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 – FPGA Block diagram</a:t>
            </a:r>
            <a:endParaRPr lang="zh-TW" altLang="en-US" dirty="0">
              <a:latin typeface="+mn-lt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D26E60A-8231-207F-1761-05BEF48A9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51797"/>
            <a:ext cx="8382000" cy="2986418"/>
          </a:xfrm>
        </p:spPr>
      </p:pic>
    </p:spTree>
    <p:extLst>
      <p:ext uri="{BB962C8B-B14F-4D97-AF65-F5344CB8AC3E}">
        <p14:creationId xmlns:p14="http://schemas.microsoft.com/office/powerpoint/2010/main" val="147065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DDE23-269B-630F-EF8F-AAE382624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CDBEE5-E879-FF38-4FAA-D42E1480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 – FPGA pin assignment</a:t>
            </a:r>
            <a:endParaRPr lang="zh-TW" altLang="en-US" dirty="0">
              <a:latin typeface="+mn-lt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74BF3E3-78CA-700C-D970-E9B17A474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84" y="1730229"/>
            <a:ext cx="7978831" cy="4244708"/>
          </a:xfrm>
        </p:spPr>
      </p:pic>
    </p:spTree>
    <p:extLst>
      <p:ext uri="{BB962C8B-B14F-4D97-AF65-F5344CB8AC3E}">
        <p14:creationId xmlns:p14="http://schemas.microsoft.com/office/powerpoint/2010/main" val="39809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11171-DFED-43DA-81E1-45641C25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762000"/>
            <a:ext cx="8381999" cy="7620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Lab10 – SPEC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E62A2-7457-4E8B-917E-AE9A7804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5418338"/>
          </a:xfrm>
        </p:spPr>
        <p:txBody>
          <a:bodyPr/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DFKai-SB" panose="03000509000000000000" pitchFamily="49" charset="-120"/>
                <a:cs typeface="Times New Roman" panose="02020603050405020304" pitchFamily="18" charset="0"/>
              </a:rPr>
              <a:t>This design is combinational circuit, you don’t need to use sequential circuit</a:t>
            </a: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DFKai-SB" panose="03000509000000000000" pitchFamily="49" charset="-120"/>
                <a:cs typeface="Times New Roman" panose="02020603050405020304" pitchFamily="18" charset="0"/>
              </a:rPr>
              <a:t>You only need to implement FC_3.v, TA will provide SEG7.v</a:t>
            </a: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DFKai-SB" panose="03000509000000000000" pitchFamily="49" charset="-120"/>
                <a:cs typeface="Times New Roman" panose="02020603050405020304" pitchFamily="18" charset="0"/>
              </a:rPr>
              <a:t>You need to convert your design to *.</a:t>
            </a:r>
            <a:r>
              <a:rPr kumimoji="1" lang="en-US" altLang="zh-TW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DFKai-SB" panose="03000509000000000000" pitchFamily="49" charset="-120"/>
                <a:cs typeface="Times New Roman" panose="02020603050405020304" pitchFamily="18" charset="0"/>
              </a:rPr>
              <a:t>sof</a:t>
            </a:r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DFKai-SB" panose="03000509000000000000" pitchFamily="49" charset="-120"/>
                <a:cs typeface="Times New Roman" panose="02020603050405020304" pitchFamily="18" charset="0"/>
              </a:rPr>
              <a:t>, TA will check your design on FPGA</a:t>
            </a: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TW" sz="1800" dirty="0">
                <a:solidFill>
                  <a:prstClr val="black"/>
                </a:solidFill>
                <a:latin typeface="Arial" panose="020B0604020202020204"/>
              </a:rPr>
              <a:t>The pin assignment must be the same to TA, or your demo would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/>
              </a:rPr>
              <a:t>FAIL</a:t>
            </a: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TW" sz="1800" dirty="0">
                <a:solidFill>
                  <a:prstClr val="black"/>
                </a:solidFill>
                <a:latin typeface="Arial" panose="020B0604020202020204"/>
              </a:rPr>
              <a:t>The device must be the same to TA </a:t>
            </a:r>
            <a:r>
              <a:rPr lang="en-US" altLang="zh-TW" sz="1800" b="1" dirty="0">
                <a:solidFill>
                  <a:srgbClr val="FF0000"/>
                </a:solidFill>
                <a:latin typeface="Arial" panose="020B0604020202020204"/>
              </a:rPr>
              <a:t>(important!!!)</a:t>
            </a: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lang="en-US" altLang="zh-TW" sz="1800" b="1" dirty="0">
              <a:solidFill>
                <a:srgbClr val="FF0000"/>
              </a:solidFill>
              <a:latin typeface="Arial" panose="020B0604020202020204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en-US" altLang="zh-TW" sz="1800" dirty="0">
                <a:latin typeface="Arial" panose="020B0604020202020204"/>
              </a:rPr>
              <a:t>In demo, TA will use random input to verify your design on FPGA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None/>
              <a:tabLst/>
              <a:defRPr/>
            </a:pPr>
            <a:endParaRPr kumimoji="1" lang="en-US" altLang="zh-TW" sz="180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itchFamily="2" charset="2"/>
              <a:buChar char="v"/>
              <a:tabLst/>
              <a:defRPr/>
            </a:pPr>
            <a:endParaRPr kumimoji="1" lang="en-US" altLang="zh-TW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939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Function Validity: 100%</a:t>
            </a:r>
          </a:p>
          <a:p>
            <a:pPr lvl="1"/>
            <a:r>
              <a:rPr lang="en-US" altLang="zh-TW" dirty="0">
                <a:latin typeface="+mn-lt"/>
              </a:rPr>
              <a:t>Program to FPGA successfully: 70%</a:t>
            </a:r>
          </a:p>
          <a:p>
            <a:pPr lvl="1"/>
            <a:r>
              <a:rPr lang="en-US" altLang="zh-TW" dirty="0">
                <a:latin typeface="+mn-lt"/>
              </a:rPr>
              <a:t>FPGA result correctness: 30% 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      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dirty="0">
                <a:latin typeface="+mn-lt"/>
              </a:rPr>
              <a:t>Deadline :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1st_demo: 05/22 18:20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No 2nd_demo</a:t>
            </a:r>
          </a:p>
          <a:p>
            <a:pPr lvl="1"/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71B15-E90E-65E3-48DA-4A8881E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Demo result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DD9CF2-7D35-14D3-A483-4B4563C4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0" u="none" strike="noStrike" baseline="0" dirty="0">
                <a:solidFill>
                  <a:srgbClr val="000000"/>
                </a:solidFill>
                <a:latin typeface="+mn-lt"/>
              </a:rPr>
              <a:t>You can refer this video</a:t>
            </a:r>
          </a:p>
          <a:p>
            <a:endParaRPr lang="en-US" altLang="zh-TW" dirty="0">
              <a:solidFill>
                <a:srgbClr val="000000"/>
              </a:solidFill>
              <a:latin typeface="+mn-lt"/>
            </a:endParaRPr>
          </a:p>
          <a:p>
            <a:r>
              <a:rPr lang="en-US" altLang="zh-TW" i="0" u="none" strike="noStrike" baseline="0" dirty="0">
                <a:solidFill>
                  <a:srgbClr val="000000"/>
                </a:solidFill>
                <a:latin typeface="+mn-lt"/>
                <a:hlinkClick r:id="rId2"/>
              </a:rPr>
              <a:t>https://drive.google.com/file/d/1E2i0-2vPcQjr_grPsAs8LDXgxHSt1ATb/view?usp=sharing</a:t>
            </a:r>
            <a:endParaRPr lang="en-US" altLang="zh-TW" i="0" u="none" strike="noStrike" baseline="0" dirty="0">
              <a:solidFill>
                <a:srgbClr val="000000"/>
              </a:solidFill>
              <a:latin typeface="+mn-lt"/>
            </a:endParaRPr>
          </a:p>
          <a:p>
            <a:endParaRPr lang="en-US" altLang="zh-TW" dirty="0">
              <a:solidFill>
                <a:srgbClr val="000000"/>
              </a:solidFill>
              <a:latin typeface="+mn-lt"/>
            </a:endParaRPr>
          </a:p>
          <a:p>
            <a:endParaRPr lang="en-US" altLang="zh-TW" i="0" u="none" strike="noStrike" baseline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00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CB361-5CB4-BAF9-DD2C-5E8A8820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Lab 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A5AEDE-FFC1-E564-0543-2CF75AFD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You need to bring your design(</a:t>
            </a:r>
            <a:r>
              <a:rPr lang="en-US" altLang="zh-TW" dirty="0" err="1">
                <a:solidFill>
                  <a:srgbClr val="FF0000"/>
                </a:solidFill>
                <a:latin typeface="Arial" panose="020B0604020202020204" pitchFamily="34" charset="0"/>
              </a:rPr>
              <a:t>AccountID</a:t>
            </a:r>
            <a:r>
              <a:rPr lang="en-US" altLang="zh-TW" dirty="0" err="1">
                <a:solidFill>
                  <a:srgbClr val="000000"/>
                </a:solidFill>
                <a:latin typeface="Arial" panose="020B0604020202020204" pitchFamily="34" charset="0"/>
              </a:rPr>
              <a:t>.sof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, e. </a:t>
            </a:r>
            <a:r>
              <a:rPr lang="en-US" altLang="zh-TW">
                <a:solidFill>
                  <a:srgbClr val="000000"/>
                </a:solidFill>
                <a:latin typeface="Arial" panose="020B0604020202020204" pitchFamily="34" charset="0"/>
              </a:rPr>
              <a:t>DCS168.sof)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in your USB, TA will verify your design in TA notebooks.</a:t>
            </a: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Each person will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</a:rPr>
              <a:t>only have 1 demo opportunity </a:t>
            </a:r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unless there’s time remaining after everyone has finished their demos.</a:t>
            </a:r>
          </a:p>
          <a:p>
            <a:endParaRPr lang="en-US" altLang="zh-TW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If you are worried that your demo may not pass, it is recommended that you bring your own laptop.</a:t>
            </a:r>
          </a:p>
          <a:p>
            <a:pPr marL="341312" lvl="1" indent="0">
              <a:buNone/>
            </a:pPr>
            <a:endParaRPr lang="en-US" altLang="zh-TW" sz="1600" b="1" i="0" u="none" strike="noStrike" baseline="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2DD45AB-52AB-4EE0-1AC9-12A60C45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015" y="2556643"/>
            <a:ext cx="582980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7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Environmental preparation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Install Quartus II 13.1</a:t>
            </a:r>
            <a:endParaRPr lang="en-US" altLang="zh-TW" b="0" i="0" u="none" strike="noStrike" dirty="0">
              <a:effectLst/>
              <a:latin typeface="+mn-lt"/>
            </a:endParaRPr>
          </a:p>
          <a:p>
            <a:r>
              <a:rPr lang="en-US" altLang="zh-TW" b="0" i="0" u="none" strike="noStrike" dirty="0">
                <a:effectLst/>
                <a:latin typeface="+mn-lt"/>
                <a:hlinkClick r:id="rId2"/>
              </a:rPr>
              <a:t>https://hackmd.io/@pi-squareroot/rknIv7oD3?utm_source=preview-mode&amp;utm_medium=rec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 </a:t>
            </a:r>
            <a:endParaRPr lang="en-US" altLang="zh-TW" b="1" dirty="0">
              <a:latin typeface="+mn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8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Design a 3 layer Fully Connected</a:t>
            </a:r>
          </a:p>
          <a:p>
            <a:endParaRPr lang="en-US" altLang="zh-TW" b="0" i="0" u="none" strike="noStrike" dirty="0">
              <a:effectLst/>
              <a:latin typeface="+mn-lt"/>
            </a:endParaRPr>
          </a:p>
          <a:p>
            <a:r>
              <a:rPr lang="en-US" altLang="zh-TW" dirty="0">
                <a:latin typeface="+mn-lt"/>
              </a:rPr>
              <a:t>Input signals are selected by sw0 ~ sw8</a:t>
            </a:r>
          </a:p>
          <a:p>
            <a:pPr lvl="1"/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Output signal are selected by key0 ~ key2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69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399"/>
            <a:ext cx="8382000" cy="4946469"/>
          </a:xfrm>
        </p:spPr>
        <p:txBody>
          <a:bodyPr/>
          <a:lstStyle/>
          <a:p>
            <a:endParaRPr lang="en-US" altLang="zh-TW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C159B8-F321-3AAB-F8A5-58D1369D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83" y="1965602"/>
            <a:ext cx="5471634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10C5-B8CB-4BA2-C750-D969B574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5FE5E-CCD1-D175-DCC5-A70BAEBC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51410-E211-7C73-72EB-F90E6389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399"/>
            <a:ext cx="8382000" cy="4946469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Block diagram of Fully connected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DBEA76-B589-12C4-92D7-D03737C0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40" y="2925886"/>
            <a:ext cx="5585944" cy="22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03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C232-2DCD-4E2E-8411-7E4B55568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8F5CC-1001-7014-E54F-5DF7AC5B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50621-8C86-D1D0-2CCF-0CE1F16E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399"/>
            <a:ext cx="8382000" cy="4946469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Weight matrix1: </a:t>
            </a: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           </a:t>
            </a: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 Weight matrix2: </a:t>
            </a: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Weight matrix3: </a:t>
            </a: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    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7365E9-2105-7A23-1AD5-0FDE51DE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62" y="1640539"/>
            <a:ext cx="1146147" cy="1261981"/>
          </a:xfrm>
          <a:prstGeom prst="rect">
            <a:avLst/>
          </a:prstGeom>
        </p:spPr>
      </p:pic>
      <p:graphicFrame>
        <p:nvGraphicFramePr>
          <p:cNvPr id="9" name="內容版面配置區 3">
            <a:extLst>
              <a:ext uri="{FF2B5EF4-FFF2-40B4-BE49-F238E27FC236}">
                <a16:creationId xmlns:a16="http://schemas.microsoft.com/office/drawing/2014/main" id="{63E6A554-C860-BE42-2A20-A4DB2981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945076"/>
              </p:ext>
            </p:extLst>
          </p:nvPr>
        </p:nvGraphicFramePr>
        <p:xfrm>
          <a:off x="2797906" y="3300791"/>
          <a:ext cx="1119003" cy="115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072502698"/>
                    </a:ext>
                  </a:extLst>
                </a:gridCol>
                <a:gridCol w="349623">
                  <a:extLst>
                    <a:ext uri="{9D8B030D-6E8A-4147-A177-3AD203B41FA5}">
                      <a16:colId xmlns:a16="http://schemas.microsoft.com/office/drawing/2014/main" val="8673901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79889396"/>
                    </a:ext>
                  </a:extLst>
                </a:gridCol>
              </a:tblGrid>
              <a:tr h="1805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24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67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57941"/>
                  </a:ext>
                </a:extLst>
              </a:tr>
            </a:tbl>
          </a:graphicData>
        </a:graphic>
      </p:graphicFrame>
      <p:graphicFrame>
        <p:nvGraphicFramePr>
          <p:cNvPr id="10" name="內容版面配置區 3">
            <a:extLst>
              <a:ext uri="{FF2B5EF4-FFF2-40B4-BE49-F238E27FC236}">
                <a16:creationId xmlns:a16="http://schemas.microsoft.com/office/drawing/2014/main" id="{EE6CC6E1-3DEC-CD9A-02C9-D587CF871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148001"/>
              </p:ext>
            </p:extLst>
          </p:nvPr>
        </p:nvGraphicFramePr>
        <p:xfrm>
          <a:off x="2797906" y="4938240"/>
          <a:ext cx="1119003" cy="115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3072502698"/>
                    </a:ext>
                  </a:extLst>
                </a:gridCol>
                <a:gridCol w="349623">
                  <a:extLst>
                    <a:ext uri="{9D8B030D-6E8A-4147-A177-3AD203B41FA5}">
                      <a16:colId xmlns:a16="http://schemas.microsoft.com/office/drawing/2014/main" val="86739015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79889396"/>
                    </a:ext>
                  </a:extLst>
                </a:gridCol>
              </a:tblGrid>
              <a:tr h="180548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247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67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57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2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–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I/O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I/O Specification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E1CED5E-F2CE-4567-843B-5E3B6E08E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550710"/>
              </p:ext>
            </p:extLst>
          </p:nvPr>
        </p:nvGraphicFramePr>
        <p:xfrm>
          <a:off x="723900" y="2222500"/>
          <a:ext cx="7863840" cy="3066288"/>
        </p:xfrm>
        <a:graphic>
          <a:graphicData uri="http://schemas.openxmlformats.org/drawingml/2006/table">
            <a:tbl>
              <a:tblPr firstRow="1" bandRow="1"/>
              <a:tblGrid>
                <a:gridCol w="1303020">
                  <a:extLst>
                    <a:ext uri="{9D8B030D-6E8A-4147-A177-3AD203B41FA5}">
                      <a16:colId xmlns:a16="http://schemas.microsoft.com/office/drawing/2014/main" val="3974360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8856299"/>
                    </a:ext>
                  </a:extLst>
                </a:gridCol>
                <a:gridCol w="5463540">
                  <a:extLst>
                    <a:ext uri="{9D8B030D-6E8A-4147-A177-3AD203B41FA5}">
                      <a16:colId xmlns:a16="http://schemas.microsoft.com/office/drawing/2014/main" val="4056903222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Bit Width 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Definition and Description 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59411"/>
                  </a:ext>
                </a:extLst>
              </a:tr>
              <a:tr h="430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signal, controlled by sw0 ~ sw2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9347196"/>
                  </a:ext>
                </a:extLst>
              </a:tr>
              <a:tr h="430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signal, controlled by sw3 ~ sw5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363149"/>
                  </a:ext>
                </a:extLst>
              </a:tr>
              <a:tr h="430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in2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signal, controlled by sw6 ~ sw8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890050"/>
                  </a:ext>
                </a:extLst>
              </a:tr>
              <a:tr h="33680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Bit Width 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Definition and Description </a:t>
                      </a:r>
                      <a:endParaRPr lang="zh-TW" altLang="en-US" sz="1600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455771"/>
                  </a:ext>
                </a:extLst>
              </a:tr>
              <a:tr h="43027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out0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 signal, controlled by key0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120961"/>
                  </a:ext>
                </a:extLst>
              </a:tr>
              <a:tr h="215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out1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 signal, controlled by key1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7000366"/>
                  </a:ext>
                </a:extLst>
              </a:tr>
              <a:tr h="21513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out2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output signal, controlled by key2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769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48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7148F-E926-5268-4174-E89EAB97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Lab10 – FPGA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90F3B-3901-A984-FC1B-C69E91BCE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this lab, you need to verify your design in FPGA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The output are shown on the FPGA by SEG7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(7</a:t>
            </a:r>
            <a:r>
              <a:rPr lang="zh-TW" altLang="en-US" dirty="0">
                <a:latin typeface="+mn-lt"/>
              </a:rPr>
              <a:t>段顯示器</a:t>
            </a:r>
            <a:r>
              <a:rPr lang="en-US" altLang="zh-TW" dirty="0">
                <a:latin typeface="+mn-lt"/>
              </a:rPr>
              <a:t>)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You can refer the manual (My_First_FPGA.pdf) to implement it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  <a:hlinkClick r:id="rId2"/>
              </a:rPr>
              <a:t>https://drive.google.com/drive/folders/1ZFtIudKCY0BxJ6gFDUK5azXYzEfxCauK?usp=sharing</a:t>
            </a:r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56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5FB0F-A36D-5C41-EA2A-A14127FB7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7EE9C-C04D-A298-91BB-9D325B71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753" y="699247"/>
            <a:ext cx="7620000" cy="7620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Lab10 – FPGA Device settings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BAF8A5-02B3-5170-571B-30AB54B0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1461247"/>
            <a:ext cx="8382000" cy="4800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  <a:latin typeface="+mn-lt"/>
              </a:rPr>
              <a:t>You must select this device, or your demo would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FAIL</a:t>
            </a:r>
            <a:endParaRPr lang="zh-TW" altLang="en-US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A867F4-46E4-A2B8-79F6-A0728599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37" y="1891552"/>
            <a:ext cx="6978463" cy="460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03102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4492</TotalTime>
  <Words>502</Words>
  <Application>Microsoft Office PowerPoint</Application>
  <PresentationFormat>如螢幕大小 (4:3)</PresentationFormat>
  <Paragraphs>128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15</vt:i4>
      </vt:variant>
    </vt:vector>
  </HeadingPairs>
  <TitlesOfParts>
    <vt:vector size="35" baseType="lpstr">
      <vt:lpstr>新細明體</vt:lpstr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Lab10 FPGA</vt:lpstr>
      <vt:lpstr>Environmental preparation</vt:lpstr>
      <vt:lpstr>Lab10</vt:lpstr>
      <vt:lpstr>Lab10</vt:lpstr>
      <vt:lpstr>Lab10</vt:lpstr>
      <vt:lpstr>Lab10</vt:lpstr>
      <vt:lpstr>Lab10 – I/O</vt:lpstr>
      <vt:lpstr>Lab10 – FPGA</vt:lpstr>
      <vt:lpstr>Lab10 – FPGA Device settings</vt:lpstr>
      <vt:lpstr>Lab10 – FPGA Block diagram</vt:lpstr>
      <vt:lpstr>Lab10 – FPGA pin assignment</vt:lpstr>
      <vt:lpstr>Lab10 – SPEC </vt:lpstr>
      <vt:lpstr>Score</vt:lpstr>
      <vt:lpstr>Demo result</vt:lpstr>
      <vt:lpstr>Lab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louise</cp:lastModifiedBy>
  <cp:revision>478</cp:revision>
  <cp:lastPrinted>2024-03-28T08:04:20Z</cp:lastPrinted>
  <dcterms:created xsi:type="dcterms:W3CDTF">2016-12-28T07:00:03Z</dcterms:created>
  <dcterms:modified xsi:type="dcterms:W3CDTF">2025-05-14T07:34:22Z</dcterms:modified>
</cp:coreProperties>
</file>