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5.xml" ContentType="application/vnd.openxmlformats-officedocument.theme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6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7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8.xml" ContentType="application/vnd.openxmlformats-officedocument.them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9.xml" ContentType="application/vnd.openxmlformats-officedocument.theme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10.xml" ContentType="application/vnd.openxmlformats-officedocument.theme+xml"/>
  <Override PartName="/ppt/theme/theme11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7" r:id="rId2"/>
    <p:sldMasterId id="2147483679" r:id="rId3"/>
    <p:sldMasterId id="2147483691" r:id="rId4"/>
    <p:sldMasterId id="2147483696" r:id="rId5"/>
    <p:sldMasterId id="2147483712" r:id="rId6"/>
    <p:sldMasterId id="2147483719" r:id="rId7"/>
    <p:sldMasterId id="2147483731" r:id="rId8"/>
    <p:sldMasterId id="2147483743" r:id="rId9"/>
    <p:sldMasterId id="2147483748" r:id="rId10"/>
  </p:sldMasterIdLst>
  <p:notesMasterIdLst>
    <p:notesMasterId r:id="rId24"/>
  </p:notesMasterIdLst>
  <p:sldIdLst>
    <p:sldId id="256" r:id="rId11"/>
    <p:sldId id="298" r:id="rId12"/>
    <p:sldId id="317" r:id="rId13"/>
    <p:sldId id="318" r:id="rId14"/>
    <p:sldId id="319" r:id="rId15"/>
    <p:sldId id="320" r:id="rId16"/>
    <p:sldId id="321" r:id="rId17"/>
    <p:sldId id="322" r:id="rId18"/>
    <p:sldId id="333" r:id="rId19"/>
    <p:sldId id="334" r:id="rId20"/>
    <p:sldId id="335" r:id="rId21"/>
    <p:sldId id="323" r:id="rId22"/>
    <p:sldId id="284" r:id="rId23"/>
  </p:sldIdLst>
  <p:sldSz cx="9144000" cy="6858000" type="screen4x3"/>
  <p:notesSz cx="6858000" cy="9144000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5613" indent="1588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2813" indent="1588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0013" indent="1588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7213" indent="1588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40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7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6.xml"/><Relationship Id="rId20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5.xml"/><Relationship Id="rId23" Type="http://schemas.openxmlformats.org/officeDocument/2006/relationships/slide" Target="slides/slide13.xml"/><Relationship Id="rId28" Type="http://schemas.openxmlformats.org/officeDocument/2006/relationships/tableStyles" Target="tableStyles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4.xml"/><Relationship Id="rId22" Type="http://schemas.openxmlformats.org/officeDocument/2006/relationships/slide" Target="slides/slide12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331E01-4B9A-9547-A674-2447FDE6B5DB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7C71A-923F-934B-B6C0-AD80CFA5F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42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if"/><Relationship Id="rId1" Type="http://schemas.openxmlformats.org/officeDocument/2006/relationships/slideMaster" Target="../slideMasters/slideMaster9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0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圖片 14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50" y="4594240"/>
            <a:ext cx="2838450" cy="1989919"/>
          </a:xfrm>
          <a:prstGeom prst="rect">
            <a:avLst/>
          </a:prstGeom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/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5173249" y="478789"/>
            <a:ext cx="2370550" cy="253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8558" tIns="34280" rIns="68558" bIns="3428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kumimoji="0" lang="en-US" altLang="zh-TW" sz="1200" b="1" i="1" dirty="0">
                <a:solidFill>
                  <a:srgbClr val="303030"/>
                </a:solidFill>
                <a:cs typeface="Arial" pitchFamily="34" charset="0"/>
              </a:rPr>
              <a:t>Institute of Electronics, NYCU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514600" y="762000"/>
            <a:ext cx="4953000" cy="11588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684213" y="3429000"/>
            <a:ext cx="7739062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/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</p:spPr>
        <p:txBody>
          <a:bodyPr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0141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8765"/>
            <a:ext cx="6400800" cy="1417637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  <a:endParaRPr lang="zh-TW" altLang="en-US" dirty="0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latin typeface="Arial" pitchFamily="34" charset="0"/>
                <a:ea typeface="新細明體" pitchFamily="18" charset="-120"/>
              </a:defRPr>
            </a:lvl1pPr>
          </a:lstStyle>
          <a:p>
            <a:fld id="{8F1810F8-6060-463F-85AB-707945778F3B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0639" y="-69447"/>
            <a:ext cx="1642017" cy="1326749"/>
          </a:xfrm>
          <a:prstGeom prst="rect">
            <a:avLst/>
          </a:prstGeom>
        </p:spPr>
      </p:pic>
      <p:sp>
        <p:nvSpPr>
          <p:cNvPr id="13" name="Rectangle 8">
            <a:extLst>
              <a:ext uri="{FF2B5EF4-FFF2-40B4-BE49-F238E27FC236}">
                <a16:creationId xmlns:a16="http://schemas.microsoft.com/office/drawing/2014/main" id="{6CA73AF6-D7C5-4244-A766-4459CEDEDE9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983559" y="335282"/>
            <a:ext cx="1759641" cy="6847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68558" tIns="34280" rIns="68558" bIns="34280">
            <a:spAutoFit/>
          </a:bodyPr>
          <a:lstStyle/>
          <a:p>
            <a:pPr marL="0" marR="0" lvl="0" indent="0" algn="ctr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i="1" dirty="0">
                <a:solidFill>
                  <a:srgbClr val="061244"/>
                </a:solidFill>
                <a:latin typeface="Arial Black" pitchFamily="34" charset="0"/>
              </a:rPr>
              <a:t>N</a:t>
            </a:r>
            <a:r>
              <a:rPr kumimoji="0" lang="en-US" altLang="zh-TW" sz="2000" i="1" dirty="0">
                <a:solidFill>
                  <a:srgbClr val="0A1D6E"/>
                </a:solidFill>
                <a:latin typeface="Arial Black" pitchFamily="34" charset="0"/>
              </a:rPr>
              <a:t>Y</a:t>
            </a:r>
            <a:r>
              <a:rPr kumimoji="0" lang="en-US" altLang="zh-TW" sz="2000" i="1" dirty="0">
                <a:solidFill>
                  <a:srgbClr val="2349EB"/>
                </a:solidFill>
                <a:latin typeface="Arial Black" pitchFamily="34" charset="0"/>
              </a:rPr>
              <a:t>C</a:t>
            </a:r>
            <a:r>
              <a:rPr kumimoji="0" lang="en-US" altLang="zh-TW" sz="2000" i="1" dirty="0">
                <a:solidFill>
                  <a:srgbClr val="869BF4"/>
                </a:solidFill>
                <a:latin typeface="Arial Black" pitchFamily="34" charset="0"/>
              </a:rPr>
              <a:t>U</a:t>
            </a:r>
            <a:endParaRPr kumimoji="0" lang="en-US" altLang="zh-TW" sz="2000" i="1" dirty="0">
              <a:solidFill>
                <a:srgbClr val="061244"/>
              </a:solidFill>
              <a:latin typeface="Arial Black" pitchFamily="34" charset="0"/>
            </a:endParaRPr>
          </a:p>
          <a:p>
            <a:pPr eaLnBrk="0" hangingPunct="0"/>
            <a:r>
              <a:rPr kumimoji="0" lang="en-US" altLang="zh-TW" sz="2000" i="1" dirty="0">
                <a:solidFill>
                  <a:srgbClr val="061244"/>
                </a:solidFill>
                <a:latin typeface="Arial Black" pitchFamily="34" charset="0"/>
              </a:rPr>
              <a:t>CE</a:t>
            </a:r>
            <a:r>
              <a:rPr kumimoji="0" lang="en-US" altLang="zh-TW" sz="2000" i="1" dirty="0">
                <a:solidFill>
                  <a:srgbClr val="0A1D6E"/>
                </a:solidFill>
                <a:latin typeface="Arial Black" pitchFamily="34" charset="0"/>
              </a:rPr>
              <a:t>R</a:t>
            </a:r>
            <a:r>
              <a:rPr kumimoji="0" lang="en-US" altLang="zh-TW" sz="2000" i="1" dirty="0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 dirty="0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 dirty="0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 dirty="0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 dirty="0">
                <a:solidFill>
                  <a:srgbClr val="CDD6FB"/>
                </a:solidFill>
                <a:latin typeface="Arial Black" pitchFamily="34" charset="0"/>
              </a:rPr>
              <a:t>B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F3BA049-72F1-42E1-9FCF-145282D6D3D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1413873" y="128295"/>
            <a:ext cx="892829" cy="109596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31986B8-BBC7-4C83-BCEC-79640F50F048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-85470" y="-34400"/>
            <a:ext cx="1457070" cy="1280271"/>
          </a:xfrm>
          <a:prstGeom prst="rect">
            <a:avLst/>
          </a:prstGeom>
        </p:spPr>
      </p:pic>
      <p:sp>
        <p:nvSpPr>
          <p:cNvPr id="17" name="Rectangle 8">
            <a:extLst>
              <a:ext uri="{FF2B5EF4-FFF2-40B4-BE49-F238E27FC236}">
                <a16:creationId xmlns:a16="http://schemas.microsoft.com/office/drawing/2014/main" id="{EB6D88EB-0892-4799-9427-51B8B120B4A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1911631" y="1224255"/>
            <a:ext cx="1759641" cy="377006"/>
          </a:xfrm>
          <a:prstGeom prst="rect">
            <a:avLst/>
          </a:prstGeom>
          <a:noFill/>
          <a:ln>
            <a:noFill/>
          </a:ln>
        </p:spPr>
        <p:txBody>
          <a:bodyPr wrap="square" lIns="68558" tIns="34280" rIns="68558" bIns="34280">
            <a:spAutoFit/>
          </a:bodyPr>
          <a:lstStyle/>
          <a:p>
            <a:pPr eaLnBrk="0" hangingPunct="0"/>
            <a:r>
              <a:rPr kumimoji="0" lang="en-US" altLang="zh-TW" sz="2000" i="1" dirty="0">
                <a:solidFill>
                  <a:srgbClr val="061244"/>
                </a:solidFill>
                <a:latin typeface="Arial Black" pitchFamily="34" charset="0"/>
              </a:rPr>
              <a:t>CE</a:t>
            </a:r>
            <a:r>
              <a:rPr kumimoji="0" lang="en-US" altLang="zh-TW" sz="2000" i="1" dirty="0">
                <a:solidFill>
                  <a:srgbClr val="0A1D6E"/>
                </a:solidFill>
                <a:latin typeface="Arial Black" pitchFamily="34" charset="0"/>
              </a:rPr>
              <a:t>R</a:t>
            </a:r>
            <a:r>
              <a:rPr kumimoji="0" lang="en-US" altLang="zh-TW" sz="2000" i="1" dirty="0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 dirty="0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 dirty="0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 dirty="0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 dirty="0">
                <a:solidFill>
                  <a:srgbClr val="CDD6FB"/>
                </a:solidFill>
                <a:latin typeface="Arial Black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112350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924300" cy="4800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925888" cy="4800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526093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1704395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800089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75757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4940944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31695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9128872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762000"/>
            <a:ext cx="2095500" cy="5715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762000"/>
            <a:ext cx="6134100" cy="57150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0685353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41034471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74836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7620000" cy="762000"/>
          </a:xfrm>
        </p:spPr>
        <p:txBody>
          <a:bodyPr/>
          <a:lstStyle>
            <a:lvl1pPr>
              <a:defRPr sz="18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200"/>
            </a:lvl4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32413899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45280179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924300" cy="4800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925888" cy="4800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2450398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668027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419412301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56689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6880653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041172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520152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762000"/>
            <a:ext cx="2095500" cy="5715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762000"/>
            <a:ext cx="6134100" cy="57150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915615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gray">
          <a:xfrm>
            <a:off x="457201" y="2362202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18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124200"/>
            <a:ext cx="6400800" cy="1752600"/>
          </a:xfrm>
        </p:spPr>
        <p:txBody>
          <a:bodyPr/>
          <a:lstStyle>
            <a:lvl1pPr marL="0" indent="0" algn="ctr">
              <a:buFont typeface="標楷體" pitchFamily="65" charset="-120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900">
                <a:ea typeface="新細明體" pitchFamily="18" charset="-120"/>
              </a:defRPr>
            </a:lvl1pPr>
          </a:lstStyle>
          <a:p>
            <a:pPr>
              <a:defRPr/>
            </a:pPr>
            <a:fld id="{B7B1E775-0B96-40A8-8227-29B88E58C56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89" y="6292850"/>
            <a:ext cx="2146300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3052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676404"/>
            <a:ext cx="4152900" cy="4800600"/>
          </a:xfrm>
        </p:spPr>
        <p:txBody>
          <a:bodyPr/>
          <a:lstStyle>
            <a:lvl1pPr>
              <a:defRPr sz="1800"/>
            </a:lvl1pPr>
            <a:lvl2pPr marL="406004" indent="-213122">
              <a:defRPr sz="1500"/>
            </a:lvl2pPr>
            <a:lvl3pPr marL="538163" indent="-170260">
              <a:defRPr sz="1350"/>
            </a:lvl3pPr>
            <a:lvl4pPr marL="675085" indent="-170260">
              <a:defRPr sz="120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610100" y="1676400"/>
            <a:ext cx="4152900" cy="4800600"/>
          </a:xfrm>
        </p:spPr>
        <p:txBody>
          <a:bodyPr/>
          <a:lstStyle>
            <a:lvl1pPr>
              <a:defRPr sz="1800"/>
            </a:lvl1pPr>
            <a:lvl2pPr marL="406004" indent="-213122">
              <a:defRPr sz="1500"/>
            </a:lvl2pPr>
            <a:lvl3pPr marL="538163" indent="-170260">
              <a:defRPr sz="1350"/>
            </a:lvl3pPr>
            <a:lvl4pPr marL="675085" indent="-170260">
              <a:defRPr sz="120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6768218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082090" y="6326372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7B0E40-838E-44C8-8537-DA4C635197E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47379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355F5-F799-4671-9CB8-7FC2BDF19CF6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49197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152402"/>
            <a:ext cx="8070850" cy="68421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39750" y="981077"/>
            <a:ext cx="3990975" cy="528796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83126" y="981075"/>
            <a:ext cx="3992563" cy="25669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83126" y="3700465"/>
            <a:ext cx="3992563" cy="256857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0B935-75A3-4F97-B8FE-48499DD033B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8257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Ntulogo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52400"/>
            <a:ext cx="1600200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048000" y="6858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 sz="18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85800" y="34290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 sz="18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 sz="18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5562601" y="6172200"/>
            <a:ext cx="2155398" cy="36933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kumimoji="0" lang="en-US" altLang="zh-TW" sz="18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18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18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18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18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18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18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18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18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18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18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1800" i="1">
                <a:solidFill>
                  <a:srgbClr val="CDD6FB"/>
                </a:solidFill>
                <a:latin typeface="Arial Black" pitchFamily="34" charset="0"/>
              </a:rPr>
              <a:t>B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r>
              <a:rPr kumimoji="0" lang="en-US" altLang="zh-TW" sz="900" b="1" i="1">
                <a:solidFill>
                  <a:srgbClr val="303030"/>
                </a:solidFill>
                <a:cs typeface="Arial" charset="0"/>
              </a:rPr>
              <a:t>Graduate Institute of Electronics Engineering, NTU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075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78321095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1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500"/>
            </a:lvl1pPr>
            <a:lvl2pPr>
              <a:defRPr sz="1350"/>
            </a:lvl2pPr>
            <a:lvl3pPr>
              <a:defRPr sz="1350"/>
            </a:lvl3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76795948-1A2E-41C5-BC46-5D8425F8FCA0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64491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11BF5189-DF0A-4EB0-A9F9-43DFA847437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315863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8100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1BA56C42-000D-45F8-B9E4-77389DE4DDE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27809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B8B399AD-98B4-462A-9886-16391F2005B7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9782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20D34FB4-20D5-4A67-8A07-F3864216CBE8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543050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6BCDD71E-73F6-4F5F-A8F8-5F895F3020C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662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5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5" y="2906721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788" indent="0">
              <a:buNone/>
              <a:defRPr sz="1350"/>
            </a:lvl2pPr>
            <a:lvl3pPr marL="685576" indent="0">
              <a:buNone/>
              <a:defRPr sz="1200"/>
            </a:lvl3pPr>
            <a:lvl4pPr marL="1028363" indent="0">
              <a:buNone/>
              <a:defRPr sz="1050"/>
            </a:lvl4pPr>
            <a:lvl5pPr marL="1371152" indent="0">
              <a:buNone/>
              <a:defRPr sz="1050"/>
            </a:lvl5pPr>
            <a:lvl6pPr marL="1713938" indent="0">
              <a:buNone/>
              <a:defRPr sz="1050"/>
            </a:lvl6pPr>
            <a:lvl7pPr marL="2056727" indent="0">
              <a:buNone/>
              <a:defRPr sz="1050"/>
            </a:lvl7pPr>
            <a:lvl8pPr marL="2399515" indent="0">
              <a:buNone/>
              <a:defRPr sz="1050"/>
            </a:lvl8pPr>
            <a:lvl9pPr marL="2742302" indent="0">
              <a:buNone/>
              <a:defRPr sz="10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02571725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5BC2A1F9-63F6-4295-9E2B-5137DD492A4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36277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6A473EE4-3B64-4F55-A703-274A6355879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999552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1B44AF99-D8E0-4596-913D-85151C393DE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466170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914400"/>
            <a:ext cx="1943100" cy="5334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5800" y="914400"/>
            <a:ext cx="5676900" cy="53340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4F669347-A480-4D87-94F5-57A52566A95E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67402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2080336A-D57A-4C7A-8314-6927C550AAD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746147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標題及物件在文字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85800" y="4114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0FAD609D-FBA0-4833-B637-A6123ED7C151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92054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ED21F134-1F18-4CEC-A26B-2170513B8358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5620130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828800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12BF0C42-9EF9-416B-A749-E7976082AD69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076887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75A0546-1417-411B-9C03-BD75F531D44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/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D40E62ED-D3F5-4980-85A8-BA4AE438BD1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84213" y="3429000"/>
            <a:ext cx="7739062" cy="1524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/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BECA6736-D0B3-4030-B950-D219EF3FFD2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21" name="Rectangle 4">
            <a:extLst>
              <a:ext uri="{FF2B5EF4-FFF2-40B4-BE49-F238E27FC236}">
                <a16:creationId xmlns:a16="http://schemas.microsoft.com/office/drawing/2014/main" id="{E417C0E2-C180-4B8A-88E9-2734FDEBEE5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4068765"/>
            <a:ext cx="6400800" cy="1417637"/>
          </a:xfrm>
          <a:prstGeom prst="rect">
            <a:avLst/>
          </a:prstGeom>
        </p:spPr>
        <p:txBody>
          <a:bodyPr/>
          <a:lstStyle>
            <a:lvl1pPr marL="0" indent="0" algn="ctr">
              <a:buFont typeface="Wingdings" pitchFamily="2" charset="2"/>
              <a:buNone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按一下以編輯母片副標題樣式</a:t>
            </a: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29C38ECC-5412-456D-BAA3-D94B7D3912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>
            <a:lvl1pPr algn="r">
              <a:defRPr sz="1050">
                <a:latin typeface="Arial" pitchFamily="34" charset="0"/>
                <a:ea typeface="新細明體" pitchFamily="18" charset="-120"/>
              </a:defRPr>
            </a:lvl1pPr>
          </a:lstStyle>
          <a:p>
            <a:fld id="{8F1810F8-6060-463F-85AB-707945778F3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3" name="Text Box 9">
            <a:extLst>
              <a:ext uri="{FF2B5EF4-FFF2-40B4-BE49-F238E27FC236}">
                <a16:creationId xmlns:a16="http://schemas.microsoft.com/office/drawing/2014/main" id="{19887032-5FD4-2FA3-CD84-DBA1D39701C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822361" y="410357"/>
            <a:ext cx="7086600" cy="2538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8558" tIns="34280" rIns="68558" bIns="3428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kumimoji="0" lang="en-US" altLang="zh-TW" sz="1200" b="1" i="1" dirty="0">
                <a:solidFill>
                  <a:srgbClr val="303030"/>
                </a:solidFill>
                <a:cs typeface="Arial" pitchFamily="34" charset="0"/>
              </a:rPr>
              <a:t>Institute of Electronics, NYCU</a:t>
            </a:r>
          </a:p>
        </p:txBody>
      </p:sp>
      <p:pic>
        <p:nvPicPr>
          <p:cNvPr id="4" name="Picture 3" descr="A blue and black logo&#10;&#10;Description automatically generated">
            <a:extLst>
              <a:ext uri="{FF2B5EF4-FFF2-40B4-BE49-F238E27FC236}">
                <a16:creationId xmlns:a16="http://schemas.microsoft.com/office/drawing/2014/main" id="{5F6B3963-BF49-A1E5-AE65-2E8696D4801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14" t="19398" r="18764" b="19265"/>
          <a:stretch/>
        </p:blipFill>
        <p:spPr>
          <a:xfrm>
            <a:off x="176306" y="28990"/>
            <a:ext cx="1419836" cy="1404152"/>
          </a:xfrm>
          <a:prstGeom prst="rect">
            <a:avLst/>
          </a:prstGeom>
        </p:spPr>
      </p:pic>
      <p:sp>
        <p:nvSpPr>
          <p:cNvPr id="5" name="Rectangle 8">
            <a:extLst>
              <a:ext uri="{FF2B5EF4-FFF2-40B4-BE49-F238E27FC236}">
                <a16:creationId xmlns:a16="http://schemas.microsoft.com/office/drawing/2014/main" id="{7BD56FF8-18A0-C796-736E-815FAAC7E59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098311" y="6245567"/>
            <a:ext cx="2715001" cy="377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68558" tIns="34280" rIns="68558" bIns="34280">
            <a:spAutoFit/>
          </a:bodyPr>
          <a:lstStyle/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i="1" dirty="0">
                <a:solidFill>
                  <a:srgbClr val="061244"/>
                </a:solidFill>
                <a:latin typeface="Arial Black" pitchFamily="34" charset="0"/>
              </a:rPr>
              <a:t>N</a:t>
            </a:r>
            <a:r>
              <a:rPr kumimoji="0" lang="en-US" altLang="zh-TW" sz="2000" i="1" dirty="0">
                <a:solidFill>
                  <a:srgbClr val="0A1D6E"/>
                </a:solidFill>
                <a:latin typeface="Arial Black" pitchFamily="34" charset="0"/>
              </a:rPr>
              <a:t>Y</a:t>
            </a:r>
            <a:r>
              <a:rPr kumimoji="0" lang="en-US" altLang="zh-TW" sz="2000" i="1" dirty="0">
                <a:solidFill>
                  <a:srgbClr val="2349EB"/>
                </a:solidFill>
                <a:latin typeface="Arial Black" pitchFamily="34" charset="0"/>
              </a:rPr>
              <a:t>C</a:t>
            </a:r>
            <a:r>
              <a:rPr kumimoji="0" lang="en-US" altLang="zh-TW" sz="2000" i="1" dirty="0">
                <a:solidFill>
                  <a:srgbClr val="869BF4"/>
                </a:solidFill>
                <a:latin typeface="Arial Black" pitchFamily="34" charset="0"/>
              </a:rPr>
              <a:t>U </a:t>
            </a:r>
            <a:r>
              <a:rPr kumimoji="0" lang="en-US" altLang="zh-TW" sz="2000" i="1" dirty="0">
                <a:solidFill>
                  <a:srgbClr val="061244"/>
                </a:solidFill>
                <a:latin typeface="Arial Black" pitchFamily="34" charset="0"/>
              </a:rPr>
              <a:t>CE</a:t>
            </a:r>
            <a:r>
              <a:rPr kumimoji="0" lang="en-US" altLang="zh-TW" sz="2000" i="1" dirty="0">
                <a:solidFill>
                  <a:srgbClr val="0A1D6E"/>
                </a:solidFill>
                <a:latin typeface="Arial Black" pitchFamily="34" charset="0"/>
              </a:rPr>
              <a:t>R</a:t>
            </a:r>
            <a:r>
              <a:rPr kumimoji="0" lang="en-US" altLang="zh-TW" sz="2000" i="1" dirty="0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 dirty="0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 dirty="0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 dirty="0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 dirty="0">
                <a:solidFill>
                  <a:srgbClr val="CDD6FB"/>
                </a:solidFill>
                <a:latin typeface="Arial Black" pitchFamily="34" charset="0"/>
              </a:rPr>
              <a:t>B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9B5B1D37-9DAB-997F-D375-71C24991217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06" y="5825608"/>
            <a:ext cx="897119" cy="889645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5BF76E9E-F8CF-5A6A-E937-59D44E8BEDF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905000" y="722312"/>
            <a:ext cx="6477000" cy="115888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2236334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7620000" cy="762000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1000" y="1676400"/>
            <a:ext cx="8382000" cy="48006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1199857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191732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762000"/>
            <a:ext cx="8382000" cy="762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676404"/>
            <a:ext cx="4152900" cy="4800600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541338" indent="-284163"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717550" indent="-227013"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900113" indent="-227013"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sz="half" idx="10"/>
          </p:nvPr>
        </p:nvSpPr>
        <p:spPr>
          <a:xfrm>
            <a:off x="4610100" y="1676400"/>
            <a:ext cx="4152900" cy="4800600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541338" indent="-284163"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717550" indent="-227013"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900113" indent="-227013"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</p:txBody>
      </p:sp>
    </p:spTree>
    <p:extLst>
      <p:ext uri="{BB962C8B-B14F-4D97-AF65-F5344CB8AC3E}">
        <p14:creationId xmlns:p14="http://schemas.microsoft.com/office/powerpoint/2010/main" val="40339154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5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5" y="2906719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050" indent="0">
              <a:buNone/>
              <a:defRPr sz="1800"/>
            </a:lvl2pPr>
            <a:lvl3pPr marL="914101" indent="0">
              <a:buNone/>
              <a:defRPr sz="1600"/>
            </a:lvl3pPr>
            <a:lvl4pPr marL="1371151" indent="0">
              <a:buNone/>
              <a:defRPr sz="1400"/>
            </a:lvl4pPr>
            <a:lvl5pPr marL="1828202" indent="0">
              <a:buNone/>
              <a:defRPr sz="1400"/>
            </a:lvl5pPr>
            <a:lvl6pPr marL="2285251" indent="0">
              <a:buNone/>
              <a:defRPr sz="1400"/>
            </a:lvl6pPr>
            <a:lvl7pPr marL="2742302" indent="0">
              <a:buNone/>
              <a:defRPr sz="1400"/>
            </a:lvl7pPr>
            <a:lvl8pPr marL="3199353" indent="0">
              <a:buNone/>
              <a:defRPr sz="1400"/>
            </a:lvl8pPr>
            <a:lvl9pPr marL="3656403" indent="0">
              <a:buNone/>
              <a:defRPr sz="1400"/>
            </a:lvl9pPr>
          </a:lstStyle>
          <a:p>
            <a:pPr lvl="0"/>
            <a:r>
              <a:rPr lang="zh-TW" altLang="en-US" dirty="0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1197874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163715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7772400" cy="21336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2133600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ea typeface="DFKai-SB" panose="03000509000000000000" pitchFamily="49" charset="-12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770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pp. </a:t>
            </a:r>
            <a:fld id="{7E1F9083-2D5E-4DCD-A8C7-6162BE6D0F14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78490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608294080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89346153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54354962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925888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54238853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55200082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278607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53200" y="64770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fld id="{8F1810F8-6060-463F-85AB-707945778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085036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011328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29009895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27513894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73015440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762000"/>
            <a:ext cx="2095500" cy="5715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762000"/>
            <a:ext cx="6134100" cy="57150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143456161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189338129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206746712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773732924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76400"/>
            <a:ext cx="39243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86300" y="1676400"/>
            <a:ext cx="3925888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12688070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827731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96907262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12771944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709720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91363257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824916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49085588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7500" y="762000"/>
            <a:ext cx="2095500" cy="5715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762000"/>
            <a:ext cx="6134100" cy="57150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242071691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gray">
          <a:xfrm>
            <a:off x="457200" y="2362200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27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124200"/>
            <a:ext cx="6400800" cy="1752600"/>
          </a:xfrm>
        </p:spPr>
        <p:txBody>
          <a:bodyPr/>
          <a:lstStyle>
            <a:lvl1pPr marL="0" indent="0" algn="ctr">
              <a:buFont typeface="標楷體" pitchFamily="65" charset="-120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04025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fld id="{B7B1E775-0B96-40A8-8227-29B88E58C56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488" y="6292850"/>
            <a:ext cx="2146300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401777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082090" y="6326372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7B0E40-838E-44C8-8537-DA4C635197E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15279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355F5-F799-4671-9CB8-7FC2BDF19CF6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070255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標題，1 個大物件與 2 個小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33400" y="152400"/>
            <a:ext cx="8070850" cy="68421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539750" y="981075"/>
            <a:ext cx="3990975" cy="5287963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83125" y="981075"/>
            <a:ext cx="3992563" cy="25669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83125" y="3700463"/>
            <a:ext cx="3992563" cy="2568575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D0B935-75A3-4F97-B8FE-48499DD033B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811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055646808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Ntulogo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152400"/>
            <a:ext cx="1600200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048000" y="6858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85800" y="34290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4114800" y="6324600"/>
            <a:ext cx="4495800" cy="1524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33725"/>
                  <a:invGamma/>
                </a:schemeClr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5562600" y="6172200"/>
            <a:ext cx="2790825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kumimoji="0" lang="en-US" altLang="zh-TW" sz="24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4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4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4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4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4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4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4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400" i="1">
                <a:solidFill>
                  <a:srgbClr val="CDD6FB"/>
                </a:solidFill>
                <a:latin typeface="Arial Black" pitchFamily="34" charset="0"/>
              </a:rPr>
              <a:t>B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457200" y="381000"/>
            <a:ext cx="70866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0" hangingPunct="0">
              <a:spcBef>
                <a:spcPct val="50000"/>
              </a:spcBef>
              <a:defRPr/>
            </a:pPr>
            <a:r>
              <a:rPr kumimoji="0" lang="en-US" altLang="zh-TW" sz="1200" b="1" i="1">
                <a:solidFill>
                  <a:srgbClr val="303030"/>
                </a:solidFill>
                <a:cs typeface="Arial" charset="0"/>
              </a:rPr>
              <a:t>Graduate Institute of Electronics Engineering, NTU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0752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40195313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76795948-1A2E-41C5-BC46-5D8425F8FCA0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66692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11BF5189-DF0A-4EB0-A9F9-43DFA847437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952203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1BA56C42-000D-45F8-B9E4-77389DE4DDE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848743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B8B399AD-98B4-462A-9886-16391F2005B7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6447026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20D34FB4-20D5-4A67-8A07-F3864216CBE8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57750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6BCDD71E-73F6-4F5F-A8F8-5F895F3020C3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2284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5BC2A1F9-63F6-4295-9E2B-5137DD492A4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647220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TW" altLang="en-US" noProof="0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6A473EE4-3B64-4F55-A703-274A6355879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1784587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1B44AF99-D8E0-4596-913D-85151C393DE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837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85421400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15100" y="914400"/>
            <a:ext cx="1943100" cy="53340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85800" y="914400"/>
            <a:ext cx="5676900" cy="53340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4F669347-A480-4D87-94F5-57A52566A95E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612818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828800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2080336A-D57A-4C7A-8314-6927C550AAD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8483260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標題及物件在文字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85800" y="1828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85800" y="4114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0FAD609D-FBA0-4833-B637-A6123ED7C151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68490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標題及文字在物件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85800" y="4114800"/>
            <a:ext cx="77724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ED21F134-1F18-4CEC-A26B-2170513B8358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847882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85800" y="914400"/>
            <a:ext cx="7772400" cy="762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685800" y="1828800"/>
            <a:ext cx="3810000" cy="4419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8200" y="1828800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8200" y="4114800"/>
            <a:ext cx="3810000" cy="2133600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12BF0C42-9EF9-416B-A749-E7976082AD69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3474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13" Type="http://schemas.openxmlformats.org/officeDocument/2006/relationships/slideLayout" Target="../slideLayouts/slideLayout92.xml"/><Relationship Id="rId18" Type="http://schemas.openxmlformats.org/officeDocument/2006/relationships/image" Target="../media/image8.png"/><Relationship Id="rId3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6.xml"/><Relationship Id="rId12" Type="http://schemas.openxmlformats.org/officeDocument/2006/relationships/slideLayout" Target="../slideLayouts/slideLayout91.xml"/><Relationship Id="rId17" Type="http://schemas.openxmlformats.org/officeDocument/2006/relationships/image" Target="../media/image10.jpeg"/><Relationship Id="rId2" Type="http://schemas.openxmlformats.org/officeDocument/2006/relationships/slideLayout" Target="../slideLayouts/slideLayout81.xml"/><Relationship Id="rId16" Type="http://schemas.openxmlformats.org/officeDocument/2006/relationships/theme" Target="../theme/theme10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4.xml"/><Relationship Id="rId15" Type="http://schemas.openxmlformats.org/officeDocument/2006/relationships/slideLayout" Target="../slideLayouts/slideLayout94.xml"/><Relationship Id="rId10" Type="http://schemas.openxmlformats.org/officeDocument/2006/relationships/slideLayout" Target="../slideLayouts/slideLayout89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Relationship Id="rId14" Type="http://schemas.openxmlformats.org/officeDocument/2006/relationships/slideLayout" Target="../slideLayouts/slideLayout9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image" Target="../media/image7.jpeg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Relationship Id="rId14" Type="http://schemas.openxmlformats.org/officeDocument/2006/relationships/image" Target="../media/image8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image" Target="../media/image7.jpeg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image" Target="../media/image8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9.tif"/><Relationship Id="rId5" Type="http://schemas.openxmlformats.org/officeDocument/2006/relationships/theme" Target="../theme/theme4.xml"/><Relationship Id="rId4" Type="http://schemas.openxmlformats.org/officeDocument/2006/relationships/slideLayout" Target="../slideLayouts/slideLayout3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5.xml"/><Relationship Id="rId18" Type="http://schemas.openxmlformats.org/officeDocument/2006/relationships/image" Target="../media/image8.png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44.xml"/><Relationship Id="rId17" Type="http://schemas.openxmlformats.org/officeDocument/2006/relationships/image" Target="../media/image10.jpeg"/><Relationship Id="rId2" Type="http://schemas.openxmlformats.org/officeDocument/2006/relationships/slideLayout" Target="../slideLayouts/slideLayout34.xml"/><Relationship Id="rId16" Type="http://schemas.openxmlformats.org/officeDocument/2006/relationships/theme" Target="../theme/theme5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slideLayout" Target="../slideLayouts/slideLayout43.xml"/><Relationship Id="rId5" Type="http://schemas.openxmlformats.org/officeDocument/2006/relationships/slideLayout" Target="../slideLayouts/slideLayout37.xml"/><Relationship Id="rId1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2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Relationship Id="rId14" Type="http://schemas.openxmlformats.org/officeDocument/2006/relationships/slideLayout" Target="../slideLayouts/slideLayout46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slideLayout" Target="../slideLayouts/slideLayout50.xml"/><Relationship Id="rId7" Type="http://schemas.openxmlformats.org/officeDocument/2006/relationships/theme" Target="../theme/theme6.xml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2.xml"/><Relationship Id="rId4" Type="http://schemas.openxmlformats.org/officeDocument/2006/relationships/slideLayout" Target="../slideLayouts/slideLayout51.xml"/><Relationship Id="rId9" Type="http://schemas.openxmlformats.org/officeDocument/2006/relationships/image" Target="../media/image2.pn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13" Type="http://schemas.openxmlformats.org/officeDocument/2006/relationships/image" Target="../media/image7.jpeg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5" Type="http://schemas.openxmlformats.org/officeDocument/2006/relationships/slideLayout" Target="../slideLayouts/slideLayout58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63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Relationship Id="rId14" Type="http://schemas.openxmlformats.org/officeDocument/2006/relationships/image" Target="../media/image8.pn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13" Type="http://schemas.openxmlformats.org/officeDocument/2006/relationships/image" Target="../media/image7.jpeg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5" Type="http://schemas.openxmlformats.org/officeDocument/2006/relationships/slideLayout" Target="../slideLayouts/slideLayout69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74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Relationship Id="rId14" Type="http://schemas.openxmlformats.org/officeDocument/2006/relationships/image" Target="../media/image8.pn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8.xml"/><Relationship Id="rId2" Type="http://schemas.openxmlformats.org/officeDocument/2006/relationships/slideLayout" Target="../slideLayouts/slideLayout77.xml"/><Relationship Id="rId1" Type="http://schemas.openxmlformats.org/officeDocument/2006/relationships/slideLayout" Target="../slideLayouts/slideLayout76.xml"/><Relationship Id="rId6" Type="http://schemas.openxmlformats.org/officeDocument/2006/relationships/image" Target="../media/image9.tif"/><Relationship Id="rId5" Type="http://schemas.openxmlformats.org/officeDocument/2006/relationships/theme" Target="../theme/theme9.xml"/><Relationship Id="rId4" Type="http://schemas.openxmlformats.org/officeDocument/2006/relationships/slideLayout" Target="../slideLayouts/slideLayout7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7" name="Rectangle 3"/>
          <p:cNvSpPr>
            <a:spLocks noChangeArrowheads="1"/>
          </p:cNvSpPr>
          <p:nvPr/>
        </p:nvSpPr>
        <p:spPr bwMode="auto">
          <a:xfrm>
            <a:off x="380999" y="533400"/>
            <a:ext cx="7781925" cy="762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/>
          </a:p>
        </p:txBody>
      </p:sp>
      <p:sp>
        <p:nvSpPr>
          <p:cNvPr id="400389" name="Text Box 5"/>
          <p:cNvSpPr txBox="1">
            <a:spLocks noChangeArrowheads="1"/>
          </p:cNvSpPr>
          <p:nvPr/>
        </p:nvSpPr>
        <p:spPr bwMode="auto">
          <a:xfrm>
            <a:off x="304800" y="217652"/>
            <a:ext cx="7909489" cy="346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8558" tIns="34280" rIns="68558" bIns="3428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1800" i="1" dirty="0">
                <a:solidFill>
                  <a:srgbClr val="061244"/>
                </a:solidFill>
                <a:latin typeface="Arial Black" pitchFamily="34" charset="0"/>
              </a:rPr>
              <a:t>CE</a:t>
            </a:r>
            <a:r>
              <a:rPr kumimoji="0" lang="en-US" altLang="zh-TW" sz="1800" i="1" dirty="0">
                <a:solidFill>
                  <a:srgbClr val="0A1D6E"/>
                </a:solidFill>
                <a:latin typeface="Arial Black" pitchFamily="34" charset="0"/>
              </a:rPr>
              <a:t>R</a:t>
            </a:r>
            <a:r>
              <a:rPr kumimoji="0" lang="en-US" altLang="zh-TW" sz="1800" i="1" dirty="0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1800" i="1" dirty="0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1800" i="1" dirty="0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1800" i="1" dirty="0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1800" i="1" dirty="0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1800" i="1" dirty="0">
                <a:latin typeface="Arial Black" pitchFamily="34" charset="0"/>
              </a:rPr>
              <a:t>  </a:t>
            </a:r>
            <a:r>
              <a:rPr kumimoji="0" lang="zh-TW" altLang="en-US" sz="1800" i="1" dirty="0">
                <a:latin typeface="Arial Black" pitchFamily="34" charset="0"/>
              </a:rPr>
              <a:t>                                                    </a:t>
            </a:r>
            <a:r>
              <a:rPr kumimoji="0" lang="en-US" altLang="zh-TW" sz="1200" b="1" i="1" dirty="0">
                <a:solidFill>
                  <a:srgbClr val="303030"/>
                </a:solidFill>
                <a:cs typeface="Arial" pitchFamily="34" charset="0"/>
              </a:rPr>
              <a:t>Institute of Electronics, NYCU</a:t>
            </a:r>
          </a:p>
        </p:txBody>
      </p:sp>
      <p:sp>
        <p:nvSpPr>
          <p:cNvPr id="400391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1030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  <a:endParaRPr lang="en-US" altLang="zh-TW" dirty="0"/>
          </a:p>
          <a:p>
            <a:pPr lvl="3"/>
            <a:r>
              <a:rPr lang="zh-TW" altLang="en-US" dirty="0"/>
              <a:t>第四層</a:t>
            </a:r>
          </a:p>
        </p:txBody>
      </p:sp>
      <p:sp>
        <p:nvSpPr>
          <p:cNvPr id="1031" name="Rectangle 9"/>
          <p:cNvSpPr>
            <a:spLocks noChangeArrowheads="1"/>
          </p:cNvSpPr>
          <p:nvPr/>
        </p:nvSpPr>
        <p:spPr bwMode="auto">
          <a:xfrm>
            <a:off x="8545514" y="6519864"/>
            <a:ext cx="393333" cy="23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58" tIns="34280" rIns="68558" bIns="34280">
            <a:spAutoFit/>
          </a:bodyPr>
          <a:lstStyle/>
          <a:p>
            <a:pPr eaLnBrk="0" hangingPunct="0"/>
            <a:r>
              <a:rPr lang="en-US" altLang="zh-TW" sz="1050" b="1"/>
              <a:t>P</a:t>
            </a:r>
            <a:fld id="{E0FF8C92-A794-40BC-BAC1-2D3349E2F883}" type="slidenum">
              <a:rPr lang="en-US" altLang="zh-TW" sz="1050" b="1"/>
              <a:pPr eaLnBrk="0" hangingPunct="0"/>
              <a:t>‹#›</a:t>
            </a:fld>
            <a:endParaRPr lang="en-US" altLang="zh-TW" sz="1050" b="1"/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81000" y="6629400"/>
            <a:ext cx="807085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D975FF0-1035-4120-B289-0E067ECF2037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8075999" y="-33252"/>
            <a:ext cx="1182727" cy="1024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934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pitchFamily="34" charset="0"/>
          <a:ea typeface="標楷體" pitchFamily="65" charset="-120"/>
          <a:cs typeface="新細明體" charset="-12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342788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685576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028363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371152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255985" indent="-255985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kumimoji="1" sz="1800">
          <a:solidFill>
            <a:schemeClr val="tx1"/>
          </a:solidFill>
          <a:latin typeface="DFKai-SB" panose="03000509000000000000" pitchFamily="49" charset="-120"/>
          <a:ea typeface="DFKai-SB" panose="03000509000000000000" pitchFamily="49" charset="-120"/>
          <a:cs typeface="DFKai-SB" panose="03000509000000000000" pitchFamily="49" charset="-120"/>
        </a:defRPr>
      </a:lvl1pPr>
      <a:lvl2pPr marL="469106" indent="-213122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1500">
          <a:solidFill>
            <a:schemeClr val="tx1"/>
          </a:solidFill>
          <a:latin typeface="DFKai-SB" panose="03000509000000000000" pitchFamily="49" charset="-120"/>
          <a:ea typeface="DFKai-SB" panose="03000509000000000000" pitchFamily="49" charset="-120"/>
          <a:cs typeface="DFKai-SB" panose="03000509000000000000" pitchFamily="49" charset="-120"/>
        </a:defRPr>
      </a:lvl2pPr>
      <a:lvl3pPr marL="675085" indent="-170260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Font typeface="Wingdings" pitchFamily="2" charset="2"/>
        <a:buChar char="Ø"/>
        <a:defRPr kumimoji="1">
          <a:solidFill>
            <a:schemeClr val="tx1"/>
          </a:solidFill>
          <a:latin typeface="DFKai-SB" panose="03000509000000000000" pitchFamily="49" charset="-120"/>
          <a:ea typeface="DFKai-SB" panose="03000509000000000000" pitchFamily="49" charset="-120"/>
          <a:cs typeface="DFKai-SB" panose="03000509000000000000" pitchFamily="49" charset="-120"/>
        </a:defRPr>
      </a:lvl3pPr>
      <a:lvl4pPr marL="870347" indent="-170260" algn="l" rtl="0" eaLnBrk="1" fontAlgn="base" hangingPunct="1">
        <a:spcBef>
          <a:spcPct val="20000"/>
        </a:spcBef>
        <a:spcAft>
          <a:spcPct val="0"/>
        </a:spcAft>
        <a:buClr>
          <a:srgbClr val="9BBB59"/>
        </a:buClr>
        <a:buFont typeface="Wingdings" pitchFamily="2" charset="2"/>
        <a:buChar char="Ø"/>
        <a:defRPr kumimoji="1" sz="1200">
          <a:solidFill>
            <a:schemeClr val="tx1"/>
          </a:solidFill>
          <a:latin typeface="DFKai-SB" panose="03000509000000000000" pitchFamily="49" charset="-120"/>
          <a:ea typeface="DFKai-SB" panose="03000509000000000000" pitchFamily="49" charset="-120"/>
          <a:cs typeface="DFKai-SB" panose="03000509000000000000" pitchFamily="49" charset="-120"/>
        </a:defRPr>
      </a:lvl4pPr>
      <a:lvl5pPr marL="1075135" indent="-17026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9"/>
        </a:buBlip>
        <a:defRPr kumimoji="1" sz="12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1885332" indent="-17139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9"/>
        </a:buBlip>
        <a:defRPr kumimoji="1" sz="1200">
          <a:solidFill>
            <a:schemeClr val="tx1"/>
          </a:solidFill>
          <a:latin typeface="+mn-lt"/>
          <a:ea typeface="+mn-ea"/>
        </a:defRPr>
      </a:lvl6pPr>
      <a:lvl7pPr marL="2228121" indent="-17139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9"/>
        </a:buBlip>
        <a:defRPr kumimoji="1" sz="1200">
          <a:solidFill>
            <a:schemeClr val="tx1"/>
          </a:solidFill>
          <a:latin typeface="+mn-lt"/>
          <a:ea typeface="+mn-ea"/>
        </a:defRPr>
      </a:lvl7pPr>
      <a:lvl8pPr marL="2570909" indent="-17139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9"/>
        </a:buBlip>
        <a:defRPr kumimoji="1" sz="1200">
          <a:solidFill>
            <a:schemeClr val="tx1"/>
          </a:solidFill>
          <a:latin typeface="+mn-lt"/>
          <a:ea typeface="+mn-ea"/>
        </a:defRPr>
      </a:lvl8pPr>
      <a:lvl9pPr marL="2913697" indent="-17139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9"/>
        </a:buBlip>
        <a:defRPr kumimoji="1" sz="12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788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576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363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152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3938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6727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399515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302" algn="l" defTabSz="685576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457200" y="762000"/>
            <a:ext cx="8229600" cy="5715000"/>
            <a:chOff x="288" y="480"/>
            <a:chExt cx="5184" cy="3600"/>
          </a:xfrm>
        </p:grpSpPr>
        <p:sp>
          <p:nvSpPr>
            <p:cNvPr id="106499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500" name="Rectangle 4"/>
            <p:cNvSpPr>
              <a:spLocks noChangeArrowheads="1"/>
            </p:cNvSpPr>
            <p:nvPr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457200" y="381000"/>
            <a:ext cx="73914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>
                <a:solidFill>
                  <a:srgbClr val="000000"/>
                </a:solidFill>
                <a:latin typeface="Arial Black" pitchFamily="34" charset="0"/>
              </a:rPr>
              <a:t>               </a:t>
            </a:r>
            <a:r>
              <a:rPr kumimoji="0" lang="en-US" altLang="zh-TW" sz="1200" i="1">
                <a:solidFill>
                  <a:srgbClr val="000000"/>
                </a:solidFill>
                <a:latin typeface="Arial Black" pitchFamily="34" charset="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4100" name="Picture 6" descr="Ntulogo3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228600"/>
            <a:ext cx="779463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50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144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en-US" dirty="0"/>
          </a:p>
        </p:txBody>
      </p:sp>
      <p:sp>
        <p:nvSpPr>
          <p:cNvPr id="410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650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400">
                <a:latin typeface="+mn-lt"/>
              </a:defRPr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3B53F9C4-6329-4AA3-8AA3-03FC09D7D976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0650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kumimoji="0" sz="1400" i="1">
                <a:latin typeface="+mn-lt"/>
              </a:defRPr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21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+mj-ea"/>
          <a:cs typeface="Calibri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0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18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18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8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33400"/>
            <a:ext cx="7848600" cy="6172200"/>
            <a:chOff x="288" y="480"/>
            <a:chExt cx="5184" cy="3600"/>
          </a:xfrm>
        </p:grpSpPr>
        <p:sp>
          <p:nvSpPr>
            <p:cNvPr id="373763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+mn-lt"/>
                <a:ea typeface="+mn-ea"/>
              </a:endParaRPr>
            </a:p>
          </p:txBody>
        </p:sp>
        <p:sp>
          <p:nvSpPr>
            <p:cNvPr id="373764" name="Rectangle 4"/>
            <p:cNvSpPr>
              <a:spLocks noChangeArrowheads="1"/>
            </p:cNvSpPr>
            <p:nvPr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+mn-lt"/>
                <a:ea typeface="+mn-ea"/>
              </a:endParaRPr>
            </a:p>
          </p:txBody>
        </p:sp>
      </p:grp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304800" y="136527"/>
            <a:ext cx="754380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15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15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15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15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15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15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15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15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15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15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15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1500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1500" i="1">
                <a:latin typeface="Arial Black" pitchFamily="34" charset="0"/>
              </a:rPr>
              <a:t>               </a:t>
            </a:r>
            <a:r>
              <a:rPr kumimoji="0" lang="en-US" altLang="zh-TW" sz="900" i="1">
                <a:latin typeface="Arial Black" pitchFamily="34" charset="0"/>
              </a:rPr>
              <a:t> </a:t>
            </a:r>
            <a:r>
              <a:rPr kumimoji="0" lang="en-US" altLang="zh-TW" sz="900" b="1" i="1">
                <a:solidFill>
                  <a:srgbClr val="303030"/>
                </a:solidFill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5124" name="Picture 6" descr="Ntulogo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2"/>
            <a:ext cx="77946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512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800258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127" name="Rectangle 9"/>
          <p:cNvSpPr>
            <a:spLocks noChangeArrowheads="1"/>
          </p:cNvSpPr>
          <p:nvPr/>
        </p:nvSpPr>
        <p:spPr bwMode="auto">
          <a:xfrm>
            <a:off x="8316913" y="6491288"/>
            <a:ext cx="6206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/>
              <a:t>P</a:t>
            </a:r>
            <a:fld id="{77AD3F1B-307F-4955-8069-98C95E8956F5}" type="slidenum">
              <a:rPr kumimoji="0" lang="en-US" altLang="zh-TW"/>
              <a:pPr eaLnBrk="0" hangingPunct="0"/>
              <a:t>‹#›</a:t>
            </a:fld>
            <a:endParaRPr kumimoji="0" lang="en-US" altLang="zh-TW"/>
          </a:p>
        </p:txBody>
      </p:sp>
    </p:spTree>
    <p:extLst>
      <p:ext uri="{BB962C8B-B14F-4D97-AF65-F5344CB8AC3E}">
        <p14:creationId xmlns:p14="http://schemas.microsoft.com/office/powerpoint/2010/main" val="982424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18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15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15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4"/>
        </a:buBlip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33400"/>
            <a:ext cx="7848600" cy="6172200"/>
            <a:chOff x="288" y="480"/>
            <a:chExt cx="5184" cy="3600"/>
          </a:xfrm>
        </p:grpSpPr>
        <p:sp>
          <p:nvSpPr>
            <p:cNvPr id="373763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  <p:sp>
          <p:nvSpPr>
            <p:cNvPr id="373764" name="Rectangle 4"/>
            <p:cNvSpPr>
              <a:spLocks noChangeArrowheads="1"/>
            </p:cNvSpPr>
            <p:nvPr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</p:grp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304800" y="136527"/>
            <a:ext cx="754380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TW" sz="1500" i="1">
                <a:solidFill>
                  <a:srgbClr val="061244"/>
                </a:solidFill>
                <a:latin typeface="Arial Black" pitchFamily="34" charset="0"/>
                <a:ea typeface="新細明體" charset="-120"/>
              </a:rPr>
              <a:t>A</a:t>
            </a:r>
            <a:r>
              <a:rPr kumimoji="0" lang="en-US" altLang="zh-TW" sz="1500" i="1">
                <a:solidFill>
                  <a:srgbClr val="0A1D6E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1500" i="1">
                <a:solidFill>
                  <a:srgbClr val="0E2898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1500" i="1">
                <a:solidFill>
                  <a:srgbClr val="1234C2"/>
                </a:solidFill>
                <a:latin typeface="Arial Black" pitchFamily="34" charset="0"/>
                <a:ea typeface="新細明體" charset="-120"/>
              </a:rPr>
              <a:t>E</a:t>
            </a:r>
            <a:r>
              <a:rPr kumimoji="0" lang="en-US" altLang="zh-TW" sz="1500" i="1">
                <a:solidFill>
                  <a:srgbClr val="1840EA"/>
                </a:solidFill>
                <a:latin typeface="Arial Black" pitchFamily="34" charset="0"/>
                <a:ea typeface="新細明體" charset="-120"/>
              </a:rPr>
              <a:t>S</a:t>
            </a:r>
            <a:r>
              <a:rPr kumimoji="0" lang="en-US" altLang="zh-TW" sz="1500" i="1">
                <a:solidFill>
                  <a:srgbClr val="2349EB"/>
                </a:solidFill>
                <a:latin typeface="Arial Black" pitchFamily="34" charset="0"/>
                <a:ea typeface="新細明體" charset="-120"/>
              </a:rPr>
              <a:t>S </a:t>
            </a:r>
            <a:r>
              <a:rPr kumimoji="0" lang="en-US" altLang="zh-TW" sz="1500" i="1">
                <a:solidFill>
                  <a:srgbClr val="4767EF"/>
                </a:solidFill>
                <a:latin typeface="Arial Black" pitchFamily="34" charset="0"/>
                <a:ea typeface="新細明體" charset="-120"/>
              </a:rPr>
              <a:t>I</a:t>
            </a:r>
            <a:r>
              <a:rPr kumimoji="0" lang="en-US" altLang="zh-TW" sz="1500" i="1">
                <a:solidFill>
                  <a:srgbClr val="6781F1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1500" i="1">
                <a:solidFill>
                  <a:srgbClr val="3558ED"/>
                </a:solidFill>
                <a:latin typeface="Arial Black" pitchFamily="34" charset="0"/>
                <a:ea typeface="新細明體" charset="-120"/>
              </a:rPr>
              <a:t> </a:t>
            </a:r>
            <a:r>
              <a:rPr kumimoji="0" lang="en-US" altLang="zh-TW" sz="1500" i="1">
                <a:solidFill>
                  <a:srgbClr val="869BF4"/>
                </a:solidFill>
                <a:latin typeface="Arial Black" pitchFamily="34" charset="0"/>
                <a:ea typeface="新細明體" charset="-120"/>
              </a:rPr>
              <a:t>L</a:t>
            </a:r>
            <a:r>
              <a:rPr kumimoji="0" lang="en-US" altLang="zh-TW" sz="1500" i="1">
                <a:solidFill>
                  <a:srgbClr val="A7B6F7"/>
                </a:solidFill>
                <a:latin typeface="Arial Black" pitchFamily="34" charset="0"/>
                <a:ea typeface="新細明體" charset="-120"/>
              </a:rPr>
              <a:t>A</a:t>
            </a:r>
            <a:r>
              <a:rPr kumimoji="0" lang="en-US" altLang="zh-TW" sz="1500" i="1">
                <a:solidFill>
                  <a:srgbClr val="CDD6FB"/>
                </a:solidFill>
                <a:latin typeface="Arial Black" pitchFamily="34" charset="0"/>
                <a:ea typeface="新細明體" charset="-120"/>
              </a:rPr>
              <a:t>B</a:t>
            </a:r>
            <a:r>
              <a:rPr kumimoji="0" lang="en-US" altLang="zh-TW" sz="1500" i="1">
                <a:solidFill>
                  <a:srgbClr val="000000"/>
                </a:solidFill>
                <a:latin typeface="Arial Black" pitchFamily="34" charset="0"/>
                <a:ea typeface="新細明體" charset="-120"/>
              </a:rPr>
              <a:t>               </a:t>
            </a:r>
            <a:r>
              <a:rPr kumimoji="0" lang="en-US" altLang="zh-TW" sz="900" i="1">
                <a:solidFill>
                  <a:srgbClr val="000000"/>
                </a:solidFill>
                <a:latin typeface="Arial Black" pitchFamily="34" charset="0"/>
                <a:ea typeface="新細明體" charset="-120"/>
              </a:rPr>
              <a:t> </a:t>
            </a:r>
            <a:r>
              <a:rPr kumimoji="0" lang="en-US" altLang="zh-TW" sz="900" b="1" i="1">
                <a:solidFill>
                  <a:srgbClr val="303030"/>
                </a:solidFill>
                <a:ea typeface="新細明體" charset="-120"/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60422" name="Picture 6" descr="Ntulogo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288338" y="2"/>
            <a:ext cx="779462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6042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8002588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8316913" y="6491288"/>
            <a:ext cx="6206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>
                <a:solidFill>
                  <a:srgbClr val="000000"/>
                </a:solidFill>
                <a:ea typeface="新細明體" charset="-120"/>
              </a:rPr>
              <a:t>P</a:t>
            </a:r>
            <a:fld id="{C86545E2-EEFB-4DC4-8865-69F029E42BB0}" type="slidenum">
              <a:rPr kumimoji="0" lang="en-US" altLang="zh-TW">
                <a:solidFill>
                  <a:srgbClr val="000000"/>
                </a:solidFill>
                <a:ea typeface="新細明體" charset="-120"/>
              </a:rPr>
              <a:pPr eaLnBrk="0" hangingPunct="0"/>
              <a:t>‹#›</a:t>
            </a:fld>
            <a:endParaRPr kumimoji="0" lang="en-US" altLang="zh-TW">
              <a:solidFill>
                <a:srgbClr val="000000"/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23286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18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1500">
          <a:solidFill>
            <a:schemeClr val="tx1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1500">
          <a:solidFill>
            <a:schemeClr val="tx1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4"/>
        </a:buBlip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52402"/>
            <a:ext cx="80708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1" y="981077"/>
            <a:ext cx="8135938" cy="528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2598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20583" y="63468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900">
                <a:ea typeface="新細明體" pitchFamily="18" charset="-120"/>
              </a:defRPr>
            </a:lvl1pPr>
          </a:lstStyle>
          <a:p>
            <a:pPr>
              <a:defRPr/>
            </a:pPr>
            <a:fld id="{B7B1E775-0B96-40A8-8227-29B88E58C56A}" type="slidenum">
              <a:rPr lang="en-US" altLang="zh-TW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25989" name="Rectangle 5"/>
          <p:cNvSpPr>
            <a:spLocks noChangeArrowheads="1"/>
          </p:cNvSpPr>
          <p:nvPr/>
        </p:nvSpPr>
        <p:spPr bwMode="gray">
          <a:xfrm>
            <a:off x="468314" y="865188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180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439" y="6292850"/>
            <a:ext cx="2146300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4554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Arial" pitchFamily="34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Arial" pitchFamily="34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Arial" pitchFamily="34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Arial" pitchFamily="34" charset="0"/>
          <a:ea typeface="新細明體" pitchFamily="18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20000"/>
        <a:buFont typeface="標楷體" pitchFamily="65" charset="-120"/>
        <a:buChar char="․"/>
        <a:defRPr kumimoji="1" sz="18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55000"/>
        <a:buFont typeface="Symbol" pitchFamily="18" charset="2"/>
        <a:buChar char="¾"/>
        <a:defRPr kumimoji="1" sz="1500">
          <a:solidFill>
            <a:srgbClr val="000099"/>
          </a:solidFill>
          <a:latin typeface="+mn-lt"/>
          <a:ea typeface="+mn-ea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rgbClr val="003300"/>
        </a:buClr>
        <a:buSzPct val="50000"/>
        <a:buFont typeface="Wingdings" pitchFamily="2" charset="2"/>
        <a:buChar char="n"/>
        <a:defRPr kumimoji="1" sz="1800">
          <a:solidFill>
            <a:srgbClr val="003300"/>
          </a:solidFill>
          <a:latin typeface="+mn-lt"/>
          <a:ea typeface="+mn-ea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55000"/>
        <a:buFont typeface="Wingdings" pitchFamily="2" charset="2"/>
        <a:buChar char="n"/>
        <a:defRPr kumimoji="1" sz="1500">
          <a:solidFill>
            <a:srgbClr val="990000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457200" y="762000"/>
            <a:ext cx="8229600" cy="5715000"/>
            <a:chOff x="288" y="480"/>
            <a:chExt cx="5184" cy="3600"/>
          </a:xfrm>
        </p:grpSpPr>
        <p:sp>
          <p:nvSpPr>
            <p:cNvPr id="106499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 sz="18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6500" name="Rectangle 4"/>
            <p:cNvSpPr>
              <a:spLocks noChangeArrowheads="1"/>
            </p:cNvSpPr>
            <p:nvPr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TW" altLang="en-US" sz="18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106501" name="Text Box 5"/>
          <p:cNvSpPr txBox="1">
            <a:spLocks noChangeArrowheads="1"/>
          </p:cNvSpPr>
          <p:nvPr/>
        </p:nvSpPr>
        <p:spPr bwMode="auto">
          <a:xfrm>
            <a:off x="457200" y="381002"/>
            <a:ext cx="7391400" cy="323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kumimoji="0" lang="en-US" altLang="zh-TW" sz="15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15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15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15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15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15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15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15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15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15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15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1500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1500" i="1">
                <a:solidFill>
                  <a:srgbClr val="000000"/>
                </a:solidFill>
                <a:latin typeface="Arial Black" pitchFamily="34" charset="0"/>
              </a:rPr>
              <a:t>               </a:t>
            </a:r>
            <a:r>
              <a:rPr kumimoji="0" lang="en-US" altLang="zh-TW" sz="900" i="1">
                <a:solidFill>
                  <a:srgbClr val="000000"/>
                </a:solidFill>
                <a:latin typeface="Arial Black" pitchFamily="34" charset="0"/>
              </a:rPr>
              <a:t> </a:t>
            </a:r>
            <a:r>
              <a:rPr kumimoji="0" lang="en-US" altLang="zh-TW" sz="900" b="1" i="1">
                <a:solidFill>
                  <a:srgbClr val="303030"/>
                </a:solidFill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4100" name="Picture 6" descr="Ntulogo3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1" y="228602"/>
            <a:ext cx="779463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650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914400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en-US" dirty="0"/>
          </a:p>
        </p:txBody>
      </p:sp>
      <p:sp>
        <p:nvSpPr>
          <p:cNvPr id="4102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8288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650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kumimoji="0" sz="1050">
                <a:latin typeface="+mn-lt"/>
              </a:defRPr>
            </a:lvl1pPr>
          </a:lstStyle>
          <a:p>
            <a:pPr>
              <a:defRPr/>
            </a:pPr>
            <a:r>
              <a:rPr lang="en-US" altLang="zh-TW">
                <a:solidFill>
                  <a:srgbClr val="000000"/>
                </a:solidFill>
              </a:rPr>
              <a:t>P. </a:t>
            </a:r>
            <a:fld id="{3B53F9C4-6329-4AA3-8AA3-03FC09D7D976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0650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70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kumimoji="0" sz="1050" i="1">
                <a:latin typeface="+mn-lt"/>
              </a:defRPr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366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1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Calibri" pitchFamily="34" charset="0"/>
          <a:ea typeface="+mj-ea"/>
          <a:cs typeface="Calibri" pitchFamily="34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27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pitchFamily="18" charset="-12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15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135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135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8"/>
        </a:buBlip>
        <a:defRPr kumimoji="1" sz="1500">
          <a:solidFill>
            <a:schemeClr val="tx1"/>
          </a:solidFill>
          <a:latin typeface="+mn-lt"/>
          <a:ea typeface="+mn-ea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6pPr>
      <a:lvl7pPr marL="22288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7pPr>
      <a:lvl8pPr marL="25717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8pPr>
      <a:lvl9pPr marL="2914650" indent="-17145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9"/>
        </a:buBlip>
        <a:defRPr kumimoji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>
            <a:extLst>
              <a:ext uri="{FF2B5EF4-FFF2-40B4-BE49-F238E27FC236}">
                <a16:creationId xmlns:a16="http://schemas.microsoft.com/office/drawing/2014/main" id="{C43712A9-8D67-40EC-9822-C1E663BD693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0999" y="533400"/>
            <a:ext cx="7781925" cy="7620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/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47F129D0-2B03-4FBC-88F4-A3E47F161A3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04800" y="217652"/>
            <a:ext cx="7909489" cy="346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8558" tIns="34280" rIns="68558" bIns="3428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1pPr>
            <a:lvl2pPr marL="37931725" indent="-37474525"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2pPr>
            <a:lvl3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3pPr>
            <a:lvl4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4pPr>
            <a:lvl5pPr eaLnBrk="0" hangingPunct="0"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Arial" pitchFamily="34" charset="0"/>
                <a:ea typeface="新細明體" pitchFamily="18" charset="-120"/>
              </a:defRPr>
            </a:lvl9pPr>
          </a:lstStyle>
          <a:p>
            <a:pPr algn="r">
              <a:spcBef>
                <a:spcPct val="50000"/>
              </a:spcBef>
              <a:defRPr/>
            </a:pPr>
            <a:r>
              <a:rPr kumimoji="0" lang="en-US" altLang="zh-TW" sz="1800" i="1" dirty="0">
                <a:solidFill>
                  <a:srgbClr val="061244"/>
                </a:solidFill>
                <a:latin typeface="Arial Black" pitchFamily="34" charset="0"/>
              </a:rPr>
              <a:t>CE</a:t>
            </a:r>
            <a:r>
              <a:rPr kumimoji="0" lang="en-US" altLang="zh-TW" sz="1800" i="1" dirty="0">
                <a:solidFill>
                  <a:srgbClr val="0A1D6E"/>
                </a:solidFill>
                <a:latin typeface="Arial Black" pitchFamily="34" charset="0"/>
              </a:rPr>
              <a:t>R</a:t>
            </a:r>
            <a:r>
              <a:rPr kumimoji="0" lang="en-US" altLang="zh-TW" sz="1800" i="1" dirty="0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1800" i="1" dirty="0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1800" i="1" dirty="0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1800" i="1" dirty="0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1800" i="1" dirty="0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1800" i="1" dirty="0">
                <a:latin typeface="Arial Black" pitchFamily="34" charset="0"/>
              </a:rPr>
              <a:t>  </a:t>
            </a:r>
            <a:r>
              <a:rPr kumimoji="0" lang="zh-TW" altLang="en-US" sz="1800" i="1" dirty="0">
                <a:latin typeface="Arial Black" pitchFamily="34" charset="0"/>
              </a:rPr>
              <a:t>                                                    </a:t>
            </a:r>
            <a:r>
              <a:rPr kumimoji="0" lang="en-US" altLang="zh-TW" sz="1200" b="1" i="1" dirty="0">
                <a:solidFill>
                  <a:srgbClr val="303030"/>
                </a:solidFill>
                <a:cs typeface="Arial" pitchFamily="34" charset="0"/>
              </a:rPr>
              <a:t>Institute of Electronics, NYCU</a:t>
            </a:r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9429AE71-4DCF-4680-808B-D798ED89B0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10" tIns="45706" rIns="91410" bIns="45706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 dirty="0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8D648DC8-8E6C-475C-8A98-C76C95A32D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76400"/>
            <a:ext cx="83820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10" tIns="45706" rIns="91410" bIns="457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  <a:endParaRPr lang="en-US" altLang="zh-TW" dirty="0"/>
          </a:p>
          <a:p>
            <a:pPr lvl="3"/>
            <a:r>
              <a:rPr lang="zh-TW" altLang="en-US" dirty="0"/>
              <a:t>第四層</a:t>
            </a:r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E6964A19-B399-4ADF-9B64-74B59BC9B35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5514" y="6519864"/>
            <a:ext cx="393333" cy="230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58" tIns="34280" rIns="68558" bIns="34280">
            <a:spAutoFit/>
          </a:bodyPr>
          <a:lstStyle/>
          <a:p>
            <a:pPr eaLnBrk="0" hangingPunct="0"/>
            <a:r>
              <a:rPr lang="en-US" altLang="zh-TW" sz="1050" b="1"/>
              <a:t>P</a:t>
            </a:r>
            <a:fld id="{E0FF8C92-A794-40BC-BAC1-2D3349E2F883}" type="slidenum">
              <a:rPr lang="en-US" altLang="zh-TW" sz="1050" b="1"/>
              <a:pPr eaLnBrk="0" hangingPunct="0"/>
              <a:t>‹#›</a:t>
            </a:fld>
            <a:endParaRPr lang="en-US" altLang="zh-TW" sz="1050" b="1"/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F4260881-E681-44F7-A292-5F273A3306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81000" y="6629400"/>
            <a:ext cx="8070850" cy="825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rgbClr val="CCCC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TW" altLang="en-US" sz="1350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AB09D7CA-AE5F-AB69-DF08-44530E55ACC6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693" y="89980"/>
            <a:ext cx="836859" cy="82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086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Times New Roman" panose="02020603050405020304" pitchFamily="18" charset="0"/>
          <a:ea typeface="微軟正黑體" panose="020B0604030504040204" pitchFamily="34" charset="-120"/>
          <a:cs typeface="Times New Roman" panose="02020603050405020304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標楷體" pitchFamily="65" charset="-120"/>
          <a:cs typeface="新細明體" charset="-120"/>
        </a:defRPr>
      </a:lvl5pPr>
      <a:lvl6pPr marL="457050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6pPr>
      <a:lvl7pPr marL="91410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7pPr>
      <a:lvl8pPr marL="1371151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8pPr>
      <a:lvl9pPr marL="1828202" algn="ctr" rtl="0" eaLnBrk="1" fontAlgn="base" hangingPunct="1">
        <a:spcBef>
          <a:spcPct val="0"/>
        </a:spcBef>
        <a:spcAft>
          <a:spcPct val="0"/>
        </a:spcAft>
        <a:defRPr kumimoji="1" sz="36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新細明體" charset="-120"/>
        </a:defRPr>
      </a:lvl9pPr>
    </p:titleStyle>
    <p:bodyStyle>
      <a:lvl1pPr marL="341313" indent="-341313" algn="l" rtl="0" eaLnBrk="1" fontAlgn="base" hangingPunct="1">
        <a:spcBef>
          <a:spcPct val="20000"/>
        </a:spcBef>
        <a:spcAft>
          <a:spcPct val="0"/>
        </a:spcAft>
        <a:buClr>
          <a:srgbClr val="3333CC"/>
        </a:buClr>
        <a:buFont typeface="Wingdings" pitchFamily="2" charset="2"/>
        <a:buChar char="v"/>
        <a:defRPr kumimoji="1" sz="2000">
          <a:solidFill>
            <a:schemeClr val="tx1"/>
          </a:solidFill>
          <a:latin typeface="Times New Roman" panose="02020603050405020304" pitchFamily="18" charset="0"/>
          <a:ea typeface="DFKai-SB" panose="03000509000000000000" pitchFamily="49" charset="-120"/>
          <a:cs typeface="Times New Roman" panose="02020603050405020304" pitchFamily="18" charset="0"/>
        </a:defRPr>
      </a:lvl1pPr>
      <a:lvl2pPr marL="625475" indent="-284163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1800">
          <a:solidFill>
            <a:schemeClr val="tx1"/>
          </a:solidFill>
          <a:latin typeface="Times New Roman" panose="02020603050405020304" pitchFamily="18" charset="0"/>
          <a:ea typeface="DFKai-SB" panose="03000509000000000000" pitchFamily="49" charset="-120"/>
          <a:cs typeface="Times New Roman" panose="02020603050405020304" pitchFamily="18" charset="0"/>
        </a:defRPr>
      </a:lvl2pPr>
      <a:lvl3pPr marL="900113" indent="-227013" algn="l" rtl="0" eaLnBrk="1" fontAlgn="base" hangingPunct="1">
        <a:spcBef>
          <a:spcPct val="20000"/>
        </a:spcBef>
        <a:spcAft>
          <a:spcPct val="0"/>
        </a:spcAft>
        <a:buClr>
          <a:srgbClr val="8064A2"/>
        </a:buClr>
        <a:buFont typeface="Wingdings" pitchFamily="2" charset="2"/>
        <a:buChar char="Ø"/>
        <a:defRPr kumimoji="1" sz="1800">
          <a:solidFill>
            <a:schemeClr val="tx1"/>
          </a:solidFill>
          <a:latin typeface="Times New Roman" panose="02020603050405020304" pitchFamily="18" charset="0"/>
          <a:ea typeface="DFKai-SB" panose="03000509000000000000" pitchFamily="49" charset="-120"/>
          <a:cs typeface="Times New Roman" panose="02020603050405020304" pitchFamily="18" charset="0"/>
        </a:defRPr>
      </a:lvl3pPr>
      <a:lvl4pPr marL="1160463" indent="-227013" algn="l" rtl="0" eaLnBrk="1" fontAlgn="base" hangingPunct="1">
        <a:spcBef>
          <a:spcPct val="20000"/>
        </a:spcBef>
        <a:spcAft>
          <a:spcPct val="0"/>
        </a:spcAft>
        <a:buClr>
          <a:srgbClr val="9BBB59"/>
        </a:buClr>
        <a:buFont typeface="Wingdings" pitchFamily="2" charset="2"/>
        <a:buChar char="Ø"/>
        <a:defRPr kumimoji="1" sz="1800">
          <a:solidFill>
            <a:schemeClr val="tx1"/>
          </a:solidFill>
          <a:latin typeface="Times New Roman" panose="02020603050405020304" pitchFamily="18" charset="0"/>
          <a:ea typeface="DFKai-SB" panose="03000509000000000000" pitchFamily="49" charset="-120"/>
          <a:cs typeface="Times New Roman" panose="02020603050405020304" pitchFamily="18" charset="0"/>
        </a:defRPr>
      </a:lvl4pPr>
      <a:lvl5pPr marL="1433513" indent="-227013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9"/>
        </a:buBlip>
        <a:defRPr kumimoji="1" sz="1600">
          <a:solidFill>
            <a:schemeClr val="tx1"/>
          </a:solidFill>
          <a:latin typeface="+mn-lt"/>
          <a:ea typeface="+mn-ea"/>
          <a:cs typeface="新細明體" charset="-120"/>
        </a:defRPr>
      </a:lvl5pPr>
      <a:lvl6pPr marL="2513776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9"/>
        </a:buBlip>
        <a:defRPr kumimoji="1" sz="1600">
          <a:solidFill>
            <a:schemeClr val="tx1"/>
          </a:solidFill>
          <a:latin typeface="+mn-lt"/>
          <a:ea typeface="+mn-ea"/>
        </a:defRPr>
      </a:lvl6pPr>
      <a:lvl7pPr marL="297082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9"/>
        </a:buBlip>
        <a:defRPr kumimoji="1" sz="1600">
          <a:solidFill>
            <a:schemeClr val="tx1"/>
          </a:solidFill>
          <a:latin typeface="+mn-lt"/>
          <a:ea typeface="+mn-ea"/>
        </a:defRPr>
      </a:lvl7pPr>
      <a:lvl8pPr marL="3427878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9"/>
        </a:buBlip>
        <a:defRPr kumimoji="1" sz="1600">
          <a:solidFill>
            <a:schemeClr val="tx1"/>
          </a:solidFill>
          <a:latin typeface="+mn-lt"/>
          <a:ea typeface="+mn-ea"/>
        </a:defRPr>
      </a:lvl8pPr>
      <a:lvl9pPr marL="3884929" indent="-228524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9"/>
        </a:buBlip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0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51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02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5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03" algn="l" defTabSz="91410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33400"/>
            <a:ext cx="7848600" cy="6172200"/>
            <a:chOff x="288" y="480"/>
            <a:chExt cx="5184" cy="3600"/>
          </a:xfrm>
        </p:grpSpPr>
        <p:sp>
          <p:nvSpPr>
            <p:cNvPr id="373763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+mn-lt"/>
                <a:ea typeface="+mn-ea"/>
              </a:endParaRPr>
            </a:p>
          </p:txBody>
        </p:sp>
        <p:sp>
          <p:nvSpPr>
            <p:cNvPr id="373764" name="Rectangle 4"/>
            <p:cNvSpPr>
              <a:spLocks noChangeArrowheads="1"/>
            </p:cNvSpPr>
            <p:nvPr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latin typeface="+mn-lt"/>
                <a:ea typeface="+mn-ea"/>
              </a:endParaRPr>
            </a:p>
          </p:txBody>
        </p:sp>
      </p:grpSp>
      <p:sp>
        <p:nvSpPr>
          <p:cNvPr id="93189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</a:rPr>
              <a:t>B</a:t>
            </a:r>
            <a:r>
              <a:rPr kumimoji="0" lang="en-US" altLang="zh-TW" sz="2000" i="1">
                <a:latin typeface="Arial Black" pitchFamily="34" charset="0"/>
              </a:rPr>
              <a:t>               </a:t>
            </a:r>
            <a:r>
              <a:rPr kumimoji="0" lang="en-US" altLang="zh-TW" sz="1200" i="1">
                <a:latin typeface="Arial Black" pitchFamily="34" charset="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5124" name="Picture 6" descr="Ntulogo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512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8002588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127" name="Rectangle 9"/>
          <p:cNvSpPr>
            <a:spLocks noChangeArrowheads="1"/>
          </p:cNvSpPr>
          <p:nvPr/>
        </p:nvSpPr>
        <p:spPr bwMode="auto">
          <a:xfrm>
            <a:off x="8316913" y="6491288"/>
            <a:ext cx="615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/>
              <a:t>P</a:t>
            </a:r>
            <a:fld id="{77AD3F1B-307F-4955-8069-98C95E8956F5}" type="slidenum">
              <a:rPr kumimoji="0" lang="en-US" altLang="zh-TW"/>
              <a:pPr eaLnBrk="0" hangingPunct="0"/>
              <a:t>‹#›</a:t>
            </a:fld>
            <a:endParaRPr kumimoji="0" lang="en-US" altLang="zh-TW"/>
          </a:p>
        </p:txBody>
      </p:sp>
    </p:spTree>
    <p:extLst>
      <p:ext uri="{BB962C8B-B14F-4D97-AF65-F5344CB8AC3E}">
        <p14:creationId xmlns:p14="http://schemas.microsoft.com/office/powerpoint/2010/main" val="1812201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4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381000" y="533400"/>
            <a:ext cx="7848600" cy="6172200"/>
            <a:chOff x="288" y="480"/>
            <a:chExt cx="5184" cy="3600"/>
          </a:xfrm>
        </p:grpSpPr>
        <p:sp>
          <p:nvSpPr>
            <p:cNvPr id="373763" name="Rectangle 3"/>
            <p:cNvSpPr>
              <a:spLocks noChangeArrowheads="1"/>
            </p:cNvSpPr>
            <p:nvPr/>
          </p:nvSpPr>
          <p:spPr bwMode="auto">
            <a:xfrm>
              <a:off x="288" y="480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  <p:sp>
          <p:nvSpPr>
            <p:cNvPr id="373764" name="Rectangle 4"/>
            <p:cNvSpPr>
              <a:spLocks noChangeArrowheads="1"/>
            </p:cNvSpPr>
            <p:nvPr/>
          </p:nvSpPr>
          <p:spPr bwMode="auto">
            <a:xfrm>
              <a:off x="288" y="4032"/>
              <a:ext cx="5184" cy="48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accent2">
                    <a:gamma/>
                    <a:tint val="33725"/>
                    <a:invGamma/>
                  </a:schemeClr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zh-TW" altLang="en-US">
                <a:solidFill>
                  <a:srgbClr val="000000"/>
                </a:solidFill>
                <a:latin typeface="Arial"/>
                <a:ea typeface="新細明體"/>
              </a:endParaRPr>
            </a:p>
          </p:txBody>
        </p:sp>
      </p:grp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304800" y="136525"/>
            <a:ext cx="7543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kumimoji="0" lang="en-US" altLang="zh-TW" sz="2000" i="1">
                <a:solidFill>
                  <a:srgbClr val="061244"/>
                </a:solidFill>
                <a:latin typeface="Arial Black" pitchFamily="34" charset="0"/>
                <a:ea typeface="新細明體" charset="-120"/>
              </a:rPr>
              <a:t>A</a:t>
            </a:r>
            <a:r>
              <a:rPr kumimoji="0" lang="en-US" altLang="zh-TW" sz="2000" i="1">
                <a:solidFill>
                  <a:srgbClr val="0A1D6E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0E2898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1234C2"/>
                </a:solidFill>
                <a:latin typeface="Arial Black" pitchFamily="34" charset="0"/>
                <a:ea typeface="新細明體" charset="-120"/>
              </a:rPr>
              <a:t>E</a:t>
            </a:r>
            <a:r>
              <a:rPr kumimoji="0" lang="en-US" altLang="zh-TW" sz="2000" i="1">
                <a:solidFill>
                  <a:srgbClr val="1840EA"/>
                </a:solidFill>
                <a:latin typeface="Arial Black" pitchFamily="34" charset="0"/>
                <a:ea typeface="新細明體" charset="-120"/>
              </a:rPr>
              <a:t>S</a:t>
            </a:r>
            <a:r>
              <a:rPr kumimoji="0" lang="en-US" altLang="zh-TW" sz="2000" i="1">
                <a:solidFill>
                  <a:srgbClr val="2349EB"/>
                </a:solidFill>
                <a:latin typeface="Arial Black" pitchFamily="34" charset="0"/>
                <a:ea typeface="新細明體" charset="-120"/>
              </a:rPr>
              <a:t>S </a:t>
            </a:r>
            <a:r>
              <a:rPr kumimoji="0" lang="en-US" altLang="zh-TW" sz="2000" i="1">
                <a:solidFill>
                  <a:srgbClr val="4767EF"/>
                </a:solidFill>
                <a:latin typeface="Arial Black" pitchFamily="34" charset="0"/>
                <a:ea typeface="新細明體" charset="-120"/>
              </a:rPr>
              <a:t>I</a:t>
            </a:r>
            <a:r>
              <a:rPr kumimoji="0" lang="en-US" altLang="zh-TW" sz="2000" i="1">
                <a:solidFill>
                  <a:srgbClr val="6781F1"/>
                </a:solidFill>
                <a:latin typeface="Arial Black" pitchFamily="34" charset="0"/>
                <a:ea typeface="新細明體" charset="-120"/>
              </a:rPr>
              <a:t>C</a:t>
            </a:r>
            <a:r>
              <a:rPr kumimoji="0" lang="en-US" altLang="zh-TW" sz="2000" i="1">
                <a:solidFill>
                  <a:srgbClr val="3558ED"/>
                </a:solidFill>
                <a:latin typeface="Arial Black" pitchFamily="34" charset="0"/>
                <a:ea typeface="新細明體" charset="-120"/>
              </a:rPr>
              <a:t> </a:t>
            </a:r>
            <a:r>
              <a:rPr kumimoji="0" lang="en-US" altLang="zh-TW" sz="2000" i="1">
                <a:solidFill>
                  <a:srgbClr val="869BF4"/>
                </a:solidFill>
                <a:latin typeface="Arial Black" pitchFamily="34" charset="0"/>
                <a:ea typeface="新細明體" charset="-120"/>
              </a:rPr>
              <a:t>L</a:t>
            </a:r>
            <a:r>
              <a:rPr kumimoji="0" lang="en-US" altLang="zh-TW" sz="2000" i="1">
                <a:solidFill>
                  <a:srgbClr val="A7B6F7"/>
                </a:solidFill>
                <a:latin typeface="Arial Black" pitchFamily="34" charset="0"/>
                <a:ea typeface="新細明體" charset="-120"/>
              </a:rPr>
              <a:t>A</a:t>
            </a:r>
            <a:r>
              <a:rPr kumimoji="0" lang="en-US" altLang="zh-TW" sz="2000" i="1">
                <a:solidFill>
                  <a:srgbClr val="CDD6FB"/>
                </a:solidFill>
                <a:latin typeface="Arial Black" pitchFamily="34" charset="0"/>
                <a:ea typeface="新細明體" charset="-120"/>
              </a:rPr>
              <a:t>B</a:t>
            </a:r>
            <a:r>
              <a:rPr kumimoji="0" lang="en-US" altLang="zh-TW" sz="2000" i="1">
                <a:solidFill>
                  <a:srgbClr val="000000"/>
                </a:solidFill>
                <a:latin typeface="Arial Black" pitchFamily="34" charset="0"/>
                <a:ea typeface="新細明體" charset="-120"/>
              </a:rPr>
              <a:t>               </a:t>
            </a:r>
            <a:r>
              <a:rPr kumimoji="0" lang="en-US" altLang="zh-TW" sz="1200" i="1">
                <a:solidFill>
                  <a:srgbClr val="000000"/>
                </a:solidFill>
                <a:latin typeface="Arial Black" pitchFamily="34" charset="0"/>
                <a:ea typeface="新細明體" charset="-120"/>
              </a:rPr>
              <a:t> </a:t>
            </a:r>
            <a:r>
              <a:rPr kumimoji="0" lang="en-US" altLang="zh-TW" sz="1200" b="1" i="1">
                <a:solidFill>
                  <a:srgbClr val="303030"/>
                </a:solidFill>
                <a:ea typeface="新細明體" charset="-120"/>
                <a:cs typeface="Arial" charset="0"/>
              </a:rPr>
              <a:t>Graduate Institute of Electronics Engineering, NTU</a:t>
            </a:r>
          </a:p>
        </p:txBody>
      </p:sp>
      <p:pic>
        <p:nvPicPr>
          <p:cNvPr id="60422" name="Picture 6" descr="Ntulogo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288338" y="0"/>
            <a:ext cx="779462" cy="760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042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762000"/>
            <a:ext cx="838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zh-TW" altLang="zh-TW"/>
          </a:p>
        </p:txBody>
      </p:sp>
      <p:sp>
        <p:nvSpPr>
          <p:cNvPr id="6042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76400"/>
            <a:ext cx="8002588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0425" name="Rectangle 9"/>
          <p:cNvSpPr>
            <a:spLocks noChangeArrowheads="1"/>
          </p:cNvSpPr>
          <p:nvPr/>
        </p:nvSpPr>
        <p:spPr bwMode="auto">
          <a:xfrm>
            <a:off x="8316913" y="6491288"/>
            <a:ext cx="615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kumimoji="0" lang="en-US" altLang="zh-TW">
                <a:solidFill>
                  <a:srgbClr val="000000"/>
                </a:solidFill>
                <a:ea typeface="新細明體" charset="-120"/>
              </a:rPr>
              <a:t>P</a:t>
            </a:r>
            <a:fld id="{C86545E2-EEFB-4DC4-8865-69F029E42BB0}" type="slidenum">
              <a:rPr kumimoji="0" lang="en-US" altLang="zh-TW">
                <a:solidFill>
                  <a:srgbClr val="000000"/>
                </a:solidFill>
                <a:ea typeface="新細明體" charset="-120"/>
              </a:rPr>
              <a:pPr eaLnBrk="0" hangingPunct="0"/>
              <a:t>‹#›</a:t>
            </a:fld>
            <a:endParaRPr kumimoji="0" lang="en-US" altLang="zh-TW">
              <a:solidFill>
                <a:srgbClr val="000000"/>
              </a:solidFill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3672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latin typeface="Arial" charset="0"/>
          <a:ea typeface="新細明體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v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v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Ø"/>
        <a:defRPr kumimoji="1" sz="20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FFFF00"/>
        </a:buClr>
        <a:buFont typeface="Wingdings" pitchFamily="2" charset="2"/>
        <a:buBlip>
          <a:blip r:embed="rId14"/>
        </a:buBlip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FFCC66"/>
        </a:buClr>
        <a:buFont typeface="Wingdings" pitchFamily="2" charset="2"/>
        <a:buBlip>
          <a:blip r:embed="rId15"/>
        </a:buBlip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33400" y="152400"/>
            <a:ext cx="8070850" cy="684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981075"/>
            <a:ext cx="8135938" cy="528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2598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720583" y="6346825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ea typeface="新細明體" pitchFamily="18" charset="-120"/>
              </a:defRPr>
            </a:lvl1pPr>
          </a:lstStyle>
          <a:p>
            <a:pPr>
              <a:defRPr/>
            </a:pPr>
            <a:fld id="{B7B1E775-0B96-40A8-8227-29B88E58C56A}" type="slidenum">
              <a:rPr lang="en-US" altLang="zh-TW" smtClean="0">
                <a:solidFill>
                  <a:srgbClr val="000000"/>
                </a:solidFill>
                <a:latin typeface="Tahoma" pitchFamily="34" charset="0"/>
              </a:rPr>
              <a:pPr>
                <a:defRPr/>
              </a:pPr>
              <a:t>‹#›</a:t>
            </a:fld>
            <a:endParaRPr lang="en-US" altLang="zh-TW" dirty="0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425989" name="Rectangle 5"/>
          <p:cNvSpPr>
            <a:spLocks noChangeArrowheads="1"/>
          </p:cNvSpPr>
          <p:nvPr/>
        </p:nvSpPr>
        <p:spPr bwMode="gray">
          <a:xfrm>
            <a:off x="468313" y="865188"/>
            <a:ext cx="8226425" cy="28575"/>
          </a:xfrm>
          <a:prstGeom prst="rect">
            <a:avLst/>
          </a:prstGeom>
          <a:gradFill rotWithShape="0">
            <a:gsLst>
              <a:gs pos="0">
                <a:schemeClr val="tx1"/>
              </a:gs>
              <a:gs pos="50000">
                <a:srgbClr val="C0C0C0"/>
              </a:gs>
              <a:gs pos="100000">
                <a:schemeClr val="tx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TW" altLang="zh-TW" sz="2400">
              <a:solidFill>
                <a:srgbClr val="000000"/>
              </a:solidFill>
              <a:latin typeface="Tahoma" pitchFamily="34" charset="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438" y="6292850"/>
            <a:ext cx="2146300" cy="56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57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kumimoji="1" sz="2800" b="1">
          <a:solidFill>
            <a:schemeClr val="tx2"/>
          </a:solidFill>
          <a:latin typeface="Arial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20000"/>
        <a:buFont typeface="標楷體" pitchFamily="65" charset="-120"/>
        <a:buChar char="․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00099"/>
        </a:buClr>
        <a:buSzPct val="55000"/>
        <a:buFont typeface="Symbol" pitchFamily="18" charset="2"/>
        <a:buChar char="¾"/>
        <a:defRPr kumimoji="1" sz="2000">
          <a:solidFill>
            <a:srgbClr val="000099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03300"/>
        </a:buClr>
        <a:buSzPct val="50000"/>
        <a:buFont typeface="Wingdings" pitchFamily="2" charset="2"/>
        <a:buChar char="n"/>
        <a:defRPr kumimoji="1" sz="2400">
          <a:solidFill>
            <a:srgbClr val="003300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990000"/>
        </a:buClr>
        <a:buSzPct val="55000"/>
        <a:buFont typeface="Wingdings" pitchFamily="2" charset="2"/>
        <a:buChar char="n"/>
        <a:defRPr kumimoji="1" sz="2000">
          <a:solidFill>
            <a:srgbClr val="990000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00066"/>
        </a:buClr>
        <a:buSzPct val="50000"/>
        <a:buFont typeface="Wingdings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4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/>
          </p:nvPr>
        </p:nvSpPr>
        <p:spPr>
          <a:xfrm>
            <a:off x="685806" y="2133600"/>
            <a:ext cx="7772400" cy="1214438"/>
          </a:xfrm>
        </p:spPr>
        <p:txBody>
          <a:bodyPr/>
          <a:lstStyle/>
          <a:p>
            <a:r>
              <a:rPr lang="en-US" altLang="zh-TW" dirty="0">
                <a:latin typeface="+mn-lt"/>
              </a:rPr>
              <a:t>Digital Circuit and System</a:t>
            </a:r>
            <a:br>
              <a:rPr lang="en-US" altLang="zh-TW" dirty="0">
                <a:latin typeface="+mn-lt"/>
              </a:rPr>
            </a:br>
            <a:r>
              <a:rPr lang="en-US" altLang="zh-TW" dirty="0">
                <a:latin typeface="+mn-lt"/>
              </a:rPr>
              <a:t>Lab04 Pipeline</a:t>
            </a:r>
            <a:endParaRPr lang="zh-TW" altLang="en-US" dirty="0">
              <a:latin typeface="+mn-lt"/>
            </a:endParaRPr>
          </a:p>
        </p:txBody>
      </p:sp>
      <p:sp>
        <p:nvSpPr>
          <p:cNvPr id="5" name="副標題 4"/>
          <p:cNvSpPr>
            <a:spLocks noGrp="1"/>
          </p:cNvSpPr>
          <p:nvPr>
            <p:ph type="subTitle" idx="4294967295"/>
          </p:nvPr>
        </p:nvSpPr>
        <p:spPr>
          <a:xfrm>
            <a:off x="1371600" y="4068763"/>
            <a:ext cx="6400800" cy="1417637"/>
          </a:xfrm>
          <a:prstGeom prst="rect">
            <a:avLst/>
          </a:prstGeom>
        </p:spPr>
        <p:txBody>
          <a:bodyPr/>
          <a:lstStyle/>
          <a:p>
            <a:pPr marL="0" lvl="0" indent="0" algn="ctr">
              <a:buNone/>
            </a:pPr>
            <a:r>
              <a:rPr lang="en-US" altLang="zh-TW" sz="1800" dirty="0">
                <a:solidFill>
                  <a:prstClr val="black"/>
                </a:solidFill>
                <a:latin typeface="+mn-lt"/>
              </a:rPr>
              <a:t>20250327</a:t>
            </a:r>
            <a:endParaRPr lang="en-US" altLang="zh-TW" dirty="0">
              <a:solidFill>
                <a:prstClr val="black"/>
              </a:solidFill>
              <a:latin typeface="+mn-lt"/>
            </a:endParaRPr>
          </a:p>
          <a:p>
            <a:pPr marL="0" lvl="0" indent="0" algn="ctr">
              <a:buNone/>
            </a:pPr>
            <a:r>
              <a:rPr lang="en-US" altLang="zh-TW" sz="1800" dirty="0">
                <a:solidFill>
                  <a:prstClr val="black"/>
                </a:solidFill>
                <a:latin typeface="+mn-lt"/>
              </a:rPr>
              <a:t>TA: </a:t>
            </a:r>
            <a:r>
              <a:rPr lang="zh-TW" altLang="en-US" sz="1800" dirty="0">
                <a:solidFill>
                  <a:prstClr val="black"/>
                </a:solidFill>
                <a:latin typeface="+mn-lt"/>
              </a:rPr>
              <a:t>陳祖喬 </a:t>
            </a:r>
            <a:r>
              <a:rPr lang="en-US" altLang="zh-TW" sz="1800" dirty="0">
                <a:solidFill>
                  <a:prstClr val="black"/>
                </a:solidFill>
                <a:latin typeface="+mn-lt"/>
              </a:rPr>
              <a:t>Tsu-Chiao, Chen</a:t>
            </a:r>
          </a:p>
          <a:p>
            <a:pPr marL="0" lvl="0" indent="0" algn="ctr">
              <a:buNone/>
            </a:pPr>
            <a:r>
              <a:rPr lang="en-US" altLang="zh-TW" sz="1800" dirty="0">
                <a:solidFill>
                  <a:prstClr val="black"/>
                </a:solidFill>
                <a:latin typeface="+mn-lt"/>
              </a:rPr>
              <a:t>Institute of Electronics,</a:t>
            </a:r>
          </a:p>
          <a:p>
            <a:pPr marL="0" lvl="0" indent="0" algn="ctr">
              <a:buNone/>
            </a:pPr>
            <a:r>
              <a:rPr lang="en-US" altLang="zh-TW" sz="1800" dirty="0">
                <a:solidFill>
                  <a:prstClr val="black"/>
                </a:solidFill>
                <a:latin typeface="+mn-lt"/>
              </a:rPr>
              <a:t>National Yang Ming </a:t>
            </a:r>
            <a:r>
              <a:rPr lang="en-US" altLang="zh-TW" sz="1800" dirty="0" err="1">
                <a:solidFill>
                  <a:prstClr val="black"/>
                </a:solidFill>
                <a:latin typeface="+mn-lt"/>
              </a:rPr>
              <a:t>Chiao</a:t>
            </a:r>
            <a:r>
              <a:rPr lang="en-US" altLang="zh-TW" sz="1800" dirty="0">
                <a:solidFill>
                  <a:prstClr val="black"/>
                </a:solidFill>
                <a:latin typeface="+mn-lt"/>
              </a:rPr>
              <a:t> Tung University</a:t>
            </a:r>
          </a:p>
        </p:txBody>
      </p:sp>
    </p:spTree>
    <p:extLst>
      <p:ext uri="{BB962C8B-B14F-4D97-AF65-F5344CB8AC3E}">
        <p14:creationId xmlns:p14="http://schemas.microsoft.com/office/powerpoint/2010/main" val="41039784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D84B39-8FE6-4A4B-44B4-7D3E70BEB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Waveform</a:t>
            </a:r>
            <a:endParaRPr lang="zh-TW" altLang="en-US" dirty="0">
              <a:latin typeface="+mn-lt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9EA92DDF-6A5E-5A44-F74C-61594B059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78" y="3051894"/>
            <a:ext cx="8501855" cy="2129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63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14CB3C-4B11-7ADA-9B95-332FB707D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SPEC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C36C70-A30B-3D77-7D63-B4BEDC135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altLang="zh-TW" sz="1600" spc="-10" dirty="0">
                <a:latin typeface="+mn-lt"/>
              </a:rPr>
              <a:t>Cycle time is fixed to 5.0.</a:t>
            </a:r>
          </a:p>
          <a:p>
            <a:r>
              <a:rPr lang="en-US" altLang="zh-TW" sz="1600" spc="-10" dirty="0">
                <a:latin typeface="+mn-lt"/>
              </a:rPr>
              <a:t>It is an </a:t>
            </a:r>
            <a:r>
              <a:rPr lang="en-US" altLang="zh-TW" sz="1600" spc="-10" dirty="0">
                <a:solidFill>
                  <a:srgbClr val="FF0000"/>
                </a:solidFill>
                <a:latin typeface="+mn-lt"/>
              </a:rPr>
              <a:t>asynchronous</a:t>
            </a:r>
            <a:r>
              <a:rPr lang="en-US" altLang="zh-TW" sz="1600" spc="-10" dirty="0">
                <a:latin typeface="+mn-lt"/>
              </a:rPr>
              <a:t> </a:t>
            </a:r>
            <a:r>
              <a:rPr lang="en-US" altLang="zh-TW" sz="1600" spc="-10" dirty="0">
                <a:solidFill>
                  <a:srgbClr val="FF0000"/>
                </a:solidFill>
                <a:latin typeface="+mn-lt"/>
              </a:rPr>
              <a:t>reset</a:t>
            </a:r>
            <a:r>
              <a:rPr lang="en-US" altLang="zh-TW" sz="1600" spc="-10" dirty="0">
                <a:latin typeface="+mn-lt"/>
              </a:rPr>
              <a:t> and </a:t>
            </a:r>
            <a:r>
              <a:rPr lang="en-US" altLang="zh-TW" sz="1600" spc="-10" dirty="0">
                <a:solidFill>
                  <a:srgbClr val="FF0000"/>
                </a:solidFill>
                <a:latin typeface="+mn-lt"/>
              </a:rPr>
              <a:t>active-low</a:t>
            </a:r>
            <a:r>
              <a:rPr lang="en-US" altLang="zh-TW" sz="1600" spc="-10" dirty="0">
                <a:latin typeface="+mn-lt"/>
              </a:rPr>
              <a:t> architecture.</a:t>
            </a:r>
          </a:p>
          <a:p>
            <a:r>
              <a:rPr lang="en-US" altLang="zh-TW" sz="1600" dirty="0">
                <a:latin typeface="+mn-lt"/>
              </a:rPr>
              <a:t>The reset signal (</a:t>
            </a:r>
            <a:r>
              <a:rPr lang="en-US" altLang="zh-TW" sz="1600" dirty="0" err="1">
                <a:latin typeface="+mn-lt"/>
              </a:rPr>
              <a:t>rst_n</a:t>
            </a:r>
            <a:r>
              <a:rPr lang="en-US" altLang="zh-TW" sz="1600" dirty="0">
                <a:latin typeface="+mn-lt"/>
              </a:rPr>
              <a:t>) would be given only once at the beginning of simulation. All output signals should be reset to 0 after the reset signal is asserted.</a:t>
            </a:r>
          </a:p>
          <a:p>
            <a:r>
              <a:rPr lang="en-US" altLang="zh-TW" sz="1600" dirty="0">
                <a:latin typeface="+mn-lt"/>
              </a:rPr>
              <a:t>All output signals should be synchronized at positive edge of clock. </a:t>
            </a:r>
            <a:endParaRPr lang="en-US" altLang="zh-TW" sz="1600" spc="-10" dirty="0">
              <a:latin typeface="+mn-lt"/>
            </a:endParaRPr>
          </a:p>
          <a:p>
            <a:r>
              <a:rPr lang="de-DE" altLang="zh-TW" sz="1600" spc="-10" dirty="0">
                <a:latin typeface="+mn-lt"/>
              </a:rPr>
              <a:t>Out_valid should be </a:t>
            </a:r>
            <a:r>
              <a:rPr lang="en-US" altLang="zh-TW" sz="1600" spc="-10" dirty="0">
                <a:latin typeface="+mn-lt"/>
              </a:rPr>
              <a:t>pulled high in 1000 cycle.</a:t>
            </a:r>
          </a:p>
          <a:p>
            <a:r>
              <a:rPr lang="en-US" altLang="zh-TW" sz="1600" dirty="0" err="1">
                <a:latin typeface="+mn-lt"/>
              </a:rPr>
              <a:t>out_valid</a:t>
            </a:r>
            <a:r>
              <a:rPr lang="en-US" altLang="zh-TW" sz="1600" dirty="0">
                <a:latin typeface="+mn-lt"/>
              </a:rPr>
              <a:t> </a:t>
            </a:r>
            <a:r>
              <a:rPr lang="en-US" altLang="zh-TW" sz="1600" b="1" dirty="0">
                <a:solidFill>
                  <a:srgbClr val="FF0000"/>
                </a:solidFill>
                <a:latin typeface="+mn-lt"/>
              </a:rPr>
              <a:t>can</a:t>
            </a:r>
            <a:r>
              <a:rPr lang="en-US" altLang="zh-TW" sz="1600" dirty="0">
                <a:latin typeface="+mn-lt"/>
              </a:rPr>
              <a:t> overlap with </a:t>
            </a:r>
            <a:r>
              <a:rPr lang="en-US" altLang="zh-TW" sz="1600" dirty="0" err="1">
                <a:latin typeface="+mn-lt"/>
              </a:rPr>
              <a:t>in_valid</a:t>
            </a:r>
            <a:r>
              <a:rPr lang="en-US" altLang="zh-TW" sz="1600" dirty="0">
                <a:latin typeface="+mn-lt"/>
              </a:rPr>
              <a:t> at any time.</a:t>
            </a:r>
          </a:p>
          <a:p>
            <a:r>
              <a:rPr lang="en-US" altLang="zh-TW" sz="1600" dirty="0" err="1">
                <a:latin typeface="+mn-lt"/>
              </a:rPr>
              <a:t>out_data</a:t>
            </a:r>
            <a:r>
              <a:rPr lang="en-US" altLang="zh-TW" sz="1600" dirty="0">
                <a:latin typeface="+mn-lt"/>
              </a:rPr>
              <a:t> should be zero when </a:t>
            </a:r>
            <a:r>
              <a:rPr lang="en-US" altLang="zh-TW" sz="1600" dirty="0" err="1">
                <a:latin typeface="+mn-lt"/>
              </a:rPr>
              <a:t>out_valid</a:t>
            </a:r>
            <a:r>
              <a:rPr lang="en-US" altLang="zh-TW" sz="1600" dirty="0">
                <a:latin typeface="+mn-lt"/>
              </a:rPr>
              <a:t> is low.</a:t>
            </a:r>
          </a:p>
          <a:p>
            <a:endParaRPr lang="en-US" altLang="zh-TW" sz="1600" dirty="0">
              <a:latin typeface="+mn-lt"/>
            </a:endParaRPr>
          </a:p>
          <a:p>
            <a:r>
              <a:rPr lang="en-US" altLang="zh-TW" sz="1600" dirty="0">
                <a:latin typeface="+mn-lt"/>
              </a:rPr>
              <a:t>You are not allowed to modify </a:t>
            </a:r>
            <a:r>
              <a:rPr lang="en-US" altLang="zh-TW" sz="1600" dirty="0" err="1">
                <a:latin typeface="+mn-lt"/>
              </a:rPr>
              <a:t>syn.tcl</a:t>
            </a:r>
            <a:r>
              <a:rPr lang="en-US" altLang="zh-TW" sz="1600" dirty="0">
                <a:latin typeface="+mn-lt"/>
              </a:rPr>
              <a:t>.</a:t>
            </a:r>
            <a:endParaRPr lang="zh-TW" altLang="en-US" sz="1600" dirty="0">
              <a:latin typeface="+mn-lt"/>
            </a:endParaRPr>
          </a:p>
          <a:p>
            <a:pPr>
              <a:lnSpc>
                <a:spcPts val="3000"/>
              </a:lnSpc>
            </a:pPr>
            <a:r>
              <a:rPr lang="en-US" altLang="zh-TW" sz="1600" dirty="0">
                <a:latin typeface="+mn-lt"/>
              </a:rPr>
              <a:t>After synthesis, the timing report should be </a:t>
            </a:r>
            <a:r>
              <a:rPr lang="en-US" altLang="zh-TW" sz="1600" dirty="0">
                <a:solidFill>
                  <a:srgbClr val="FF0000"/>
                </a:solidFill>
                <a:latin typeface="+mn-lt"/>
              </a:rPr>
              <a:t>non-negative (MET).</a:t>
            </a:r>
          </a:p>
          <a:p>
            <a:r>
              <a:rPr lang="en-US" altLang="zh-TW" sz="1600" dirty="0">
                <a:latin typeface="+mn-lt"/>
              </a:rPr>
              <a:t>The synthesis result </a:t>
            </a:r>
            <a:r>
              <a:rPr lang="en-US" altLang="zh-TW" sz="1600" dirty="0">
                <a:solidFill>
                  <a:srgbClr val="FF0000"/>
                </a:solidFill>
                <a:latin typeface="+mn-lt"/>
              </a:rPr>
              <a:t>cannot</a:t>
            </a:r>
            <a:r>
              <a:rPr lang="en-US" altLang="zh-TW" sz="1600" dirty="0">
                <a:latin typeface="+mn-lt"/>
              </a:rPr>
              <a:t> include any </a:t>
            </a:r>
            <a:r>
              <a:rPr lang="en-US" altLang="zh-TW" sz="1600" dirty="0">
                <a:solidFill>
                  <a:srgbClr val="FF0000"/>
                </a:solidFill>
                <a:latin typeface="+mn-lt"/>
              </a:rPr>
              <a:t>latch </a:t>
            </a:r>
            <a:r>
              <a:rPr lang="en-US" altLang="zh-TW" sz="1600" dirty="0">
                <a:latin typeface="+mn-lt"/>
              </a:rPr>
              <a:t>and </a:t>
            </a:r>
            <a:r>
              <a:rPr lang="en-US" altLang="zh-TW" sz="1600" dirty="0">
                <a:solidFill>
                  <a:srgbClr val="FF0000"/>
                </a:solidFill>
                <a:latin typeface="+mn-lt"/>
              </a:rPr>
              <a:t>error</a:t>
            </a:r>
            <a:r>
              <a:rPr lang="en-US" altLang="zh-TW" sz="1600" dirty="0">
                <a:latin typeface="+mn-lt"/>
              </a:rPr>
              <a:t>.</a:t>
            </a:r>
          </a:p>
          <a:p>
            <a:r>
              <a:rPr lang="en-US" altLang="zh-TW" sz="1600" dirty="0">
                <a:latin typeface="+mn-lt"/>
              </a:rPr>
              <a:t>Remember to check if a latch and error are synthesized (./08_check)</a:t>
            </a:r>
          </a:p>
          <a:p>
            <a:r>
              <a:rPr lang="en-US" altLang="zh-TW" sz="1600" dirty="0">
                <a:latin typeface="+mn-lt"/>
              </a:rPr>
              <a:t>The gate-level simulation </a:t>
            </a:r>
            <a:r>
              <a:rPr lang="en-US" altLang="zh-TW" sz="1600" dirty="0">
                <a:solidFill>
                  <a:srgbClr val="FF0000"/>
                </a:solidFill>
                <a:latin typeface="+mn-lt"/>
              </a:rPr>
              <a:t>cannot</a:t>
            </a:r>
            <a:r>
              <a:rPr lang="en-US" altLang="zh-TW" sz="1600" dirty="0">
                <a:latin typeface="+mn-lt"/>
              </a:rPr>
              <a:t> include any timing violations.</a:t>
            </a:r>
          </a:p>
          <a:p>
            <a:endParaRPr lang="zh-TW" alt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409935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8B408-DCAB-7C4E-9FCA-5F7682F6A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D275F-313A-2C41-9C28-1D98B066B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Function Validity: 100%</a:t>
            </a:r>
          </a:p>
          <a:p>
            <a:pPr lvl="1"/>
            <a:r>
              <a:rPr lang="en-US" altLang="zh-TW" dirty="0">
                <a:latin typeface="+mn-lt"/>
              </a:rPr>
              <a:t>01_RTL</a:t>
            </a:r>
            <a:r>
              <a:rPr lang="zh-TW" altLang="en-US" dirty="0">
                <a:latin typeface="+mn-lt"/>
              </a:rPr>
              <a:t> </a:t>
            </a:r>
            <a:r>
              <a:rPr lang="en-US" altLang="zh-TW" dirty="0">
                <a:latin typeface="+mn-lt"/>
              </a:rPr>
              <a:t>PASS</a:t>
            </a:r>
          </a:p>
          <a:p>
            <a:pPr lvl="1"/>
            <a:r>
              <a:rPr lang="en-US" altLang="zh-TW" dirty="0">
                <a:latin typeface="+mn-lt"/>
              </a:rPr>
              <a:t>02_SYN timing slack must be MET, no error and latch</a:t>
            </a:r>
          </a:p>
          <a:p>
            <a:pPr lvl="1"/>
            <a:r>
              <a:rPr lang="en-US" altLang="zh-TW" dirty="0">
                <a:latin typeface="+mn-lt"/>
              </a:rPr>
              <a:t>03_GATE PASS, no error and timing violation</a:t>
            </a:r>
          </a:p>
          <a:p>
            <a:pPr lvl="1"/>
            <a:r>
              <a:rPr lang="en-US" altLang="zh-TW" dirty="0">
                <a:latin typeface="+mn-lt"/>
              </a:rPr>
              <a:t>You </a:t>
            </a:r>
            <a:r>
              <a:rPr lang="en-US" altLang="zh-TW" dirty="0">
                <a:solidFill>
                  <a:srgbClr val="FF0000"/>
                </a:solidFill>
                <a:latin typeface="+mn-lt"/>
              </a:rPr>
              <a:t>can not </a:t>
            </a:r>
            <a:r>
              <a:rPr lang="en-US" altLang="zh-TW" dirty="0">
                <a:latin typeface="+mn-lt"/>
              </a:rPr>
              <a:t>adjust your clock period by yourself, the clock period is </a:t>
            </a:r>
            <a:r>
              <a:rPr lang="en-US" altLang="zh-TW" dirty="0">
                <a:solidFill>
                  <a:srgbClr val="FF0000"/>
                </a:solidFill>
                <a:latin typeface="+mn-lt"/>
              </a:rPr>
              <a:t>5 ns</a:t>
            </a:r>
            <a:r>
              <a:rPr lang="en-US" altLang="zh-TW" dirty="0">
                <a:latin typeface="+mn-lt"/>
              </a:rPr>
              <a:t>. </a:t>
            </a:r>
            <a:br>
              <a:rPr lang="en-US" altLang="zh-TW" dirty="0">
                <a:latin typeface="+mn-lt"/>
              </a:rPr>
            </a:br>
            <a:endParaRPr lang="en-US" altLang="zh-TW" dirty="0">
              <a:latin typeface="+mn-lt"/>
            </a:endParaRPr>
          </a:p>
          <a:p>
            <a:r>
              <a:rPr lang="en-US" altLang="zh-TW" b="0" i="0" u="none" strike="noStrike" baseline="0" dirty="0">
                <a:solidFill>
                  <a:srgbClr val="000000"/>
                </a:solidFill>
                <a:latin typeface="+mn-lt"/>
              </a:rPr>
              <a:t>09_SUBMIT </a:t>
            </a:r>
          </a:p>
          <a:p>
            <a:pPr lvl="1"/>
            <a:r>
              <a:rPr lang="en-US" altLang="zh-TW" dirty="0">
                <a:solidFill>
                  <a:srgbClr val="000000"/>
                </a:solidFill>
                <a:latin typeface="+mn-lt"/>
              </a:rPr>
              <a:t>./00_tar</a:t>
            </a:r>
            <a:r>
              <a:rPr lang="zh-TW" altLang="en-US" dirty="0">
                <a:solidFill>
                  <a:srgbClr val="000000"/>
                </a:solidFill>
                <a:latin typeface="+mn-lt"/>
              </a:rPr>
              <a:t> </a:t>
            </a:r>
            <a:r>
              <a:rPr lang="en-US" altLang="zh-TW" dirty="0">
                <a:solidFill>
                  <a:srgbClr val="FF0000"/>
                </a:solidFill>
                <a:latin typeface="+mn-lt"/>
              </a:rPr>
              <a:t>5</a:t>
            </a:r>
          </a:p>
          <a:p>
            <a:pPr lvl="1"/>
            <a:r>
              <a:rPr lang="en-US" altLang="zh-TW" b="1" i="0" u="none" strike="noStrike" baseline="0" dirty="0">
                <a:solidFill>
                  <a:srgbClr val="FF0000"/>
                </a:solidFill>
                <a:latin typeface="+mn-lt"/>
              </a:rPr>
              <a:t>Don’t modify the number in this Lab.</a:t>
            </a:r>
          </a:p>
          <a:p>
            <a:pPr lvl="1"/>
            <a:r>
              <a:rPr lang="en-US" altLang="zh-TW" i="0" u="none" strike="noStrike" baseline="0" dirty="0">
                <a:latin typeface="+mn-lt"/>
              </a:rPr>
              <a:t>./01_submit</a:t>
            </a:r>
          </a:p>
          <a:p>
            <a:pPr lvl="1"/>
            <a:r>
              <a:rPr lang="en-US" altLang="zh-TW" dirty="0">
                <a:latin typeface="+mn-lt"/>
              </a:rPr>
              <a:t>./02_check</a:t>
            </a:r>
            <a:endParaRPr lang="en-US" altLang="zh-TW" i="0" u="none" strike="noStrike" baseline="0" dirty="0">
              <a:latin typeface="+mn-lt"/>
            </a:endParaRPr>
          </a:p>
          <a:p>
            <a:pPr marL="0" indent="0">
              <a:buNone/>
            </a:pPr>
            <a:r>
              <a:rPr lang="en-US" altLang="zh-TW" dirty="0">
                <a:latin typeface="+mn-lt"/>
              </a:rPr>
              <a:t>      </a:t>
            </a:r>
            <a:endParaRPr lang="en-US" altLang="zh-TW" dirty="0">
              <a:solidFill>
                <a:srgbClr val="FF0000"/>
              </a:solidFill>
              <a:latin typeface="+mn-lt"/>
            </a:endParaRPr>
          </a:p>
          <a:p>
            <a:r>
              <a:rPr lang="en-US" altLang="zh-TW" dirty="0">
                <a:latin typeface="+mn-lt"/>
              </a:rPr>
              <a:t>Deadline : </a:t>
            </a:r>
            <a:r>
              <a:rPr lang="en-US" altLang="zh-TW" dirty="0">
                <a:solidFill>
                  <a:srgbClr val="FF0000"/>
                </a:solidFill>
                <a:latin typeface="+mn-lt"/>
              </a:rPr>
              <a:t>03/26 23:59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  <a:latin typeface="+mn-lt"/>
              </a:rPr>
              <a:t>No 2nd_demo</a:t>
            </a:r>
          </a:p>
          <a:p>
            <a:endParaRPr lang="en-US" altLang="zh-TW" dirty="0">
              <a:solidFill>
                <a:srgbClr val="FF0000"/>
              </a:solidFill>
              <a:latin typeface="+mn-lt"/>
            </a:endParaRPr>
          </a:p>
          <a:p>
            <a:endParaRPr lang="en-US" altLang="zh-TW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439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95FEA-47EF-1B48-AE7E-D3E7D0AC1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Command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AB15B-2BFC-6D4B-8281-F4D7FAA67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Extract files from TA’s directory (</a:t>
            </a:r>
            <a:r>
              <a:rPr lang="en-US" altLang="zh-TW" dirty="0">
                <a:latin typeface="+mn-lt"/>
              </a:rPr>
              <a:t>home directory</a:t>
            </a:r>
            <a:r>
              <a:rPr lang="en-US" dirty="0">
                <a:latin typeface="+mn-lt"/>
              </a:rPr>
              <a:t>): </a:t>
            </a:r>
            <a:endParaRPr lang="en-US" dirty="0">
              <a:solidFill>
                <a:srgbClr val="FF0000"/>
              </a:solidFill>
              <a:latin typeface="+mn-lt"/>
            </a:endParaRPr>
          </a:p>
          <a:p>
            <a:pPr lvl="1"/>
            <a:r>
              <a:rPr lang="en-US" b="1" dirty="0">
                <a:latin typeface="+mn-lt"/>
              </a:rPr>
              <a:t>tar -</a:t>
            </a:r>
            <a:r>
              <a:rPr lang="en-US" b="1" dirty="0" err="1">
                <a:latin typeface="+mn-lt"/>
              </a:rPr>
              <a:t>xvf</a:t>
            </a:r>
            <a:r>
              <a:rPr lang="en-US" b="1" dirty="0">
                <a:latin typeface="+mn-lt"/>
              </a:rPr>
              <a:t> ~DCSTA01/Lab04.tar</a:t>
            </a:r>
          </a:p>
          <a:p>
            <a:r>
              <a:rPr lang="en-US" altLang="zh-TW" dirty="0">
                <a:latin typeface="+mn-lt"/>
              </a:rPr>
              <a:t>Verilog RTL simulation (01_RTL/):</a:t>
            </a:r>
          </a:p>
          <a:p>
            <a:pPr lvl="1"/>
            <a:r>
              <a:rPr lang="en-US" altLang="zh-TW" dirty="0">
                <a:latin typeface="+mn-lt"/>
              </a:rPr>
              <a:t>./01_run_vcs_rtl</a:t>
            </a:r>
          </a:p>
          <a:p>
            <a:r>
              <a:rPr lang="en-US" altLang="zh-TW" dirty="0">
                <a:latin typeface="+mn-lt"/>
              </a:rPr>
              <a:t>Synthesis (02_SYN/):</a:t>
            </a:r>
          </a:p>
          <a:p>
            <a:pPr lvl="1"/>
            <a:r>
              <a:rPr lang="en-US" altLang="zh-TW" dirty="0">
                <a:latin typeface="+mn-lt"/>
              </a:rPr>
              <a:t>./01_run_dc_shell </a:t>
            </a:r>
          </a:p>
          <a:p>
            <a:pPr lvl="1"/>
            <a:r>
              <a:rPr lang="en-US" altLang="zh-TW" dirty="0">
                <a:latin typeface="+mn-lt"/>
              </a:rPr>
              <a:t>./08_check </a:t>
            </a:r>
          </a:p>
          <a:p>
            <a:r>
              <a:rPr lang="en-US" altLang="zh-TW" dirty="0">
                <a:latin typeface="+mn-lt"/>
              </a:rPr>
              <a:t>Gate level simulation (03_GATE/):</a:t>
            </a:r>
          </a:p>
          <a:p>
            <a:pPr lvl="1"/>
            <a:r>
              <a:rPr lang="en-US" altLang="zh-TW" dirty="0">
                <a:latin typeface="+mn-lt"/>
              </a:rPr>
              <a:t>./01_run_vcs_gate</a:t>
            </a:r>
          </a:p>
          <a:p>
            <a:r>
              <a:rPr lang="en-US" dirty="0">
                <a:latin typeface="+mn-lt"/>
              </a:rPr>
              <a:t>Observe waveform to debug</a:t>
            </a:r>
          </a:p>
          <a:p>
            <a:pPr lvl="1"/>
            <a:r>
              <a:rPr lang="en-US" altLang="zh-TW" dirty="0" err="1">
                <a:latin typeface="+mn-lt"/>
              </a:rPr>
              <a:t>nWave</a:t>
            </a:r>
            <a:r>
              <a:rPr lang="en-US" altLang="zh-TW" dirty="0">
                <a:latin typeface="+mn-lt"/>
              </a:rPr>
              <a:t> &amp;</a:t>
            </a:r>
          </a:p>
          <a:p>
            <a:pPr lvl="1"/>
            <a:r>
              <a:rPr lang="en-US" dirty="0">
                <a:latin typeface="+mn-lt"/>
              </a:rPr>
              <a:t>find *.</a:t>
            </a:r>
            <a:r>
              <a:rPr lang="en-US" dirty="0" err="1">
                <a:latin typeface="+mn-lt"/>
              </a:rPr>
              <a:t>fsdb</a:t>
            </a:r>
            <a:endParaRPr lang="en-US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shift </a:t>
            </a:r>
            <a:r>
              <a:rPr lang="en-US" altLang="zh-TW" dirty="0">
                <a:latin typeface="+mn-lt"/>
              </a:rPr>
              <a:t>+</a:t>
            </a:r>
            <a:r>
              <a:rPr lang="zh-TW" altLang="en-US" dirty="0">
                <a:latin typeface="+mn-lt"/>
              </a:rPr>
              <a:t> </a:t>
            </a:r>
            <a:r>
              <a:rPr lang="en-US" altLang="zh-TW" dirty="0">
                <a:latin typeface="+mn-lt"/>
              </a:rPr>
              <a:t>L</a:t>
            </a:r>
            <a:r>
              <a:rPr lang="en-US" dirty="0">
                <a:latin typeface="+mn-lt"/>
              </a:rPr>
              <a:t> for reload </a:t>
            </a:r>
            <a:r>
              <a:rPr lang="en-US" dirty="0" err="1">
                <a:latin typeface="+mn-lt"/>
              </a:rPr>
              <a:t>fsdb</a:t>
            </a:r>
            <a:r>
              <a:rPr lang="en-US" dirty="0">
                <a:latin typeface="+mn-lt"/>
              </a:rPr>
              <a:t> file</a:t>
            </a:r>
          </a:p>
        </p:txBody>
      </p:sp>
    </p:spTree>
    <p:extLst>
      <p:ext uri="{BB962C8B-B14F-4D97-AF65-F5344CB8AC3E}">
        <p14:creationId xmlns:p14="http://schemas.microsoft.com/office/powerpoint/2010/main" val="1623309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3D255A-5A25-2374-F91D-A86BB0A58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Environmental preparation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3A514B-86D9-30BF-35AF-1C6B04793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b="0" i="0" u="none" strike="noStrike" dirty="0">
                <a:effectLst/>
                <a:latin typeface="+mn-lt"/>
              </a:rPr>
              <a:t>type ‘</a:t>
            </a:r>
            <a:r>
              <a:rPr lang="en-US" altLang="zh-TW" b="0" i="0" u="none" strike="noStrike" dirty="0">
                <a:solidFill>
                  <a:srgbClr val="00B050"/>
                </a:solidFill>
                <a:effectLst/>
                <a:latin typeface="+mn-lt"/>
              </a:rPr>
              <a:t>yes</a:t>
            </a:r>
            <a:r>
              <a:rPr lang="en-US" altLang="zh-TW" b="0" i="0" u="none" strike="noStrike" dirty="0">
                <a:effectLst/>
                <a:latin typeface="+mn-lt"/>
              </a:rPr>
              <a:t>’ while you login the server</a:t>
            </a:r>
          </a:p>
          <a:p>
            <a:endParaRPr lang="en-US" altLang="zh-TW" dirty="0">
              <a:latin typeface="+mn-lt"/>
            </a:endParaRPr>
          </a:p>
          <a:p>
            <a:endParaRPr lang="en-US" altLang="zh-TW" dirty="0">
              <a:latin typeface="+mn-lt"/>
            </a:endParaRPr>
          </a:p>
          <a:p>
            <a:endParaRPr lang="en-US" altLang="zh-TW" dirty="0">
              <a:latin typeface="+mn-lt"/>
            </a:endParaRPr>
          </a:p>
          <a:p>
            <a:endParaRPr lang="en-US" altLang="zh-TW" dirty="0">
              <a:latin typeface="+mn-lt"/>
            </a:endParaRPr>
          </a:p>
          <a:p>
            <a:pPr marL="0" indent="0">
              <a:buNone/>
            </a:pPr>
            <a:endParaRPr lang="zh-TW" altLang="en-US" dirty="0">
              <a:latin typeface="+mn-lt"/>
            </a:endParaRPr>
          </a:p>
          <a:p>
            <a:r>
              <a:rPr lang="en-US" altLang="zh-TW" dirty="0">
                <a:latin typeface="+mn-lt"/>
              </a:rPr>
              <a:t>Extract files from TA’s directory (home directory)</a:t>
            </a:r>
            <a:endParaRPr lang="en-US" altLang="zh-TW" dirty="0">
              <a:solidFill>
                <a:srgbClr val="FF0000"/>
              </a:solidFill>
              <a:latin typeface="+mn-lt"/>
            </a:endParaRPr>
          </a:p>
          <a:p>
            <a:pPr lvl="1"/>
            <a:r>
              <a:rPr lang="en-US" altLang="zh-TW" b="1" dirty="0">
                <a:latin typeface="+mn-lt"/>
              </a:rPr>
              <a:t>tar -xvf ~DCSTA01/Lab04.tar</a:t>
            </a:r>
          </a:p>
          <a:p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860D864-4E3D-DF8E-A478-2D9CF63C1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619" y="2166904"/>
            <a:ext cx="6886761" cy="122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802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3D255A-5A25-2374-F91D-A86BB0A58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Lab04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3A514B-86D9-30BF-35AF-1C6B04793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Design a simple operation</a:t>
            </a:r>
          </a:p>
          <a:p>
            <a:endParaRPr lang="en-US" altLang="zh-TW" b="0" i="0" u="none" strike="noStrike" dirty="0">
              <a:effectLst/>
              <a:latin typeface="+mn-lt"/>
            </a:endParaRPr>
          </a:p>
          <a:p>
            <a:r>
              <a:rPr lang="zh-TW" altLang="en-US" dirty="0">
                <a:latin typeface="+mn-lt"/>
              </a:rPr>
              <a:t>𝑂𝑢𝑡</a:t>
            </a:r>
            <a:r>
              <a:rPr lang="en-US" altLang="zh-TW" dirty="0">
                <a:latin typeface="+mn-lt"/>
              </a:rPr>
              <a:t>=(</a:t>
            </a:r>
            <a:r>
              <a:rPr lang="zh-TW" altLang="en-US" dirty="0">
                <a:latin typeface="+mn-lt"/>
              </a:rPr>
              <a:t>𝑖𝑛</a:t>
            </a:r>
            <a:r>
              <a:rPr lang="en-US" altLang="zh-TW" dirty="0">
                <a:latin typeface="+mn-lt"/>
              </a:rPr>
              <a:t>_1+</a:t>
            </a:r>
            <a:r>
              <a:rPr lang="zh-TW" altLang="en-US" dirty="0">
                <a:latin typeface="+mn-lt"/>
              </a:rPr>
              <a:t>𝑖𝑛</a:t>
            </a:r>
            <a:r>
              <a:rPr lang="en-US" altLang="zh-TW" dirty="0">
                <a:latin typeface="+mn-lt"/>
              </a:rPr>
              <a:t>_2)×</a:t>
            </a:r>
            <a:r>
              <a:rPr lang="zh-TW" altLang="en-US" dirty="0">
                <a:latin typeface="+mn-lt"/>
              </a:rPr>
              <a:t>𝑖𝑛</a:t>
            </a:r>
            <a:r>
              <a:rPr lang="en-US" altLang="zh-TW" dirty="0">
                <a:latin typeface="+mn-lt"/>
              </a:rPr>
              <a:t>_3</a:t>
            </a:r>
          </a:p>
          <a:p>
            <a:pPr lvl="1"/>
            <a:r>
              <a:rPr lang="en-US" altLang="zh-TW" dirty="0">
                <a:latin typeface="+mn-lt"/>
              </a:rPr>
              <a:t>in_1, in_2: </a:t>
            </a:r>
            <a:r>
              <a:rPr lang="en-US" altLang="zh-TW" dirty="0">
                <a:solidFill>
                  <a:srgbClr val="FF0000"/>
                </a:solidFill>
                <a:latin typeface="+mn-lt"/>
              </a:rPr>
              <a:t>47 bits </a:t>
            </a:r>
            <a:r>
              <a:rPr lang="en-US" altLang="zh-TW" dirty="0">
                <a:latin typeface="+mn-lt"/>
              </a:rPr>
              <a:t>unsigned number</a:t>
            </a:r>
          </a:p>
          <a:p>
            <a:pPr lvl="1"/>
            <a:r>
              <a:rPr lang="en-US" altLang="zh-TW" dirty="0">
                <a:latin typeface="+mn-lt"/>
              </a:rPr>
              <a:t>In_3: </a:t>
            </a:r>
            <a:r>
              <a:rPr lang="en-US" altLang="zh-TW" dirty="0">
                <a:solidFill>
                  <a:srgbClr val="FF0000"/>
                </a:solidFill>
                <a:latin typeface="+mn-lt"/>
              </a:rPr>
              <a:t>48 bits </a:t>
            </a:r>
            <a:r>
              <a:rPr lang="en-US" altLang="zh-TW" dirty="0">
                <a:latin typeface="+mn-lt"/>
              </a:rPr>
              <a:t>unsigned number</a:t>
            </a:r>
          </a:p>
          <a:p>
            <a:pPr lvl="1"/>
            <a:r>
              <a:rPr lang="en-US" altLang="zh-TW" dirty="0">
                <a:latin typeface="+mn-lt"/>
              </a:rPr>
              <a:t>Out: </a:t>
            </a:r>
            <a:r>
              <a:rPr lang="en-US" altLang="zh-TW" dirty="0">
                <a:solidFill>
                  <a:srgbClr val="FF0000"/>
                </a:solidFill>
                <a:latin typeface="+mn-lt"/>
              </a:rPr>
              <a:t>96 bits </a:t>
            </a:r>
            <a:r>
              <a:rPr lang="en-US" altLang="zh-TW" dirty="0">
                <a:latin typeface="+mn-lt"/>
              </a:rPr>
              <a:t>unsigned number</a:t>
            </a:r>
          </a:p>
          <a:p>
            <a:pPr lvl="1"/>
            <a:endParaRPr lang="en-US" altLang="zh-TW" dirty="0">
              <a:latin typeface="+mn-lt"/>
            </a:endParaRPr>
          </a:p>
          <a:p>
            <a:r>
              <a:rPr lang="en-US" altLang="zh-TW" dirty="0">
                <a:latin typeface="+mn-lt"/>
              </a:rPr>
              <a:t>Large bit width multiplier is </a:t>
            </a:r>
            <a:r>
              <a:rPr lang="en-US" altLang="zh-TW" dirty="0">
                <a:solidFill>
                  <a:srgbClr val="FF0000"/>
                </a:solidFill>
                <a:latin typeface="+mn-lt"/>
              </a:rPr>
              <a:t>costly.</a:t>
            </a:r>
          </a:p>
          <a:p>
            <a:endParaRPr lang="en-US" altLang="zh-TW" dirty="0">
              <a:latin typeface="+mn-lt"/>
            </a:endParaRPr>
          </a:p>
          <a:p>
            <a:endParaRPr lang="en-US" altLang="zh-TW" dirty="0">
              <a:latin typeface="+mn-lt"/>
            </a:endParaRPr>
          </a:p>
          <a:p>
            <a:endParaRPr lang="en-US" altLang="zh-TW" dirty="0">
              <a:latin typeface="+mn-lt"/>
            </a:endParaRPr>
          </a:p>
          <a:p>
            <a:endParaRPr lang="en-US" altLang="zh-TW" dirty="0">
              <a:latin typeface="+mn-lt"/>
            </a:endParaRPr>
          </a:p>
          <a:p>
            <a:endParaRPr lang="zh-TW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12967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3D255A-5A25-2374-F91D-A86BB0A58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Lab04 - Naïve design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3A514B-86D9-30BF-35AF-1C6B04793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latin typeface="+mn-lt"/>
              </a:rPr>
              <a:t>Assume we have a cycle time limit: </a:t>
            </a:r>
            <a:r>
              <a:rPr lang="en-US" altLang="zh-TW">
                <a:solidFill>
                  <a:srgbClr val="FF0000"/>
                </a:solidFill>
                <a:latin typeface="+mn-lt"/>
              </a:rPr>
              <a:t>5ns</a:t>
            </a:r>
          </a:p>
          <a:p>
            <a:endParaRPr lang="en-US" altLang="zh-TW">
              <a:solidFill>
                <a:srgbClr val="FF0000"/>
              </a:solidFill>
              <a:latin typeface="+mn-lt"/>
            </a:endParaRPr>
          </a:p>
          <a:p>
            <a:r>
              <a:rPr lang="en-US" altLang="zh-TW">
                <a:latin typeface="+mn-lt"/>
              </a:rPr>
              <a:t>No pipeline -&gt; long critical path</a:t>
            </a:r>
          </a:p>
          <a:p>
            <a:endParaRPr lang="en-US" altLang="zh-TW">
              <a:latin typeface="+mn-lt"/>
            </a:endParaRPr>
          </a:p>
          <a:p>
            <a:endParaRPr lang="en-US" altLang="zh-TW">
              <a:latin typeface="+mn-lt"/>
            </a:endParaRPr>
          </a:p>
          <a:p>
            <a:endParaRPr lang="en-US" altLang="zh-TW" b="0" i="0" u="none" strike="noStrike">
              <a:effectLst/>
              <a:latin typeface="+mn-lt"/>
            </a:endParaRPr>
          </a:p>
          <a:p>
            <a:endParaRPr lang="en-US" altLang="zh-TW">
              <a:latin typeface="+mn-lt"/>
            </a:endParaRPr>
          </a:p>
          <a:p>
            <a:endParaRPr lang="en-US" altLang="zh-TW">
              <a:latin typeface="+mn-lt"/>
            </a:endParaRPr>
          </a:p>
          <a:p>
            <a:r>
              <a:rPr lang="en-US" altLang="zh-TW">
                <a:latin typeface="+mn-lt"/>
              </a:rPr>
              <a:t>Critical path = 47 bits adder + 48 bits multiplier = </a:t>
            </a:r>
            <a:r>
              <a:rPr lang="en-US" altLang="zh-TW">
                <a:solidFill>
                  <a:srgbClr val="FF0000"/>
                </a:solidFill>
                <a:latin typeface="+mn-lt"/>
              </a:rPr>
              <a:t>7 ns &gt; 5ns</a:t>
            </a:r>
          </a:p>
          <a:p>
            <a:pPr lvl="1"/>
            <a:r>
              <a:rPr lang="en-US" altLang="zh-TW">
                <a:solidFill>
                  <a:srgbClr val="FF0000"/>
                </a:solidFill>
                <a:latin typeface="+mn-lt"/>
              </a:rPr>
              <a:t>You will fail this lab!!</a:t>
            </a:r>
          </a:p>
          <a:p>
            <a:endParaRPr lang="en-US" altLang="zh-TW">
              <a:latin typeface="+mn-lt"/>
            </a:endParaRPr>
          </a:p>
          <a:p>
            <a:endParaRPr lang="en-US" altLang="zh-TW">
              <a:latin typeface="+mn-lt"/>
            </a:endParaRPr>
          </a:p>
          <a:p>
            <a:endParaRPr lang="en-US" altLang="zh-TW">
              <a:latin typeface="+mn-lt"/>
            </a:endParaRPr>
          </a:p>
          <a:p>
            <a:endParaRPr lang="en-US" altLang="zh-TW">
              <a:latin typeface="+mn-lt"/>
            </a:endParaRP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B3B334D0-F38D-4C03-A278-A39B90690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7133" y="2953630"/>
            <a:ext cx="5909734" cy="138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0729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3D255A-5A25-2374-F91D-A86BB0A58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Lab04 - Simple pipeline design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3A514B-86D9-30BF-35AF-1C6B04793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latin typeface="+mn-lt"/>
              </a:rPr>
              <a:t>Assume we have a cycle time limit: </a:t>
            </a:r>
            <a:r>
              <a:rPr lang="en-US" altLang="zh-TW">
                <a:solidFill>
                  <a:srgbClr val="FF0000"/>
                </a:solidFill>
                <a:latin typeface="+mn-lt"/>
              </a:rPr>
              <a:t>5ns</a:t>
            </a:r>
          </a:p>
          <a:p>
            <a:endParaRPr lang="en-US" altLang="zh-TW">
              <a:solidFill>
                <a:srgbClr val="FF0000"/>
              </a:solidFill>
              <a:latin typeface="+mn-lt"/>
            </a:endParaRPr>
          </a:p>
          <a:p>
            <a:r>
              <a:rPr lang="en-US" altLang="zh-TW">
                <a:latin typeface="+mn-lt"/>
              </a:rPr>
              <a:t>Simply separate adder and multiplier</a:t>
            </a:r>
          </a:p>
          <a:p>
            <a:endParaRPr lang="en-US" altLang="zh-TW">
              <a:latin typeface="+mn-lt"/>
            </a:endParaRPr>
          </a:p>
          <a:p>
            <a:endParaRPr lang="en-US" altLang="zh-TW" b="0" i="0" u="none" strike="noStrike">
              <a:effectLst/>
              <a:latin typeface="+mn-lt"/>
            </a:endParaRPr>
          </a:p>
          <a:p>
            <a:endParaRPr lang="en-US" altLang="zh-TW">
              <a:latin typeface="+mn-lt"/>
            </a:endParaRPr>
          </a:p>
          <a:p>
            <a:endParaRPr lang="en-US" altLang="zh-TW">
              <a:latin typeface="+mn-lt"/>
            </a:endParaRPr>
          </a:p>
          <a:p>
            <a:endParaRPr lang="en-US" altLang="zh-TW">
              <a:latin typeface="+mn-lt"/>
            </a:endParaRPr>
          </a:p>
          <a:p>
            <a:r>
              <a:rPr lang="en-US" altLang="zh-TW">
                <a:latin typeface="+mn-lt"/>
              </a:rPr>
              <a:t>Critical path = 48 bits multiplier = </a:t>
            </a:r>
            <a:r>
              <a:rPr lang="en-US" altLang="zh-TW">
                <a:solidFill>
                  <a:srgbClr val="FF0000"/>
                </a:solidFill>
                <a:latin typeface="+mn-lt"/>
              </a:rPr>
              <a:t>6 ns &gt; 5ns</a:t>
            </a:r>
          </a:p>
          <a:p>
            <a:pPr lvl="1"/>
            <a:r>
              <a:rPr lang="en-US" altLang="zh-TW">
                <a:solidFill>
                  <a:srgbClr val="FF0000"/>
                </a:solidFill>
                <a:latin typeface="+mn-lt"/>
              </a:rPr>
              <a:t>Better, but you still will fail this lab!!</a:t>
            </a:r>
          </a:p>
          <a:p>
            <a:endParaRPr lang="en-US" altLang="zh-TW">
              <a:latin typeface="+mn-lt"/>
            </a:endParaRPr>
          </a:p>
          <a:p>
            <a:endParaRPr lang="en-US" altLang="zh-TW">
              <a:latin typeface="+mn-lt"/>
            </a:endParaRPr>
          </a:p>
          <a:p>
            <a:endParaRPr lang="en-US" altLang="zh-TW">
              <a:latin typeface="+mn-lt"/>
            </a:endParaRPr>
          </a:p>
          <a:p>
            <a:endParaRPr lang="en-US" altLang="zh-TW">
              <a:latin typeface="+mn-lt"/>
            </a:endParaRPr>
          </a:p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BB71641-2B03-4469-94AB-962F34847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9872" y="2899680"/>
            <a:ext cx="4284255" cy="140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657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3D255A-5A25-2374-F91D-A86BB0A58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Lab04 - Optimization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3A514B-86D9-30BF-35AF-1C6B04793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latin typeface="+mn-lt"/>
              </a:rPr>
              <a:t>You can try to separate the big multiplier to several small multipliers</a:t>
            </a:r>
            <a:endParaRPr lang="en-US" altLang="zh-TW">
              <a:solidFill>
                <a:srgbClr val="FF0000"/>
              </a:solidFill>
              <a:latin typeface="+mn-lt"/>
            </a:endParaRPr>
          </a:p>
          <a:p>
            <a:endParaRPr lang="en-US" altLang="zh-TW">
              <a:solidFill>
                <a:srgbClr val="FF0000"/>
              </a:solidFill>
              <a:latin typeface="+mn-lt"/>
            </a:endParaRPr>
          </a:p>
          <a:p>
            <a:r>
              <a:rPr lang="en-US" altLang="zh-TW">
                <a:latin typeface="+mn-lt"/>
              </a:rPr>
              <a:t>Example:</a:t>
            </a:r>
          </a:p>
          <a:p>
            <a:pPr lvl="1"/>
            <a:r>
              <a:rPr lang="en-US" altLang="zh-TW">
                <a:latin typeface="+mn-lt"/>
              </a:rPr>
              <a:t>25 * 68 = </a:t>
            </a:r>
            <a:r>
              <a:rPr lang="en-US" altLang="zh-TW">
                <a:solidFill>
                  <a:srgbClr val="FF0000"/>
                </a:solidFill>
                <a:latin typeface="+mn-lt"/>
              </a:rPr>
              <a:t>1700</a:t>
            </a:r>
          </a:p>
          <a:p>
            <a:pPr lvl="2"/>
            <a:r>
              <a:rPr lang="en-US" altLang="zh-TW">
                <a:latin typeface="+mn-lt"/>
              </a:rPr>
              <a:t>P1 -&gt; 8 * 5 = 40</a:t>
            </a:r>
          </a:p>
          <a:p>
            <a:pPr lvl="2"/>
            <a:r>
              <a:rPr lang="en-US" altLang="zh-TW">
                <a:latin typeface="+mn-lt"/>
              </a:rPr>
              <a:t>P2 -&gt; 8 * 2 = 16</a:t>
            </a:r>
          </a:p>
          <a:p>
            <a:pPr lvl="2"/>
            <a:r>
              <a:rPr lang="en-US" altLang="zh-TW">
                <a:latin typeface="+mn-lt"/>
              </a:rPr>
              <a:t>P3 -&gt; 6 * 5 = 30</a:t>
            </a:r>
          </a:p>
          <a:p>
            <a:pPr lvl="2"/>
            <a:r>
              <a:rPr lang="en-US" altLang="zh-TW">
                <a:latin typeface="+mn-lt"/>
              </a:rPr>
              <a:t>P4 -&gt; 6 * 2 = 12</a:t>
            </a:r>
          </a:p>
          <a:p>
            <a:pPr lvl="2"/>
            <a:endParaRPr lang="en-US" altLang="zh-TW">
              <a:latin typeface="+mn-lt"/>
            </a:endParaRPr>
          </a:p>
          <a:p>
            <a:pPr lvl="1"/>
            <a:r>
              <a:rPr lang="en-US" altLang="zh-TW">
                <a:latin typeface="+mn-lt"/>
              </a:rPr>
              <a:t>P1 + P2 * 10 + P3 * 10 + P4 * 100 = </a:t>
            </a:r>
            <a:r>
              <a:rPr lang="en-US" altLang="zh-TW">
                <a:solidFill>
                  <a:srgbClr val="FF0000"/>
                </a:solidFill>
                <a:latin typeface="+mn-lt"/>
              </a:rPr>
              <a:t>1700</a:t>
            </a:r>
          </a:p>
          <a:p>
            <a:pPr lvl="1"/>
            <a:endParaRPr lang="en-US" altLang="zh-TW">
              <a:solidFill>
                <a:srgbClr val="FF0000"/>
              </a:solidFill>
              <a:latin typeface="+mn-lt"/>
            </a:endParaRPr>
          </a:p>
          <a:p>
            <a:r>
              <a:rPr lang="en-US" altLang="zh-TW">
                <a:latin typeface="+mn-lt"/>
              </a:rPr>
              <a:t>You can further integrate the pipeline.</a:t>
            </a:r>
          </a:p>
          <a:p>
            <a:pPr lvl="1"/>
            <a:r>
              <a:rPr lang="en-US" altLang="zh-TW">
                <a:latin typeface="+mn-lt"/>
              </a:rPr>
              <a:t>Achieve lower critical path.</a:t>
            </a:r>
          </a:p>
          <a:p>
            <a:endParaRPr lang="en-US" altLang="zh-TW">
              <a:latin typeface="+mn-lt"/>
            </a:endParaRPr>
          </a:p>
          <a:p>
            <a:pPr lvl="2"/>
            <a:endParaRPr lang="en-US" altLang="zh-TW">
              <a:solidFill>
                <a:srgbClr val="FF0000"/>
              </a:solidFill>
              <a:latin typeface="+mn-lt"/>
            </a:endParaRPr>
          </a:p>
          <a:p>
            <a:endParaRPr lang="en-US" altLang="zh-TW">
              <a:latin typeface="+mn-lt"/>
            </a:endParaRPr>
          </a:p>
          <a:p>
            <a:endParaRPr lang="en-US" altLang="zh-TW" b="0" i="0" u="none" strike="noStrike">
              <a:effectLst/>
              <a:latin typeface="+mn-lt"/>
            </a:endParaRPr>
          </a:p>
          <a:p>
            <a:endParaRPr lang="en-US" altLang="zh-TW">
              <a:latin typeface="+mn-lt"/>
            </a:endParaRPr>
          </a:p>
          <a:p>
            <a:endParaRPr lang="en-US" altLang="zh-TW">
              <a:latin typeface="+mn-lt"/>
            </a:endParaRPr>
          </a:p>
          <a:p>
            <a:endParaRPr lang="en-US" altLang="zh-TW">
              <a:latin typeface="+mn-lt"/>
            </a:endParaRPr>
          </a:p>
          <a:p>
            <a:endParaRPr lang="en-US" altLang="zh-TW">
              <a:latin typeface="+mn-lt"/>
            </a:endParaRPr>
          </a:p>
          <a:p>
            <a:endParaRPr lang="en-US" altLang="zh-TW">
              <a:latin typeface="+mn-lt"/>
            </a:endParaRPr>
          </a:p>
          <a:p>
            <a:endParaRPr lang="en-US" altLang="zh-TW">
              <a:latin typeface="+mn-lt"/>
            </a:endParaRP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9711CE4-AF2A-4A45-84EF-09700CC00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0912" y="2472267"/>
            <a:ext cx="3002088" cy="362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45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3D255A-5A25-2374-F91D-A86BB0A58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Lab04 - Optimization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3A514B-86D9-30BF-35AF-1C6B04793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latin typeface="+mn-lt"/>
              </a:rPr>
              <a:t>In Binary cases : Partition operands A and B into two parts</a:t>
            </a:r>
            <a:endParaRPr lang="en-US" altLang="zh-TW">
              <a:solidFill>
                <a:srgbClr val="FF0000"/>
              </a:solidFill>
              <a:latin typeface="+mn-lt"/>
            </a:endParaRPr>
          </a:p>
          <a:p>
            <a:r>
              <a:rPr lang="en-US" altLang="zh-TW">
                <a:latin typeface="+mn-lt"/>
              </a:rPr>
              <a:t>A[47:0 ] * B[47:0]</a:t>
            </a:r>
          </a:p>
          <a:p>
            <a:pPr lvl="1"/>
            <a:r>
              <a:rPr lang="pt-BR" altLang="zh-TW">
                <a:latin typeface="+mn-lt"/>
              </a:rPr>
              <a:t>=(A[47:24] * </a:t>
            </a:r>
            <a:r>
              <a:rPr lang="pt-BR" altLang="zh-TW">
                <a:solidFill>
                  <a:srgbClr val="FF0000"/>
                </a:solidFill>
                <a:latin typeface="+mn-lt"/>
              </a:rPr>
              <a:t>2^24</a:t>
            </a:r>
            <a:r>
              <a:rPr lang="pt-BR" altLang="zh-TW">
                <a:latin typeface="+mn-lt"/>
              </a:rPr>
              <a:t> + A[23:0]) * (B[47:24] * </a:t>
            </a:r>
            <a:r>
              <a:rPr lang="pt-BR" altLang="zh-TW">
                <a:solidFill>
                  <a:srgbClr val="FF0000"/>
                </a:solidFill>
                <a:latin typeface="+mn-lt"/>
              </a:rPr>
              <a:t>2^24</a:t>
            </a:r>
            <a:r>
              <a:rPr lang="pt-BR" altLang="zh-TW">
                <a:latin typeface="+mn-lt"/>
              </a:rPr>
              <a:t> + B[23:0])</a:t>
            </a:r>
          </a:p>
          <a:p>
            <a:pPr lvl="1"/>
            <a:r>
              <a:rPr lang="pt-BR" altLang="zh-TW">
                <a:latin typeface="+mn-lt"/>
              </a:rPr>
              <a:t>= A[47:24] * B[47:24] * </a:t>
            </a:r>
            <a:r>
              <a:rPr lang="pt-BR" altLang="zh-TW">
                <a:solidFill>
                  <a:srgbClr val="FF0000"/>
                </a:solidFill>
                <a:latin typeface="+mn-lt"/>
              </a:rPr>
              <a:t>2^48</a:t>
            </a:r>
          </a:p>
          <a:p>
            <a:pPr lvl="1"/>
            <a:r>
              <a:rPr lang="pt-BR" altLang="zh-TW">
                <a:latin typeface="+mn-lt"/>
              </a:rPr>
              <a:t>+ A[47:24] * B[23:0]   * </a:t>
            </a:r>
            <a:r>
              <a:rPr lang="pt-BR" altLang="zh-TW">
                <a:solidFill>
                  <a:srgbClr val="FF0000"/>
                </a:solidFill>
                <a:latin typeface="+mn-lt"/>
              </a:rPr>
              <a:t>2^24</a:t>
            </a:r>
          </a:p>
          <a:p>
            <a:pPr lvl="1"/>
            <a:r>
              <a:rPr lang="pt-BR" altLang="zh-TW">
                <a:latin typeface="+mn-lt"/>
              </a:rPr>
              <a:t>+ B[47:24] * A[23:0]   * </a:t>
            </a:r>
            <a:r>
              <a:rPr lang="pt-BR" altLang="zh-TW">
                <a:solidFill>
                  <a:srgbClr val="FF0000"/>
                </a:solidFill>
                <a:latin typeface="+mn-lt"/>
              </a:rPr>
              <a:t>2^24</a:t>
            </a:r>
          </a:p>
          <a:p>
            <a:pPr lvl="1"/>
            <a:r>
              <a:rPr lang="pt-BR" altLang="zh-TW">
                <a:latin typeface="+mn-lt"/>
              </a:rPr>
              <a:t>+ A[23:0]   * B[23:0]</a:t>
            </a:r>
          </a:p>
          <a:p>
            <a:endParaRPr lang="en-US" altLang="zh-TW">
              <a:latin typeface="+mn-lt"/>
            </a:endParaRPr>
          </a:p>
          <a:p>
            <a:endParaRPr lang="en-US" altLang="zh-TW" b="0" i="0" u="none" strike="noStrike">
              <a:effectLst/>
              <a:latin typeface="+mn-lt"/>
            </a:endParaRPr>
          </a:p>
          <a:p>
            <a:endParaRPr lang="en-US" altLang="zh-TW">
              <a:latin typeface="+mn-lt"/>
            </a:endParaRPr>
          </a:p>
          <a:p>
            <a:endParaRPr lang="en-US" altLang="zh-TW">
              <a:latin typeface="+mn-lt"/>
            </a:endParaRPr>
          </a:p>
          <a:p>
            <a:endParaRPr lang="en-US" altLang="zh-TW">
              <a:latin typeface="+mn-lt"/>
            </a:endParaRPr>
          </a:p>
          <a:p>
            <a:endParaRPr lang="en-US" altLang="zh-TW">
              <a:latin typeface="+mn-lt"/>
            </a:endParaRPr>
          </a:p>
          <a:p>
            <a:endParaRPr lang="en-US" altLang="zh-TW">
              <a:latin typeface="+mn-lt"/>
            </a:endParaRPr>
          </a:p>
          <a:p>
            <a:endParaRPr lang="en-US" altLang="zh-TW">
              <a:latin typeface="+mn-lt"/>
            </a:endParaRPr>
          </a:p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1E71480-9522-417F-BFD0-BA564133E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7267" y="3687342"/>
            <a:ext cx="5352567" cy="294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4397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3D255A-5A25-2374-F91D-A86BB0A58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Lab04 – Block diagram</a:t>
            </a:r>
            <a:endParaRPr lang="zh-TW" altLang="en-US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23A514B-86D9-30BF-35AF-1C6B04793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In theory, using the following design should pass the cycle time limit.</a:t>
            </a:r>
          </a:p>
          <a:p>
            <a:pPr lvl="1"/>
            <a:r>
              <a:rPr lang="en-US" altLang="zh-TW" dirty="0">
                <a:latin typeface="+mn-lt"/>
              </a:rPr>
              <a:t>But if it still fails, it may be because the </a:t>
            </a:r>
            <a:r>
              <a:rPr lang="en-US" altLang="zh-TW" dirty="0">
                <a:solidFill>
                  <a:srgbClr val="FF0000"/>
                </a:solidFill>
                <a:latin typeface="+mn-lt"/>
              </a:rPr>
              <a:t>pipeline is not sliced finely</a:t>
            </a:r>
            <a:r>
              <a:rPr lang="en-US" altLang="zh-TW" dirty="0">
                <a:latin typeface="+mn-lt"/>
              </a:rPr>
              <a:t> enough.</a:t>
            </a:r>
          </a:p>
          <a:p>
            <a:pPr lvl="2"/>
            <a:r>
              <a:rPr lang="en-US" altLang="zh-TW" b="0" i="0" u="none" strike="noStrike" dirty="0">
                <a:effectLst/>
                <a:latin typeface="+mn-lt"/>
              </a:rPr>
              <a:t>Ex : There are multiplexers or any operations connected before or after the multiplication.</a:t>
            </a:r>
            <a:endParaRPr lang="en-US" altLang="zh-TW" dirty="0">
              <a:latin typeface="+mn-lt"/>
            </a:endParaRPr>
          </a:p>
          <a:p>
            <a:endParaRPr lang="en-US" altLang="zh-TW" dirty="0">
              <a:latin typeface="+mn-lt"/>
            </a:endParaRPr>
          </a:p>
          <a:p>
            <a:endParaRPr lang="en-US" altLang="zh-TW" dirty="0">
              <a:latin typeface="+mn-lt"/>
            </a:endParaRPr>
          </a:p>
          <a:p>
            <a:endParaRPr lang="en-US" altLang="zh-TW" dirty="0">
              <a:latin typeface="+mn-lt"/>
            </a:endParaRPr>
          </a:p>
          <a:p>
            <a:endParaRPr lang="en-US" altLang="zh-TW" dirty="0">
              <a:latin typeface="+mn-lt"/>
            </a:endParaRPr>
          </a:p>
          <a:p>
            <a:endParaRPr lang="en-US" altLang="zh-TW" dirty="0">
              <a:latin typeface="+mn-lt"/>
            </a:endParaRPr>
          </a:p>
          <a:p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FC4EE2B8-289F-42FC-8F0B-A010EE29E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0633" y="2673011"/>
            <a:ext cx="5647267" cy="388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4982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3B98C7-6BBE-31FF-C898-6EF98EE8F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latin typeface="+mn-lt"/>
              </a:rPr>
              <a:t>Signal</a:t>
            </a:r>
            <a:endParaRPr lang="zh-TW" altLang="en-US" dirty="0">
              <a:latin typeface="+mn-lt"/>
            </a:endParaRPr>
          </a:p>
        </p:txBody>
      </p:sp>
      <p:pic>
        <p:nvPicPr>
          <p:cNvPr id="4" name="table">
            <a:extLst>
              <a:ext uri="{FF2B5EF4-FFF2-40B4-BE49-F238E27FC236}">
                <a16:creationId xmlns:a16="http://schemas.microsoft.com/office/drawing/2014/main" id="{359C77EC-F4D5-CC61-73B7-9C951B19D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393" y="1976846"/>
            <a:ext cx="7449213" cy="2143563"/>
          </a:xfrm>
          <a:prstGeom prst="rect">
            <a:avLst/>
          </a:prstGeom>
        </p:spPr>
      </p:pic>
      <p:pic>
        <p:nvPicPr>
          <p:cNvPr id="5" name="table">
            <a:extLst>
              <a:ext uri="{FF2B5EF4-FFF2-40B4-BE49-F238E27FC236}">
                <a16:creationId xmlns:a16="http://schemas.microsoft.com/office/drawing/2014/main" id="{4D867029-6F09-6CD8-6424-F8259E5C8C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393" y="4378861"/>
            <a:ext cx="7608734" cy="127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046493"/>
      </p:ext>
    </p:extLst>
  </p:cSld>
  <p:clrMapOvr>
    <a:masterClrMapping/>
  </p:clrMapOvr>
</p:sld>
</file>

<file path=ppt/theme/theme1.xml><?xml version="1.0" encoding="utf-8"?>
<a:theme xmlns:a="http://schemas.openxmlformats.org/drawingml/2006/main" name="ceres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hihhao_Slide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hihhao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hhao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eress" id="{3E8277A9-E828-429E-85EC-54CBAFB3E86A}" vid="{5C84C648-E0EA-4BCA-BAFB-5242954E76ED}"/>
    </a:ext>
  </a:extLst>
</a:theme>
</file>

<file path=ppt/theme/theme10.xml><?xml version="1.0" encoding="utf-8"?>
<a:theme xmlns:a="http://schemas.openxmlformats.org/drawingml/2006/main" name="2_Access">
  <a:themeElements>
    <a:clrScheme name="1_Acces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Acces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Acce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cce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A5008B27-BE5B-4BBA-B2A4-55EE6751EFDE}" vid="{474457C9-4C96-4BE5-8BAC-F8165FC8762B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Access Lab">
  <a:themeElements>
    <a:clrScheme name="Access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ccess La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cess 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A5008B27-BE5B-4BBA-B2A4-55EE6751EFDE}" vid="{199C6FC5-6791-4C9E-84E4-ED9530E5990F}"/>
    </a:ext>
  </a:extLst>
</a:theme>
</file>

<file path=ppt/theme/theme3.xml><?xml version="1.0" encoding="utf-8"?>
<a:theme xmlns:a="http://schemas.openxmlformats.org/drawingml/2006/main" name="1_Access Lab">
  <a:themeElements>
    <a:clrScheme name="Access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ccess La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cess 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A5008B27-BE5B-4BBA-B2A4-55EE6751EFDE}" vid="{72CD3853-A15E-4485-A0A1-D6E2BED8762C}"/>
    </a:ext>
  </a:extLst>
</a:theme>
</file>

<file path=ppt/theme/theme4.xml><?xml version="1.0" encoding="utf-8"?>
<a:theme xmlns:a="http://schemas.openxmlformats.org/drawingml/2006/main" name="1_Blends">
  <a:themeElements>
    <a:clrScheme name="1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A5008B27-BE5B-4BBA-B2A4-55EE6751EFDE}" vid="{28805D2F-9BA3-40B7-90E7-2FA286ABBCDD}"/>
    </a:ext>
  </a:extLst>
</a:theme>
</file>

<file path=ppt/theme/theme5.xml><?xml version="1.0" encoding="utf-8"?>
<a:theme xmlns:a="http://schemas.openxmlformats.org/drawingml/2006/main" name="1_Access">
  <a:themeElements>
    <a:clrScheme name="1_Acces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Acces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新細明體" pitchFamily="18" charset="-120"/>
          </a:defRPr>
        </a:defPPr>
      </a:lstStyle>
    </a:lnDef>
  </a:objectDefaults>
  <a:extraClrSchemeLst>
    <a:extraClrScheme>
      <a:clrScheme name="1_Acce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cce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cce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A5008B27-BE5B-4BBA-B2A4-55EE6751EFDE}" vid="{474457C9-4C96-4BE5-8BAC-F8165FC8762B}"/>
    </a:ext>
  </a:extLst>
</a:theme>
</file>

<file path=ppt/theme/theme6.xml><?xml version="1.0" encoding="utf-8"?>
<a:theme xmlns:a="http://schemas.openxmlformats.org/drawingml/2006/main" name="ce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rgbClr val="FFFF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charset="-120"/>
          </a:defRPr>
        </a:defPPr>
      </a:lstStyle>
    </a:lnDef>
  </a:objectDefaults>
  <a:extraClrSchemeLst>
    <a:extraClrScheme>
      <a:clrScheme name="Chihhao_Slid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ihhao_Slid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ihhao_Slid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cere" id="{ED77366A-4126-4053-8FC3-907FF6DA654F}" vid="{28BE75BD-3A5F-48CE-B690-B3FDCB7FADF9}"/>
    </a:ext>
  </a:extLst>
</a:theme>
</file>

<file path=ppt/theme/theme7.xml><?xml version="1.0" encoding="utf-8"?>
<a:theme xmlns:a="http://schemas.openxmlformats.org/drawingml/2006/main" name="2_Access Lab">
  <a:themeElements>
    <a:clrScheme name="Access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ccess La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cess 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A5008B27-BE5B-4BBA-B2A4-55EE6751EFDE}" vid="{199C6FC5-6791-4C9E-84E4-ED9530E5990F}"/>
    </a:ext>
  </a:extLst>
</a:theme>
</file>

<file path=ppt/theme/theme8.xml><?xml version="1.0" encoding="utf-8"?>
<a:theme xmlns:a="http://schemas.openxmlformats.org/drawingml/2006/main" name="3_Access Lab">
  <a:themeElements>
    <a:clrScheme name="Access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ccess Lab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ccess 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ccess Lab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ccess Lab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A5008B27-BE5B-4BBA-B2A4-55EE6751EFDE}" vid="{72CD3853-A15E-4485-A0A1-D6E2BED8762C}"/>
    </a:ext>
  </a:extLst>
</a:theme>
</file>

<file path=ppt/theme/theme9.xml><?xml version="1.0" encoding="utf-8"?>
<a:theme xmlns:a="http://schemas.openxmlformats.org/drawingml/2006/main" name="2_Blends">
  <a:themeElements>
    <a:clrScheme name="1_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新細明體" pitchFamily="18" charset="-120"/>
          </a:defRPr>
        </a:defPPr>
      </a:lstStyle>
    </a:lnDef>
  </a:objectDefaults>
  <a:extraClrSchemeLst>
    <a:extraClrScheme>
      <a:clrScheme name="1_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" id="{A5008B27-BE5B-4BBA-B2A4-55EE6751EFDE}" vid="{28805D2F-9BA3-40B7-90E7-2FA286ABBCD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ceress</Template>
  <TotalTime>4611</TotalTime>
  <Words>742</Words>
  <Application>Microsoft Office PowerPoint</Application>
  <PresentationFormat>如螢幕大小 (4:3)</PresentationFormat>
  <Paragraphs>145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10</vt:i4>
      </vt:variant>
      <vt:variant>
        <vt:lpstr>投影片標題</vt:lpstr>
      </vt:variant>
      <vt:variant>
        <vt:i4>13</vt:i4>
      </vt:variant>
    </vt:vector>
  </HeadingPairs>
  <TitlesOfParts>
    <vt:vector size="33" baseType="lpstr">
      <vt:lpstr>新細明體</vt:lpstr>
      <vt:lpstr>DFKai-SB</vt:lpstr>
      <vt:lpstr>DFKai-SB</vt:lpstr>
      <vt:lpstr>Arial</vt:lpstr>
      <vt:lpstr>Arial Black</vt:lpstr>
      <vt:lpstr>Calibri</vt:lpstr>
      <vt:lpstr>Symbol</vt:lpstr>
      <vt:lpstr>Tahoma</vt:lpstr>
      <vt:lpstr>Times New Roman</vt:lpstr>
      <vt:lpstr>Wingdings</vt:lpstr>
      <vt:lpstr>ceress</vt:lpstr>
      <vt:lpstr>Access Lab</vt:lpstr>
      <vt:lpstr>1_Access Lab</vt:lpstr>
      <vt:lpstr>1_Blends</vt:lpstr>
      <vt:lpstr>1_Access</vt:lpstr>
      <vt:lpstr>cere</vt:lpstr>
      <vt:lpstr>2_Access Lab</vt:lpstr>
      <vt:lpstr>3_Access Lab</vt:lpstr>
      <vt:lpstr>2_Blends</vt:lpstr>
      <vt:lpstr>2_Access</vt:lpstr>
      <vt:lpstr>Digital Circuit and System Lab04 Pipeline</vt:lpstr>
      <vt:lpstr>Environmental preparation</vt:lpstr>
      <vt:lpstr>Lab04</vt:lpstr>
      <vt:lpstr>Lab04 - Naïve design</vt:lpstr>
      <vt:lpstr>Lab04 - Simple pipeline design</vt:lpstr>
      <vt:lpstr>Lab04 - Optimization</vt:lpstr>
      <vt:lpstr>Lab04 - Optimization</vt:lpstr>
      <vt:lpstr>Lab04 – Block diagram</vt:lpstr>
      <vt:lpstr>Signal</vt:lpstr>
      <vt:lpstr>Waveform</vt:lpstr>
      <vt:lpstr>SPEC</vt:lpstr>
      <vt:lpstr>Score</vt:lpstr>
      <vt:lpstr>Command List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Approximated Prediction Strategy - LazyConvPool (LCP)</dc:title>
  <dc:creator>簡伯丞</dc:creator>
  <cp:lastModifiedBy>祖喬 陳</cp:lastModifiedBy>
  <cp:revision>203</cp:revision>
  <cp:lastPrinted>2024-03-28T08:04:20Z</cp:lastPrinted>
  <dcterms:created xsi:type="dcterms:W3CDTF">2016-12-28T07:00:03Z</dcterms:created>
  <dcterms:modified xsi:type="dcterms:W3CDTF">2025-03-27T09:04:23Z</dcterms:modified>
</cp:coreProperties>
</file>