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9" r:id="rId3"/>
    <p:sldMasterId id="2147483691" r:id="rId4"/>
    <p:sldMasterId id="2147483696" r:id="rId5"/>
    <p:sldMasterId id="2147483712" r:id="rId6"/>
    <p:sldMasterId id="2147483719" r:id="rId7"/>
    <p:sldMasterId id="2147483731" r:id="rId8"/>
    <p:sldMasterId id="2147483743" r:id="rId9"/>
    <p:sldMasterId id="2147483748" r:id="rId10"/>
  </p:sldMasterIdLst>
  <p:notesMasterIdLst>
    <p:notesMasterId r:id="rId32"/>
  </p:notesMasterIdLst>
  <p:sldIdLst>
    <p:sldId id="256" r:id="rId11"/>
    <p:sldId id="298" r:id="rId12"/>
    <p:sldId id="257" r:id="rId13"/>
    <p:sldId id="258" r:id="rId14"/>
    <p:sldId id="259" r:id="rId15"/>
    <p:sldId id="260" r:id="rId16"/>
    <p:sldId id="261" r:id="rId17"/>
    <p:sldId id="263" r:id="rId18"/>
    <p:sldId id="264" r:id="rId19"/>
    <p:sldId id="265" r:id="rId20"/>
    <p:sldId id="335" r:id="rId21"/>
    <p:sldId id="301" r:id="rId22"/>
    <p:sldId id="302" r:id="rId23"/>
    <p:sldId id="303" r:id="rId24"/>
    <p:sldId id="304" r:id="rId25"/>
    <p:sldId id="305" r:id="rId26"/>
    <p:sldId id="306" r:id="rId27"/>
    <p:sldId id="310" r:id="rId28"/>
    <p:sldId id="311" r:id="rId29"/>
    <p:sldId id="284" r:id="rId30"/>
    <p:sldId id="323" r:id="rId3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7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theme" Target="theme/theme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31E01-4B9A-9547-A674-2447FDE6B5D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7C71A-923F-934B-B6C0-AD80C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594240"/>
            <a:ext cx="2838450" cy="198991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173249" y="478789"/>
            <a:ext cx="237055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39" y="-69447"/>
            <a:ext cx="1642017" cy="1326749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CA73AF6-D7C5-4244-A766-4459CEDEDE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3559" y="335282"/>
            <a:ext cx="1759641" cy="684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</a:t>
            </a:r>
            <a:endParaRPr kumimoji="0" lang="en-US" altLang="zh-TW" sz="2000" i="1" dirty="0">
              <a:solidFill>
                <a:srgbClr val="061244"/>
              </a:solidFill>
              <a:latin typeface="Arial Black" pitchFamily="34" charset="0"/>
            </a:endParaRPr>
          </a:p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3BA049-72F1-42E1-9FCF-145282D6D3D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13873" y="128295"/>
            <a:ext cx="892829" cy="1095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1986B8-BBC7-4C83-BCEC-79640F50F0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85470" y="-34400"/>
            <a:ext cx="1457070" cy="1280271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EB6D88EB-0892-4799-9427-51B8B120B4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911631" y="1224255"/>
            <a:ext cx="1759641" cy="377006"/>
          </a:xfrm>
          <a:prstGeom prst="rect">
            <a:avLst/>
          </a:prstGeom>
          <a:noFill/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1235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2609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70439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80008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75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9409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1695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1288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68535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3447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483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241389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52801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45039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66802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9412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68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8065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4117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2015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561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1" y="2362202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6768218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73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1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7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6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6" y="3700465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25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1" y="6172200"/>
            <a:ext cx="215539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18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8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8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8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83210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44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58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78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78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305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6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5717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62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95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6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74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61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205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20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68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5A0546-1417-411B-9C03-BD75F531D4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40E62ED-D3F5-4980-85A8-BA4AE438BD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ECA6736-D0B3-4030-B950-D219EF3FFD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417C0E2-C180-4B8A-88E9-2734FDEBEE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9C38ECC-5412-456D-BAA3-D94B7D3912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19887032-5FD4-2FA3-CD84-DBA1D39701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2361" y="410357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5F6B3963-BF49-A1E5-AE65-2E8696D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19398" r="18764" b="19265"/>
          <a:stretch/>
        </p:blipFill>
        <p:spPr>
          <a:xfrm>
            <a:off x="176306" y="28990"/>
            <a:ext cx="1419836" cy="1404152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7BD56FF8-18A0-C796-736E-815FAAC7E5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8311" y="6245567"/>
            <a:ext cx="2715001" cy="37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 </a:t>
            </a: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B5B1D37-9DAB-997F-D375-71C2499121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6" y="5825608"/>
            <a:ext cx="897119" cy="88964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BF76E9E-F8CF-5A6A-E937-59D44E8BED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000" y="722312"/>
            <a:ext cx="6477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633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19985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9173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1338" indent="-284163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17550" indent="-227013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2270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1338" indent="-284163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17550" indent="-227013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2270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033915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9787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637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pp. </a:t>
            </a:r>
            <a:fld id="{7E1F9083-2D5E-4DCD-A8C7-6162BE6D0F1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849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082940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3461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43549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423885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520008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7860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8503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1132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900989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51389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301544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4561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8933812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67467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7329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268807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277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690726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77194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0972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36325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2491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90855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420716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17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527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025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1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556468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019531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669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522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487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470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775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28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472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8458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42140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128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832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849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788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7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81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50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9.tif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75FF0-1035-4120-B289-0E067ECF203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75999" y="-33252"/>
            <a:ext cx="1182727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3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9824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32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2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981077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4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1500">
          <a:solidFill>
            <a:srgbClr val="000099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1800">
          <a:solidFill>
            <a:srgbClr val="0033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500">
          <a:solidFill>
            <a:srgbClr val="99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2"/>
            <a:ext cx="73914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28602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5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05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5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C43712A9-8D67-40EC-9822-C1E663BD69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7F129D0-2B03-4FBC-88F4-A3E47F161A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429AE71-4DCF-4680-808B-D798ED89B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D648DC8-8E6C-475C-8A98-C76C95A32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6964A19-B399-4ADF-9B64-74B59BC9B3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4260881-E681-44F7-A292-5F273A3306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B09D7CA-AE5F-AB69-DF08-44530E55ACC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93" y="89980"/>
            <a:ext cx="836859" cy="8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0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8122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67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Digital Circuit and System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Lab09 AHB handshake</a:t>
            </a:r>
            <a:endParaRPr lang="zh-TW" altLang="en-US" dirty="0">
              <a:latin typeface="+mn-lt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1371600" y="4068763"/>
            <a:ext cx="6400800" cy="1417637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  <a:latin typeface="+mn-lt"/>
              </a:rPr>
              <a:t>20250515</a:t>
            </a:r>
            <a:endParaRPr lang="en-US" altLang="zh-TW" dirty="0">
              <a:solidFill>
                <a:prstClr val="black"/>
              </a:solidFill>
              <a:latin typeface="+mn-lt"/>
            </a:endParaRP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  <a:latin typeface="+mn-lt"/>
              </a:rPr>
              <a:t>TA: </a:t>
            </a:r>
            <a:r>
              <a:rPr lang="zh-TW" altLang="en-US" sz="1800" dirty="0">
                <a:solidFill>
                  <a:prstClr val="black"/>
                </a:solidFill>
                <a:latin typeface="+mn-lt"/>
              </a:rPr>
              <a:t>陳祖喬 </a:t>
            </a:r>
            <a:r>
              <a:rPr lang="en-US" altLang="zh-TW" sz="1800" dirty="0">
                <a:solidFill>
                  <a:prstClr val="black"/>
                </a:solidFill>
                <a:latin typeface="+mn-lt"/>
              </a:rPr>
              <a:t>Tsu-Chiao, Chen</a:t>
            </a: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  <a:latin typeface="+mn-lt"/>
              </a:rPr>
              <a:t>Institute of Electronics,</a:t>
            </a: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  <a:latin typeface="+mn-lt"/>
              </a:rPr>
              <a:t>National Yang Ming </a:t>
            </a:r>
            <a:r>
              <a:rPr lang="en-US" altLang="zh-TW" sz="1800" dirty="0" err="1">
                <a:solidFill>
                  <a:prstClr val="black"/>
                </a:solidFill>
                <a:latin typeface="+mn-lt"/>
              </a:rPr>
              <a:t>Chiao</a:t>
            </a:r>
            <a:r>
              <a:rPr lang="en-US" altLang="zh-TW" sz="1800" dirty="0">
                <a:solidFill>
                  <a:prstClr val="black"/>
                </a:solidFill>
                <a:latin typeface="+mn-lt"/>
              </a:rPr>
              <a:t> Tung University</a:t>
            </a:r>
          </a:p>
        </p:txBody>
      </p:sp>
    </p:spTree>
    <p:extLst>
      <p:ext uri="{BB962C8B-B14F-4D97-AF65-F5344CB8AC3E}">
        <p14:creationId xmlns:p14="http://schemas.microsoft.com/office/powerpoint/2010/main" val="410397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5140" y="778845"/>
            <a:ext cx="602551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30445" algn="l"/>
              </a:tabLst>
            </a:pPr>
            <a:r>
              <a:rPr dirty="0">
                <a:latin typeface="Arial"/>
                <a:cs typeface="Arial"/>
              </a:rPr>
              <a:t>Lab</a:t>
            </a:r>
            <a:r>
              <a:rPr spc="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–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FSM</a:t>
            </a:r>
            <a:r>
              <a:rPr lang="en-US" dirty="0">
                <a:latin typeface="Arial"/>
                <a:cs typeface="Arial"/>
              </a:rPr>
              <a:t>   </a:t>
            </a:r>
            <a:r>
              <a:rPr spc="-10" dirty="0">
                <a:latin typeface="Arial"/>
                <a:cs typeface="Arial"/>
              </a:rPr>
              <a:t>(ref.)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2122" y="1126236"/>
            <a:ext cx="7248960" cy="530808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69491" y="3730574"/>
            <a:ext cx="5822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S_idle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3690" y="1714322"/>
            <a:ext cx="100774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S_master1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57496" y="3355975"/>
            <a:ext cx="1007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S_master2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8038" y="3915232"/>
            <a:ext cx="12452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S_handshake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7142" y="3440429"/>
            <a:ext cx="94678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In_valid_1=0 In_valid_2=1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86989" y="4336795"/>
            <a:ext cx="819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In_valid_1=0 In_valid_2=0 In_valid_3=1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48527" y="1683258"/>
            <a:ext cx="138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Valid&amp;ready=1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62040" y="3182239"/>
            <a:ext cx="1387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Valid&amp;ready=1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09617" y="5136007"/>
            <a:ext cx="2880360" cy="51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39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S_master3</a:t>
            </a:r>
            <a:endParaRPr sz="1800">
              <a:latin typeface="Calibri"/>
              <a:cs typeface="Calibri"/>
            </a:endParaRPr>
          </a:p>
          <a:p>
            <a:pPr marL="1505585">
              <a:lnSpc>
                <a:spcPts val="1939"/>
              </a:lnSpc>
            </a:pPr>
            <a:r>
              <a:rPr sz="1800" spc="-10" dirty="0">
                <a:latin typeface="Calibri"/>
                <a:cs typeface="Calibri"/>
              </a:rPr>
              <a:t>Valid&amp;ready=1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7562" y="5574588"/>
            <a:ext cx="1459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Wait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next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12950" y="1932559"/>
            <a:ext cx="4085590" cy="887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In_valid_1=1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Calibri"/>
              <a:cs typeface="Calibri"/>
            </a:endParaRPr>
          </a:p>
          <a:p>
            <a:pPr marL="175069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Set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valid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wait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ready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95698" y="4279138"/>
            <a:ext cx="1830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Set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valid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high,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wait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ready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4CB3C-4B11-7ADA-9B95-332FB707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SPEC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36C70-A30B-3D77-7D63-B4BEDC13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TW" sz="1600" spc="-10" dirty="0">
                <a:latin typeface="+mn-lt"/>
              </a:rPr>
              <a:t>Cycle time is fixed to 5.0.</a:t>
            </a:r>
          </a:p>
          <a:p>
            <a:r>
              <a:rPr lang="en-US" altLang="zh-TW" sz="1600" spc="-10" dirty="0">
                <a:latin typeface="+mn-lt"/>
              </a:rPr>
              <a:t>It is an </a:t>
            </a:r>
            <a:r>
              <a:rPr lang="en-US" altLang="zh-TW" sz="1600" spc="-10" dirty="0">
                <a:solidFill>
                  <a:srgbClr val="FF0000"/>
                </a:solidFill>
                <a:latin typeface="+mn-lt"/>
              </a:rPr>
              <a:t>asynchronous</a:t>
            </a:r>
            <a:r>
              <a:rPr lang="en-US" altLang="zh-TW" sz="1600" spc="-10" dirty="0">
                <a:latin typeface="+mn-lt"/>
              </a:rPr>
              <a:t> </a:t>
            </a:r>
            <a:r>
              <a:rPr lang="en-US" altLang="zh-TW" sz="1600" spc="-10" dirty="0">
                <a:solidFill>
                  <a:srgbClr val="FF0000"/>
                </a:solidFill>
                <a:latin typeface="+mn-lt"/>
              </a:rPr>
              <a:t>reset</a:t>
            </a:r>
            <a:r>
              <a:rPr lang="en-US" altLang="zh-TW" sz="1600" spc="-10" dirty="0">
                <a:latin typeface="+mn-lt"/>
              </a:rPr>
              <a:t> and </a:t>
            </a:r>
            <a:r>
              <a:rPr lang="en-US" altLang="zh-TW" sz="1600" spc="-10" dirty="0">
                <a:solidFill>
                  <a:srgbClr val="FF0000"/>
                </a:solidFill>
                <a:latin typeface="+mn-lt"/>
              </a:rPr>
              <a:t>active-low</a:t>
            </a:r>
            <a:r>
              <a:rPr lang="en-US" altLang="zh-TW" sz="1600" spc="-10" dirty="0">
                <a:latin typeface="+mn-lt"/>
              </a:rPr>
              <a:t> architecture.</a:t>
            </a:r>
          </a:p>
          <a:p>
            <a:r>
              <a:rPr lang="en-US" altLang="zh-TW" sz="1600" dirty="0">
                <a:latin typeface="+mn-lt"/>
              </a:rPr>
              <a:t>The reset signal (</a:t>
            </a:r>
            <a:r>
              <a:rPr lang="en-US" altLang="zh-TW" sz="1600" dirty="0" err="1">
                <a:latin typeface="+mn-lt"/>
              </a:rPr>
              <a:t>rst_n</a:t>
            </a:r>
            <a:r>
              <a:rPr lang="en-US" altLang="zh-TW" sz="1600" dirty="0">
                <a:latin typeface="+mn-lt"/>
              </a:rPr>
              <a:t>) would be given only once at the beginning of simulation. All output signals should be reset to 0 after the reset signal is asserted.</a:t>
            </a:r>
          </a:p>
          <a:p>
            <a:r>
              <a:rPr lang="en-US" altLang="zh-TW" sz="1600" dirty="0">
                <a:latin typeface="+mn-lt"/>
              </a:rPr>
              <a:t>All output signals should be synchronized at </a:t>
            </a:r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positive edge of clock</a:t>
            </a:r>
            <a:r>
              <a:rPr lang="en-US" altLang="zh-TW" sz="1600" dirty="0">
                <a:latin typeface="+mn-lt"/>
              </a:rPr>
              <a:t>. </a:t>
            </a:r>
            <a:endParaRPr lang="en-US" altLang="zh-TW" sz="1600" spc="-10" dirty="0">
              <a:latin typeface="+mn-lt"/>
            </a:endParaRPr>
          </a:p>
          <a:p>
            <a:r>
              <a:rPr lang="de-DE" altLang="zh-TW" sz="1600" spc="-10" dirty="0">
                <a:latin typeface="+mn-lt"/>
              </a:rPr>
              <a:t>Handshake_slave signals should be </a:t>
            </a:r>
            <a:r>
              <a:rPr lang="en-US" altLang="zh-TW" sz="1600" spc="-10" dirty="0">
                <a:latin typeface="+mn-lt"/>
              </a:rPr>
              <a:t>pulled high in 30 cycle.</a:t>
            </a:r>
          </a:p>
          <a:p>
            <a:r>
              <a:rPr lang="de-DE" altLang="zh-TW" sz="1600" spc="-10" dirty="0">
                <a:latin typeface="+mn-lt"/>
              </a:rPr>
              <a:t>After handshake_slave signals </a:t>
            </a:r>
            <a:r>
              <a:rPr lang="en-US" altLang="zh-TW" sz="1600" dirty="0">
                <a:latin typeface="+mn-lt"/>
              </a:rPr>
              <a:t>is pulled high(only 1 cycle), pattern</a:t>
            </a:r>
            <a:r>
              <a:rPr lang="zh-TW" altLang="en-US" sz="1600" dirty="0">
                <a:latin typeface="+mn-lt"/>
              </a:rPr>
              <a:t> </a:t>
            </a:r>
            <a:r>
              <a:rPr lang="en-US" altLang="zh-TW" sz="1600" dirty="0">
                <a:latin typeface="+mn-lt"/>
              </a:rPr>
              <a:t>would check all value in slave memory, so </a:t>
            </a:r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master priority must be followed</a:t>
            </a:r>
            <a:r>
              <a:rPr lang="en-US" altLang="zh-TW" sz="1600" dirty="0">
                <a:latin typeface="+mn-lt"/>
              </a:rPr>
              <a:t>.</a:t>
            </a:r>
          </a:p>
          <a:p>
            <a:endParaRPr lang="en-US" altLang="zh-TW" sz="1600" dirty="0">
              <a:latin typeface="+mn-lt"/>
            </a:endParaRPr>
          </a:p>
          <a:p>
            <a:r>
              <a:rPr lang="en-US" altLang="zh-TW" sz="1600" dirty="0">
                <a:latin typeface="+mn-lt"/>
              </a:rPr>
              <a:t>You are not allowed to modify </a:t>
            </a:r>
            <a:r>
              <a:rPr lang="en-US" altLang="zh-TW" sz="1600" dirty="0" err="1">
                <a:latin typeface="+mn-lt"/>
              </a:rPr>
              <a:t>syn.tcl</a:t>
            </a:r>
            <a:r>
              <a:rPr lang="en-US" altLang="zh-TW" sz="1600" dirty="0">
                <a:latin typeface="+mn-lt"/>
              </a:rPr>
              <a:t>.</a:t>
            </a:r>
            <a:endParaRPr lang="zh-TW" altLang="en-US" sz="1600" dirty="0">
              <a:latin typeface="+mn-lt"/>
            </a:endParaRPr>
          </a:p>
          <a:p>
            <a:pPr>
              <a:lnSpc>
                <a:spcPts val="3000"/>
              </a:lnSpc>
            </a:pPr>
            <a:r>
              <a:rPr lang="en-US" altLang="zh-TW" sz="1600" dirty="0">
                <a:latin typeface="+mn-lt"/>
              </a:rPr>
              <a:t>After synthesis, the timing report should be </a:t>
            </a:r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non-negative (MET).</a:t>
            </a:r>
          </a:p>
          <a:p>
            <a:r>
              <a:rPr lang="en-US" altLang="zh-TW" sz="1600" dirty="0">
                <a:latin typeface="+mn-lt"/>
              </a:rPr>
              <a:t>The synthesis result </a:t>
            </a:r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cannot</a:t>
            </a:r>
            <a:r>
              <a:rPr lang="en-US" altLang="zh-TW" sz="1600" dirty="0">
                <a:latin typeface="+mn-lt"/>
              </a:rPr>
              <a:t> include any </a:t>
            </a:r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latch </a:t>
            </a:r>
            <a:r>
              <a:rPr lang="en-US" altLang="zh-TW" sz="1600" dirty="0">
                <a:latin typeface="+mn-lt"/>
              </a:rPr>
              <a:t>and </a:t>
            </a:r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error</a:t>
            </a:r>
            <a:r>
              <a:rPr lang="en-US" altLang="zh-TW" sz="1600" dirty="0">
                <a:latin typeface="+mn-lt"/>
              </a:rPr>
              <a:t>.</a:t>
            </a:r>
          </a:p>
          <a:p>
            <a:r>
              <a:rPr lang="en-US" altLang="zh-TW" sz="1600" dirty="0">
                <a:latin typeface="+mn-lt"/>
              </a:rPr>
              <a:t>Remember to check if a latch and error are synthesized (./08_check)</a:t>
            </a:r>
          </a:p>
          <a:p>
            <a:r>
              <a:rPr lang="en-US" altLang="zh-TW" sz="1600" dirty="0">
                <a:latin typeface="+mn-lt"/>
              </a:rPr>
              <a:t>The gate-level simulation </a:t>
            </a:r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cannot</a:t>
            </a:r>
            <a:r>
              <a:rPr lang="en-US" altLang="zh-TW" sz="1600" dirty="0">
                <a:latin typeface="+mn-lt"/>
              </a:rPr>
              <a:t> include any timing violations.</a:t>
            </a:r>
          </a:p>
          <a:p>
            <a:endParaRPr lang="zh-TW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993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9"/>
          <p:cNvGrpSpPr/>
          <p:nvPr/>
        </p:nvGrpSpPr>
        <p:grpSpPr>
          <a:xfrm>
            <a:off x="0" y="2171700"/>
            <a:ext cx="9144000" cy="3256915"/>
            <a:chOff x="0" y="2171700"/>
            <a:chExt cx="9144000" cy="325691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71700"/>
              <a:ext cx="9143999" cy="2514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73274" y="4661154"/>
              <a:ext cx="116205" cy="754380"/>
            </a:xfrm>
            <a:custGeom>
              <a:avLst/>
              <a:gdLst/>
              <a:ahLst/>
              <a:cxnLst/>
              <a:rect l="l" t="t" r="r" b="b"/>
              <a:pathLst>
                <a:path w="116205" h="754379">
                  <a:moveTo>
                    <a:pt x="57912" y="0"/>
                  </a:moveTo>
                  <a:lnTo>
                    <a:pt x="0" y="57912"/>
                  </a:lnTo>
                  <a:lnTo>
                    <a:pt x="28956" y="57912"/>
                  </a:lnTo>
                  <a:lnTo>
                    <a:pt x="28956" y="754380"/>
                  </a:lnTo>
                  <a:lnTo>
                    <a:pt x="86868" y="754380"/>
                  </a:lnTo>
                  <a:lnTo>
                    <a:pt x="86868" y="57912"/>
                  </a:lnTo>
                  <a:lnTo>
                    <a:pt x="115824" y="57912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573274" y="4661154"/>
              <a:ext cx="116205" cy="754380"/>
            </a:xfrm>
            <a:custGeom>
              <a:avLst/>
              <a:gdLst/>
              <a:ahLst/>
              <a:cxnLst/>
              <a:rect l="l" t="t" r="r" b="b"/>
              <a:pathLst>
                <a:path w="116205" h="754379">
                  <a:moveTo>
                    <a:pt x="115824" y="57912"/>
                  </a:moveTo>
                  <a:lnTo>
                    <a:pt x="86868" y="57912"/>
                  </a:lnTo>
                  <a:lnTo>
                    <a:pt x="86868" y="754380"/>
                  </a:lnTo>
                  <a:lnTo>
                    <a:pt x="28956" y="754380"/>
                  </a:lnTo>
                  <a:lnTo>
                    <a:pt x="28956" y="57912"/>
                  </a:lnTo>
                  <a:lnTo>
                    <a:pt x="0" y="57912"/>
                  </a:lnTo>
                  <a:lnTo>
                    <a:pt x="57912" y="0"/>
                  </a:lnTo>
                  <a:lnTo>
                    <a:pt x="115824" y="57912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209471" y="877465"/>
            <a:ext cx="2553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Arial"/>
                <a:cs typeface="Arial"/>
              </a:rPr>
              <a:t>Waveform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78509" y="5477967"/>
            <a:ext cx="3342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negative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trigger</a:t>
            </a:r>
            <a:r>
              <a:rPr sz="18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asynchronous</a:t>
            </a:r>
            <a:r>
              <a:rPr sz="18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reset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2171700"/>
            <a:ext cx="9144000" cy="2514600"/>
            <a:chOff x="0" y="2171700"/>
            <a:chExt cx="9144000" cy="2514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71700"/>
              <a:ext cx="9143999" cy="2514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79113" y="3830573"/>
              <a:ext cx="116205" cy="754380"/>
            </a:xfrm>
            <a:custGeom>
              <a:avLst/>
              <a:gdLst/>
              <a:ahLst/>
              <a:cxnLst/>
              <a:rect l="l" t="t" r="r" b="b"/>
              <a:pathLst>
                <a:path w="116204" h="754379">
                  <a:moveTo>
                    <a:pt x="57912" y="0"/>
                  </a:moveTo>
                  <a:lnTo>
                    <a:pt x="0" y="57912"/>
                  </a:lnTo>
                  <a:lnTo>
                    <a:pt x="28956" y="57912"/>
                  </a:lnTo>
                  <a:lnTo>
                    <a:pt x="28956" y="754380"/>
                  </a:lnTo>
                  <a:lnTo>
                    <a:pt x="86868" y="754380"/>
                  </a:lnTo>
                  <a:lnTo>
                    <a:pt x="86868" y="57912"/>
                  </a:lnTo>
                  <a:lnTo>
                    <a:pt x="115824" y="57912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9113" y="3830573"/>
              <a:ext cx="116205" cy="754380"/>
            </a:xfrm>
            <a:custGeom>
              <a:avLst/>
              <a:gdLst/>
              <a:ahLst/>
              <a:cxnLst/>
              <a:rect l="l" t="t" r="r" b="b"/>
              <a:pathLst>
                <a:path w="116204" h="754379">
                  <a:moveTo>
                    <a:pt x="115824" y="57912"/>
                  </a:moveTo>
                  <a:lnTo>
                    <a:pt x="86868" y="57912"/>
                  </a:lnTo>
                  <a:lnTo>
                    <a:pt x="86868" y="754380"/>
                  </a:lnTo>
                  <a:lnTo>
                    <a:pt x="28956" y="754380"/>
                  </a:lnTo>
                  <a:lnTo>
                    <a:pt x="28956" y="57912"/>
                  </a:lnTo>
                  <a:lnTo>
                    <a:pt x="0" y="57912"/>
                  </a:lnTo>
                  <a:lnTo>
                    <a:pt x="57912" y="0"/>
                  </a:lnTo>
                  <a:lnTo>
                    <a:pt x="115824" y="57912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89553" y="875284"/>
            <a:ext cx="2553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Arial"/>
                <a:cs typeface="Arial"/>
              </a:rPr>
              <a:t>Waveform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39185" y="4705350"/>
            <a:ext cx="984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Input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89553" y="2172461"/>
            <a:ext cx="719455" cy="1400810"/>
          </a:xfrm>
          <a:custGeom>
            <a:avLst/>
            <a:gdLst/>
            <a:ahLst/>
            <a:cxnLst/>
            <a:rect l="l" t="t" r="r" b="b"/>
            <a:pathLst>
              <a:path w="719454" h="1400810">
                <a:moveTo>
                  <a:pt x="0" y="119887"/>
                </a:moveTo>
                <a:lnTo>
                  <a:pt x="9427" y="73241"/>
                </a:lnTo>
                <a:lnTo>
                  <a:pt x="35131" y="35131"/>
                </a:lnTo>
                <a:lnTo>
                  <a:pt x="73241" y="9427"/>
                </a:lnTo>
                <a:lnTo>
                  <a:pt x="119887" y="0"/>
                </a:lnTo>
                <a:lnTo>
                  <a:pt x="599440" y="0"/>
                </a:lnTo>
                <a:lnTo>
                  <a:pt x="646086" y="9427"/>
                </a:lnTo>
                <a:lnTo>
                  <a:pt x="684196" y="35131"/>
                </a:lnTo>
                <a:lnTo>
                  <a:pt x="709900" y="73241"/>
                </a:lnTo>
                <a:lnTo>
                  <a:pt x="719328" y="119887"/>
                </a:lnTo>
                <a:lnTo>
                  <a:pt x="719328" y="1280667"/>
                </a:lnTo>
                <a:lnTo>
                  <a:pt x="709900" y="1327314"/>
                </a:lnTo>
                <a:lnTo>
                  <a:pt x="684196" y="1365424"/>
                </a:lnTo>
                <a:lnTo>
                  <a:pt x="646086" y="1391128"/>
                </a:lnTo>
                <a:lnTo>
                  <a:pt x="599440" y="1400555"/>
                </a:lnTo>
                <a:lnTo>
                  <a:pt x="119887" y="1400555"/>
                </a:lnTo>
                <a:lnTo>
                  <a:pt x="73241" y="1391128"/>
                </a:lnTo>
                <a:lnTo>
                  <a:pt x="35131" y="1365424"/>
                </a:lnTo>
                <a:lnTo>
                  <a:pt x="9427" y="1327314"/>
                </a:lnTo>
                <a:lnTo>
                  <a:pt x="0" y="1280667"/>
                </a:lnTo>
                <a:lnTo>
                  <a:pt x="0" y="119887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2171700"/>
            <a:ext cx="9144000" cy="2514600"/>
            <a:chOff x="0" y="2171700"/>
            <a:chExt cx="9144000" cy="2514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71700"/>
              <a:ext cx="9143999" cy="25146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79113" y="3830573"/>
              <a:ext cx="116205" cy="754380"/>
            </a:xfrm>
            <a:custGeom>
              <a:avLst/>
              <a:gdLst/>
              <a:ahLst/>
              <a:cxnLst/>
              <a:rect l="l" t="t" r="r" b="b"/>
              <a:pathLst>
                <a:path w="116204" h="754379">
                  <a:moveTo>
                    <a:pt x="57912" y="0"/>
                  </a:moveTo>
                  <a:lnTo>
                    <a:pt x="0" y="57912"/>
                  </a:lnTo>
                  <a:lnTo>
                    <a:pt x="28956" y="57912"/>
                  </a:lnTo>
                  <a:lnTo>
                    <a:pt x="28956" y="754380"/>
                  </a:lnTo>
                  <a:lnTo>
                    <a:pt x="86868" y="754380"/>
                  </a:lnTo>
                  <a:lnTo>
                    <a:pt x="86868" y="57912"/>
                  </a:lnTo>
                  <a:lnTo>
                    <a:pt x="115824" y="57912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79113" y="3830573"/>
              <a:ext cx="116205" cy="754380"/>
            </a:xfrm>
            <a:custGeom>
              <a:avLst/>
              <a:gdLst/>
              <a:ahLst/>
              <a:cxnLst/>
              <a:rect l="l" t="t" r="r" b="b"/>
              <a:pathLst>
                <a:path w="116204" h="754379">
                  <a:moveTo>
                    <a:pt x="115824" y="57912"/>
                  </a:moveTo>
                  <a:lnTo>
                    <a:pt x="86868" y="57912"/>
                  </a:lnTo>
                  <a:lnTo>
                    <a:pt x="86868" y="754380"/>
                  </a:lnTo>
                  <a:lnTo>
                    <a:pt x="28956" y="754380"/>
                  </a:lnTo>
                  <a:lnTo>
                    <a:pt x="28956" y="57912"/>
                  </a:lnTo>
                  <a:lnTo>
                    <a:pt x="0" y="57912"/>
                  </a:lnTo>
                  <a:lnTo>
                    <a:pt x="57912" y="0"/>
                  </a:lnTo>
                  <a:lnTo>
                    <a:pt x="115824" y="57912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32581" y="2422397"/>
              <a:ext cx="1021080" cy="719455"/>
            </a:xfrm>
            <a:custGeom>
              <a:avLst/>
              <a:gdLst/>
              <a:ahLst/>
              <a:cxnLst/>
              <a:rect l="l" t="t" r="r" b="b"/>
              <a:pathLst>
                <a:path w="1021079" h="719455">
                  <a:moveTo>
                    <a:pt x="0" y="288036"/>
                  </a:moveTo>
                  <a:lnTo>
                    <a:pt x="1008888" y="288036"/>
                  </a:lnTo>
                  <a:lnTo>
                    <a:pt x="1008888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  <a:path w="1021079" h="719455">
                  <a:moveTo>
                    <a:pt x="12192" y="719327"/>
                  </a:moveTo>
                  <a:lnTo>
                    <a:pt x="1021080" y="719327"/>
                  </a:lnTo>
                  <a:lnTo>
                    <a:pt x="1021080" y="431291"/>
                  </a:lnTo>
                  <a:lnTo>
                    <a:pt x="12192" y="431291"/>
                  </a:lnTo>
                  <a:lnTo>
                    <a:pt x="12192" y="719327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93641" y="877949"/>
            <a:ext cx="2553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Arial"/>
                <a:cs typeface="Arial"/>
              </a:rPr>
              <a:t>Waveform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490977" y="4705350"/>
            <a:ext cx="4558665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21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AFEF"/>
                </a:solidFill>
                <a:latin typeface="Calibri"/>
                <a:cs typeface="Calibri"/>
              </a:rPr>
              <a:t>Master1</a:t>
            </a:r>
            <a:r>
              <a:rPr sz="1800" spc="-5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AFEF"/>
                </a:solidFill>
                <a:latin typeface="Calibri"/>
                <a:cs typeface="Calibri"/>
              </a:rPr>
              <a:t>first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89330" algn="l"/>
              </a:tabLst>
            </a:pPr>
            <a:r>
              <a:rPr sz="1800" spc="-10" dirty="0">
                <a:latin typeface="Calibri"/>
                <a:cs typeface="Calibri"/>
              </a:rPr>
              <a:t>Decode:</a:t>
            </a:r>
            <a:r>
              <a:rPr sz="1800" dirty="0">
                <a:latin typeface="Calibri"/>
                <a:cs typeface="Calibri"/>
              </a:rPr>
              <a:t>	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110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101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=&gt; slave1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address:6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value:5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2171700"/>
            <a:ext cx="9144000" cy="2924810"/>
            <a:chOff x="0" y="2171700"/>
            <a:chExt cx="9144000" cy="29248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71700"/>
              <a:ext cx="9143999" cy="2514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65242" y="4328922"/>
              <a:ext cx="116205" cy="754380"/>
            </a:xfrm>
            <a:custGeom>
              <a:avLst/>
              <a:gdLst/>
              <a:ahLst/>
              <a:cxnLst/>
              <a:rect l="l" t="t" r="r" b="b"/>
              <a:pathLst>
                <a:path w="116204" h="754379">
                  <a:moveTo>
                    <a:pt x="57912" y="0"/>
                  </a:moveTo>
                  <a:lnTo>
                    <a:pt x="0" y="57911"/>
                  </a:lnTo>
                  <a:lnTo>
                    <a:pt x="28956" y="57911"/>
                  </a:lnTo>
                  <a:lnTo>
                    <a:pt x="28956" y="754379"/>
                  </a:lnTo>
                  <a:lnTo>
                    <a:pt x="86868" y="754379"/>
                  </a:lnTo>
                  <a:lnTo>
                    <a:pt x="86868" y="57911"/>
                  </a:lnTo>
                  <a:lnTo>
                    <a:pt x="115824" y="57911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65242" y="4328922"/>
              <a:ext cx="116205" cy="754380"/>
            </a:xfrm>
            <a:custGeom>
              <a:avLst/>
              <a:gdLst/>
              <a:ahLst/>
              <a:cxnLst/>
              <a:rect l="l" t="t" r="r" b="b"/>
              <a:pathLst>
                <a:path w="116204" h="754379">
                  <a:moveTo>
                    <a:pt x="115824" y="57911"/>
                  </a:moveTo>
                  <a:lnTo>
                    <a:pt x="86868" y="57911"/>
                  </a:lnTo>
                  <a:lnTo>
                    <a:pt x="86868" y="754379"/>
                  </a:lnTo>
                  <a:lnTo>
                    <a:pt x="28956" y="754379"/>
                  </a:lnTo>
                  <a:lnTo>
                    <a:pt x="28956" y="57911"/>
                  </a:lnTo>
                  <a:lnTo>
                    <a:pt x="0" y="57911"/>
                  </a:lnTo>
                  <a:lnTo>
                    <a:pt x="57912" y="0"/>
                  </a:lnTo>
                  <a:lnTo>
                    <a:pt x="115824" y="57911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96689" y="3286505"/>
              <a:ext cx="3744595" cy="791210"/>
            </a:xfrm>
            <a:custGeom>
              <a:avLst/>
              <a:gdLst/>
              <a:ahLst/>
              <a:cxnLst/>
              <a:rect l="l" t="t" r="r" b="b"/>
              <a:pathLst>
                <a:path w="3744595" h="791210">
                  <a:moveTo>
                    <a:pt x="0" y="131826"/>
                  </a:moveTo>
                  <a:lnTo>
                    <a:pt x="6723" y="90172"/>
                  </a:lnTo>
                  <a:lnTo>
                    <a:pt x="25444" y="53986"/>
                  </a:lnTo>
                  <a:lnTo>
                    <a:pt x="53986" y="25444"/>
                  </a:lnTo>
                  <a:lnTo>
                    <a:pt x="90172" y="6723"/>
                  </a:lnTo>
                  <a:lnTo>
                    <a:pt x="131825" y="0"/>
                  </a:lnTo>
                  <a:lnTo>
                    <a:pt x="3612641" y="0"/>
                  </a:lnTo>
                  <a:lnTo>
                    <a:pt x="3654295" y="6723"/>
                  </a:lnTo>
                  <a:lnTo>
                    <a:pt x="3690481" y="25444"/>
                  </a:lnTo>
                  <a:lnTo>
                    <a:pt x="3719023" y="53986"/>
                  </a:lnTo>
                  <a:lnTo>
                    <a:pt x="3737744" y="90172"/>
                  </a:lnTo>
                  <a:lnTo>
                    <a:pt x="3744467" y="131826"/>
                  </a:lnTo>
                  <a:lnTo>
                    <a:pt x="3744467" y="659130"/>
                  </a:lnTo>
                  <a:lnTo>
                    <a:pt x="3737744" y="700783"/>
                  </a:lnTo>
                  <a:lnTo>
                    <a:pt x="3719023" y="736969"/>
                  </a:lnTo>
                  <a:lnTo>
                    <a:pt x="3690481" y="765511"/>
                  </a:lnTo>
                  <a:lnTo>
                    <a:pt x="3654295" y="784232"/>
                  </a:lnTo>
                  <a:lnTo>
                    <a:pt x="3612641" y="790956"/>
                  </a:lnTo>
                  <a:lnTo>
                    <a:pt x="131825" y="790956"/>
                  </a:lnTo>
                  <a:lnTo>
                    <a:pt x="90172" y="784232"/>
                  </a:lnTo>
                  <a:lnTo>
                    <a:pt x="53986" y="765511"/>
                  </a:lnTo>
                  <a:lnTo>
                    <a:pt x="25444" y="736969"/>
                  </a:lnTo>
                  <a:lnTo>
                    <a:pt x="6723" y="700783"/>
                  </a:lnTo>
                  <a:lnTo>
                    <a:pt x="0" y="659130"/>
                  </a:lnTo>
                  <a:lnTo>
                    <a:pt x="0" y="131826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95331" y="917068"/>
            <a:ext cx="2553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Arial"/>
                <a:cs typeface="Arial"/>
              </a:rPr>
              <a:t>Waveform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075303" y="5167376"/>
            <a:ext cx="2976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Set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valid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high,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wait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slave1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ready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1833372"/>
            <a:ext cx="9144000" cy="3618229"/>
            <a:chOff x="0" y="1833372"/>
            <a:chExt cx="9144000" cy="361822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71700"/>
              <a:ext cx="9143999" cy="25146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007857" y="4684014"/>
              <a:ext cx="116205" cy="754380"/>
            </a:xfrm>
            <a:custGeom>
              <a:avLst/>
              <a:gdLst/>
              <a:ahLst/>
              <a:cxnLst/>
              <a:rect l="l" t="t" r="r" b="b"/>
              <a:pathLst>
                <a:path w="116204" h="754379">
                  <a:moveTo>
                    <a:pt x="57912" y="0"/>
                  </a:moveTo>
                  <a:lnTo>
                    <a:pt x="0" y="57912"/>
                  </a:lnTo>
                  <a:lnTo>
                    <a:pt x="28956" y="57912"/>
                  </a:lnTo>
                  <a:lnTo>
                    <a:pt x="28956" y="754380"/>
                  </a:lnTo>
                  <a:lnTo>
                    <a:pt x="86868" y="754380"/>
                  </a:lnTo>
                  <a:lnTo>
                    <a:pt x="86868" y="57912"/>
                  </a:lnTo>
                  <a:lnTo>
                    <a:pt x="115824" y="57912"/>
                  </a:lnTo>
                  <a:lnTo>
                    <a:pt x="579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07857" y="4684014"/>
              <a:ext cx="116205" cy="754380"/>
            </a:xfrm>
            <a:custGeom>
              <a:avLst/>
              <a:gdLst/>
              <a:ahLst/>
              <a:cxnLst/>
              <a:rect l="l" t="t" r="r" b="b"/>
              <a:pathLst>
                <a:path w="116204" h="754379">
                  <a:moveTo>
                    <a:pt x="115824" y="57912"/>
                  </a:moveTo>
                  <a:lnTo>
                    <a:pt x="86868" y="57912"/>
                  </a:lnTo>
                  <a:lnTo>
                    <a:pt x="86868" y="754380"/>
                  </a:lnTo>
                  <a:lnTo>
                    <a:pt x="28956" y="754380"/>
                  </a:lnTo>
                  <a:lnTo>
                    <a:pt x="28956" y="57912"/>
                  </a:lnTo>
                  <a:lnTo>
                    <a:pt x="0" y="57912"/>
                  </a:lnTo>
                  <a:lnTo>
                    <a:pt x="57912" y="0"/>
                  </a:lnTo>
                  <a:lnTo>
                    <a:pt x="115824" y="57912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741157" y="1846326"/>
              <a:ext cx="576580" cy="2628900"/>
            </a:xfrm>
            <a:custGeom>
              <a:avLst/>
              <a:gdLst/>
              <a:ahLst/>
              <a:cxnLst/>
              <a:rect l="l" t="t" r="r" b="b"/>
              <a:pathLst>
                <a:path w="576579" h="2628900">
                  <a:moveTo>
                    <a:pt x="0" y="96012"/>
                  </a:moveTo>
                  <a:lnTo>
                    <a:pt x="7536" y="58614"/>
                  </a:lnTo>
                  <a:lnTo>
                    <a:pt x="28098" y="28098"/>
                  </a:lnTo>
                  <a:lnTo>
                    <a:pt x="58614" y="7536"/>
                  </a:lnTo>
                  <a:lnTo>
                    <a:pt x="96012" y="0"/>
                  </a:lnTo>
                  <a:lnTo>
                    <a:pt x="480060" y="0"/>
                  </a:lnTo>
                  <a:lnTo>
                    <a:pt x="517457" y="7536"/>
                  </a:lnTo>
                  <a:lnTo>
                    <a:pt x="547973" y="28098"/>
                  </a:lnTo>
                  <a:lnTo>
                    <a:pt x="568535" y="58614"/>
                  </a:lnTo>
                  <a:lnTo>
                    <a:pt x="576072" y="96012"/>
                  </a:lnTo>
                  <a:lnTo>
                    <a:pt x="576072" y="2532888"/>
                  </a:lnTo>
                  <a:lnTo>
                    <a:pt x="568535" y="2570285"/>
                  </a:lnTo>
                  <a:lnTo>
                    <a:pt x="547973" y="2600801"/>
                  </a:lnTo>
                  <a:lnTo>
                    <a:pt x="517457" y="2621363"/>
                  </a:lnTo>
                  <a:lnTo>
                    <a:pt x="480060" y="2628900"/>
                  </a:lnTo>
                  <a:lnTo>
                    <a:pt x="96012" y="2628900"/>
                  </a:lnTo>
                  <a:lnTo>
                    <a:pt x="58614" y="2621363"/>
                  </a:lnTo>
                  <a:lnTo>
                    <a:pt x="28098" y="2600801"/>
                  </a:lnTo>
                  <a:lnTo>
                    <a:pt x="7536" y="2570285"/>
                  </a:lnTo>
                  <a:lnTo>
                    <a:pt x="0" y="2532888"/>
                  </a:lnTo>
                  <a:lnTo>
                    <a:pt x="0" y="96012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95331" y="868756"/>
            <a:ext cx="2553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Arial"/>
                <a:cs typeface="Arial"/>
              </a:rPr>
              <a:t>Waveform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556754" y="5536183"/>
            <a:ext cx="1122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Handshake!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9"/>
          <p:cNvGrpSpPr/>
          <p:nvPr/>
        </p:nvGrpSpPr>
        <p:grpSpPr>
          <a:xfrm>
            <a:off x="0" y="2033016"/>
            <a:ext cx="9144000" cy="3497579"/>
            <a:chOff x="0" y="2033016"/>
            <a:chExt cx="9144000" cy="3497579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71700"/>
              <a:ext cx="9143999" cy="2514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474202" y="4763261"/>
              <a:ext cx="117475" cy="754380"/>
            </a:xfrm>
            <a:custGeom>
              <a:avLst/>
              <a:gdLst/>
              <a:ahLst/>
              <a:cxnLst/>
              <a:rect l="l" t="t" r="r" b="b"/>
              <a:pathLst>
                <a:path w="117475" h="754379">
                  <a:moveTo>
                    <a:pt x="58674" y="0"/>
                  </a:moveTo>
                  <a:lnTo>
                    <a:pt x="0" y="58674"/>
                  </a:lnTo>
                  <a:lnTo>
                    <a:pt x="29337" y="58674"/>
                  </a:lnTo>
                  <a:lnTo>
                    <a:pt x="29337" y="754379"/>
                  </a:lnTo>
                  <a:lnTo>
                    <a:pt x="88011" y="754379"/>
                  </a:lnTo>
                  <a:lnTo>
                    <a:pt x="88011" y="58674"/>
                  </a:lnTo>
                  <a:lnTo>
                    <a:pt x="117348" y="58674"/>
                  </a:lnTo>
                  <a:lnTo>
                    <a:pt x="586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4202" y="4763261"/>
              <a:ext cx="117475" cy="754380"/>
            </a:xfrm>
            <a:custGeom>
              <a:avLst/>
              <a:gdLst/>
              <a:ahLst/>
              <a:cxnLst/>
              <a:rect l="l" t="t" r="r" b="b"/>
              <a:pathLst>
                <a:path w="117475" h="754379">
                  <a:moveTo>
                    <a:pt x="117348" y="58674"/>
                  </a:moveTo>
                  <a:lnTo>
                    <a:pt x="88011" y="58674"/>
                  </a:lnTo>
                  <a:lnTo>
                    <a:pt x="88011" y="754379"/>
                  </a:lnTo>
                  <a:lnTo>
                    <a:pt x="29337" y="754379"/>
                  </a:lnTo>
                  <a:lnTo>
                    <a:pt x="29337" y="58674"/>
                  </a:lnTo>
                  <a:lnTo>
                    <a:pt x="0" y="58674"/>
                  </a:lnTo>
                  <a:lnTo>
                    <a:pt x="58674" y="0"/>
                  </a:lnTo>
                  <a:lnTo>
                    <a:pt x="117348" y="5867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45602" y="2045970"/>
              <a:ext cx="576580" cy="2628900"/>
            </a:xfrm>
            <a:custGeom>
              <a:avLst/>
              <a:gdLst/>
              <a:ahLst/>
              <a:cxnLst/>
              <a:rect l="l" t="t" r="r" b="b"/>
              <a:pathLst>
                <a:path w="576579" h="2628900">
                  <a:moveTo>
                    <a:pt x="0" y="96012"/>
                  </a:moveTo>
                  <a:lnTo>
                    <a:pt x="7536" y="58614"/>
                  </a:lnTo>
                  <a:lnTo>
                    <a:pt x="28098" y="28098"/>
                  </a:lnTo>
                  <a:lnTo>
                    <a:pt x="58614" y="7536"/>
                  </a:lnTo>
                  <a:lnTo>
                    <a:pt x="96012" y="0"/>
                  </a:lnTo>
                  <a:lnTo>
                    <a:pt x="480059" y="0"/>
                  </a:lnTo>
                  <a:lnTo>
                    <a:pt x="517457" y="7536"/>
                  </a:lnTo>
                  <a:lnTo>
                    <a:pt x="547973" y="28098"/>
                  </a:lnTo>
                  <a:lnTo>
                    <a:pt x="568535" y="58614"/>
                  </a:lnTo>
                  <a:lnTo>
                    <a:pt x="576072" y="96012"/>
                  </a:lnTo>
                  <a:lnTo>
                    <a:pt x="576072" y="2532887"/>
                  </a:lnTo>
                  <a:lnTo>
                    <a:pt x="568535" y="2570285"/>
                  </a:lnTo>
                  <a:lnTo>
                    <a:pt x="547973" y="2600801"/>
                  </a:lnTo>
                  <a:lnTo>
                    <a:pt x="517457" y="2621363"/>
                  </a:lnTo>
                  <a:lnTo>
                    <a:pt x="480059" y="2628899"/>
                  </a:lnTo>
                  <a:lnTo>
                    <a:pt x="96012" y="2628899"/>
                  </a:lnTo>
                  <a:lnTo>
                    <a:pt x="58614" y="2621363"/>
                  </a:lnTo>
                  <a:lnTo>
                    <a:pt x="28098" y="2600801"/>
                  </a:lnTo>
                  <a:lnTo>
                    <a:pt x="7536" y="2570285"/>
                  </a:lnTo>
                  <a:lnTo>
                    <a:pt x="0" y="2532887"/>
                  </a:lnTo>
                  <a:lnTo>
                    <a:pt x="0" y="96012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383643" y="921385"/>
            <a:ext cx="2553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Arial"/>
                <a:cs typeface="Arial"/>
              </a:rPr>
              <a:t>Waveform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812026" y="5588000"/>
            <a:ext cx="2298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output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handshake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signal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CE313-374E-1AA7-F95C-AA2315D5A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3"/>
          <p:cNvGrpSpPr/>
          <p:nvPr/>
        </p:nvGrpSpPr>
        <p:grpSpPr>
          <a:xfrm>
            <a:off x="0" y="2115784"/>
            <a:ext cx="9144000" cy="2853055"/>
            <a:chOff x="0" y="1833372"/>
            <a:chExt cx="9144000" cy="2853055"/>
          </a:xfrm>
        </p:grpSpPr>
        <p:pic>
          <p:nvPicPr>
            <p:cNvPr id="5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71700"/>
              <a:ext cx="9143999" cy="2514600"/>
            </a:xfrm>
            <a:prstGeom prst="rect">
              <a:avLst/>
            </a:prstGeom>
          </p:spPr>
        </p:pic>
        <p:sp>
          <p:nvSpPr>
            <p:cNvPr id="6" name="object 5"/>
            <p:cNvSpPr/>
            <p:nvPr/>
          </p:nvSpPr>
          <p:spPr>
            <a:xfrm>
              <a:off x="8172450" y="1846326"/>
              <a:ext cx="756285" cy="116205"/>
            </a:xfrm>
            <a:custGeom>
              <a:avLst/>
              <a:gdLst/>
              <a:ahLst/>
              <a:cxnLst/>
              <a:rect l="l" t="t" r="r" b="b"/>
              <a:pathLst>
                <a:path w="756284" h="116205">
                  <a:moveTo>
                    <a:pt x="697992" y="0"/>
                  </a:moveTo>
                  <a:lnTo>
                    <a:pt x="697992" y="28956"/>
                  </a:lnTo>
                  <a:lnTo>
                    <a:pt x="0" y="28956"/>
                  </a:lnTo>
                  <a:lnTo>
                    <a:pt x="0" y="86868"/>
                  </a:lnTo>
                  <a:lnTo>
                    <a:pt x="697992" y="86868"/>
                  </a:lnTo>
                  <a:lnTo>
                    <a:pt x="697992" y="115824"/>
                  </a:lnTo>
                  <a:lnTo>
                    <a:pt x="755903" y="57912"/>
                  </a:lnTo>
                  <a:lnTo>
                    <a:pt x="69799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6"/>
            <p:cNvSpPr/>
            <p:nvPr/>
          </p:nvSpPr>
          <p:spPr>
            <a:xfrm>
              <a:off x="8172450" y="1846326"/>
              <a:ext cx="756285" cy="116205"/>
            </a:xfrm>
            <a:custGeom>
              <a:avLst/>
              <a:gdLst/>
              <a:ahLst/>
              <a:cxnLst/>
              <a:rect l="l" t="t" r="r" b="b"/>
              <a:pathLst>
                <a:path w="756284" h="116205">
                  <a:moveTo>
                    <a:pt x="697992" y="115824"/>
                  </a:moveTo>
                  <a:lnTo>
                    <a:pt x="697992" y="86868"/>
                  </a:lnTo>
                  <a:lnTo>
                    <a:pt x="0" y="86868"/>
                  </a:lnTo>
                  <a:lnTo>
                    <a:pt x="0" y="28956"/>
                  </a:lnTo>
                  <a:lnTo>
                    <a:pt x="697992" y="28956"/>
                  </a:lnTo>
                  <a:lnTo>
                    <a:pt x="697992" y="0"/>
                  </a:lnTo>
                  <a:lnTo>
                    <a:pt x="755903" y="57912"/>
                  </a:lnTo>
                  <a:lnTo>
                    <a:pt x="697992" y="11582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7"/>
            <p:cNvSpPr/>
            <p:nvPr/>
          </p:nvSpPr>
          <p:spPr>
            <a:xfrm>
              <a:off x="3277362" y="2637281"/>
              <a:ext cx="731520" cy="638810"/>
            </a:xfrm>
            <a:custGeom>
              <a:avLst/>
              <a:gdLst/>
              <a:ahLst/>
              <a:cxnLst/>
              <a:rect l="l" t="t" r="r" b="b"/>
              <a:pathLst>
                <a:path w="731520" h="638810">
                  <a:moveTo>
                    <a:pt x="0" y="205739"/>
                  </a:moveTo>
                  <a:lnTo>
                    <a:pt x="719327" y="205739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205739"/>
                  </a:lnTo>
                  <a:close/>
                </a:path>
                <a:path w="731520" h="638810">
                  <a:moveTo>
                    <a:pt x="12191" y="638555"/>
                  </a:moveTo>
                  <a:lnTo>
                    <a:pt x="731519" y="638555"/>
                  </a:lnTo>
                  <a:lnTo>
                    <a:pt x="731519" y="432815"/>
                  </a:lnTo>
                  <a:lnTo>
                    <a:pt x="12191" y="432815"/>
                  </a:lnTo>
                  <a:lnTo>
                    <a:pt x="12191" y="638555"/>
                  </a:lnTo>
                  <a:close/>
                </a:path>
              </a:pathLst>
            </a:custGeom>
            <a:ln w="25908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9"/>
          <p:cNvSpPr txBox="1"/>
          <p:nvPr/>
        </p:nvSpPr>
        <p:spPr>
          <a:xfrm>
            <a:off x="6715960" y="1619849"/>
            <a:ext cx="20154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Continue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Master2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9B375955-93A7-7FEF-547C-8D34D03F24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3643" y="921385"/>
            <a:ext cx="2553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Arial"/>
                <a:cs typeface="Arial"/>
              </a:rPr>
              <a:t>Waveform</a:t>
            </a:r>
          </a:p>
        </p:txBody>
      </p:sp>
    </p:spTree>
    <p:extLst>
      <p:ext uri="{BB962C8B-B14F-4D97-AF65-F5344CB8AC3E}">
        <p14:creationId xmlns:p14="http://schemas.microsoft.com/office/powerpoint/2010/main" val="147286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44471-1598-153F-7224-7FA400F92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4"/>
          <p:cNvGrpSpPr/>
          <p:nvPr/>
        </p:nvGrpSpPr>
        <p:grpSpPr>
          <a:xfrm>
            <a:off x="0" y="2220467"/>
            <a:ext cx="9144000" cy="2219325"/>
            <a:chOff x="0" y="2220467"/>
            <a:chExt cx="9144000" cy="2219325"/>
          </a:xfrm>
        </p:grpSpPr>
        <p:pic>
          <p:nvPicPr>
            <p:cNvPr id="10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418587"/>
              <a:ext cx="9143999" cy="2020824"/>
            </a:xfrm>
            <a:prstGeom prst="rect">
              <a:avLst/>
            </a:prstGeom>
          </p:spPr>
        </p:pic>
        <p:sp>
          <p:nvSpPr>
            <p:cNvPr id="11" name="object 6"/>
            <p:cNvSpPr/>
            <p:nvPr/>
          </p:nvSpPr>
          <p:spPr>
            <a:xfrm>
              <a:off x="2268474" y="2220467"/>
              <a:ext cx="6480810" cy="114300"/>
            </a:xfrm>
            <a:custGeom>
              <a:avLst/>
              <a:gdLst/>
              <a:ahLst/>
              <a:cxnLst/>
              <a:rect l="l" t="t" r="r" b="b"/>
              <a:pathLst>
                <a:path w="6480809" h="114300">
                  <a:moveTo>
                    <a:pt x="4896485" y="57150"/>
                  </a:moveTo>
                  <a:lnTo>
                    <a:pt x="4858385" y="38100"/>
                  </a:lnTo>
                  <a:lnTo>
                    <a:pt x="4782185" y="0"/>
                  </a:lnTo>
                  <a:lnTo>
                    <a:pt x="4782185" y="38100"/>
                  </a:lnTo>
                  <a:lnTo>
                    <a:pt x="114300" y="38100"/>
                  </a:lnTo>
                  <a:lnTo>
                    <a:pt x="114300" y="0"/>
                  </a:lnTo>
                  <a:lnTo>
                    <a:pt x="0" y="57150"/>
                  </a:lnTo>
                  <a:lnTo>
                    <a:pt x="114300" y="114300"/>
                  </a:lnTo>
                  <a:lnTo>
                    <a:pt x="114300" y="76200"/>
                  </a:lnTo>
                  <a:lnTo>
                    <a:pt x="4782185" y="76200"/>
                  </a:lnTo>
                  <a:lnTo>
                    <a:pt x="4782185" y="114300"/>
                  </a:lnTo>
                  <a:lnTo>
                    <a:pt x="4858385" y="76200"/>
                  </a:lnTo>
                  <a:lnTo>
                    <a:pt x="4896485" y="57150"/>
                  </a:lnTo>
                  <a:close/>
                </a:path>
                <a:path w="6480809" h="114300">
                  <a:moveTo>
                    <a:pt x="6480810" y="57150"/>
                  </a:moveTo>
                  <a:lnTo>
                    <a:pt x="6442710" y="38100"/>
                  </a:lnTo>
                  <a:lnTo>
                    <a:pt x="6366510" y="0"/>
                  </a:lnTo>
                  <a:lnTo>
                    <a:pt x="6366510" y="38100"/>
                  </a:lnTo>
                  <a:lnTo>
                    <a:pt x="5010912" y="38100"/>
                  </a:lnTo>
                  <a:lnTo>
                    <a:pt x="5010912" y="0"/>
                  </a:lnTo>
                  <a:lnTo>
                    <a:pt x="4896612" y="57150"/>
                  </a:lnTo>
                  <a:lnTo>
                    <a:pt x="5010912" y="114300"/>
                  </a:lnTo>
                  <a:lnTo>
                    <a:pt x="5010912" y="76200"/>
                  </a:lnTo>
                  <a:lnTo>
                    <a:pt x="6366510" y="76200"/>
                  </a:lnTo>
                  <a:lnTo>
                    <a:pt x="6366510" y="114300"/>
                  </a:lnTo>
                  <a:lnTo>
                    <a:pt x="6442710" y="76200"/>
                  </a:lnTo>
                  <a:lnTo>
                    <a:pt x="6480810" y="5715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7"/>
          <p:cNvSpPr txBox="1"/>
          <p:nvPr/>
        </p:nvSpPr>
        <p:spPr>
          <a:xfrm>
            <a:off x="4274311" y="1925828"/>
            <a:ext cx="874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Pattern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7515225" y="1925828"/>
            <a:ext cx="8743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Pattern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FDE1629-77F9-6CE1-AB6B-5635E12D0A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83643" y="921385"/>
            <a:ext cx="25533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>
                <a:latin typeface="Arial"/>
                <a:cs typeface="Arial"/>
              </a:rPr>
              <a:t>Waveform</a:t>
            </a:r>
          </a:p>
        </p:txBody>
      </p:sp>
    </p:spTree>
    <p:extLst>
      <p:ext uri="{BB962C8B-B14F-4D97-AF65-F5344CB8AC3E}">
        <p14:creationId xmlns:p14="http://schemas.microsoft.com/office/powerpoint/2010/main" val="386751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Environmental preparation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u="none" strike="noStrike" dirty="0">
                <a:effectLst/>
                <a:latin typeface="+mn-lt"/>
              </a:rPr>
              <a:t>type ‘</a:t>
            </a:r>
            <a:r>
              <a:rPr lang="en-US" altLang="zh-TW" b="0" i="0" u="none" strike="noStrike" dirty="0">
                <a:solidFill>
                  <a:srgbClr val="00B050"/>
                </a:solidFill>
                <a:effectLst/>
                <a:latin typeface="+mn-lt"/>
              </a:rPr>
              <a:t>yes</a:t>
            </a:r>
            <a:r>
              <a:rPr lang="en-US" altLang="zh-TW" b="0" i="0" u="none" strike="noStrike" dirty="0">
                <a:effectLst/>
                <a:latin typeface="+mn-lt"/>
              </a:rPr>
              <a:t>’ while you login the server</a:t>
            </a: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pPr marL="0" indent="0">
              <a:buNone/>
            </a:pPr>
            <a:endParaRPr lang="zh-TW" altLang="en-US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Extract files from TA’s directory (home directory)</a:t>
            </a:r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zh-TW" b="1" dirty="0">
                <a:latin typeface="+mn-lt"/>
              </a:rPr>
              <a:t>tar -xvf ~DCSTA01/Lab09.tar</a:t>
            </a: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860D864-4E3D-DF8E-A478-2D9CF63C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19" y="2166904"/>
            <a:ext cx="6886761" cy="12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2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5FEA-47EF-1B48-AE7E-D3E7D0AC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Command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B15B-2BFC-6D4B-8281-F4D7FAA6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Extract files from TA’s directory (</a:t>
            </a:r>
            <a:r>
              <a:rPr lang="en-US" altLang="zh-TW" dirty="0">
                <a:latin typeface="+mn-lt"/>
              </a:rPr>
              <a:t>home directory</a:t>
            </a:r>
            <a:r>
              <a:rPr lang="en-US" dirty="0">
                <a:latin typeface="+mn-lt"/>
              </a:rPr>
              <a:t>): </a:t>
            </a:r>
            <a:endParaRPr lang="en-US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tar -</a:t>
            </a:r>
            <a:r>
              <a:rPr lang="en-US" b="1" dirty="0" err="1">
                <a:latin typeface="+mn-lt"/>
              </a:rPr>
              <a:t>xvf</a:t>
            </a:r>
            <a:r>
              <a:rPr lang="en-US" b="1" dirty="0">
                <a:latin typeface="+mn-lt"/>
              </a:rPr>
              <a:t> ~DCSTA01/Lab09.tar</a:t>
            </a:r>
          </a:p>
          <a:p>
            <a:r>
              <a:rPr lang="en-US" altLang="zh-TW" dirty="0">
                <a:latin typeface="+mn-lt"/>
              </a:rPr>
              <a:t>Verilog RTL simulation (01_RTL/):</a:t>
            </a:r>
          </a:p>
          <a:p>
            <a:pPr lvl="1"/>
            <a:r>
              <a:rPr lang="en-US" altLang="zh-TW" dirty="0">
                <a:latin typeface="+mn-lt"/>
              </a:rPr>
              <a:t>./01_run_vcs_rtl</a:t>
            </a:r>
          </a:p>
          <a:p>
            <a:r>
              <a:rPr lang="en-US" altLang="zh-TW" dirty="0">
                <a:latin typeface="+mn-lt"/>
              </a:rPr>
              <a:t>Synthesis (02_SYN/):</a:t>
            </a:r>
          </a:p>
          <a:p>
            <a:pPr lvl="1"/>
            <a:r>
              <a:rPr lang="en-US" altLang="zh-TW" dirty="0">
                <a:latin typeface="+mn-lt"/>
              </a:rPr>
              <a:t>./01_run_dc_shell </a:t>
            </a:r>
          </a:p>
          <a:p>
            <a:pPr lvl="1"/>
            <a:r>
              <a:rPr lang="en-US" altLang="zh-TW" dirty="0">
                <a:latin typeface="+mn-lt"/>
              </a:rPr>
              <a:t>./08_check </a:t>
            </a:r>
          </a:p>
          <a:p>
            <a:r>
              <a:rPr lang="en-US" altLang="zh-TW" dirty="0">
                <a:latin typeface="+mn-lt"/>
              </a:rPr>
              <a:t>Gate level simulation (03_GATE/):</a:t>
            </a:r>
          </a:p>
          <a:p>
            <a:pPr lvl="1"/>
            <a:r>
              <a:rPr lang="en-US" altLang="zh-TW" dirty="0">
                <a:latin typeface="+mn-lt"/>
              </a:rPr>
              <a:t>./01_run_vcs_gate</a:t>
            </a:r>
          </a:p>
          <a:p>
            <a:r>
              <a:rPr lang="en-US" dirty="0">
                <a:latin typeface="+mn-lt"/>
              </a:rPr>
              <a:t>Observe waveform to debug</a:t>
            </a:r>
          </a:p>
          <a:p>
            <a:pPr lvl="1"/>
            <a:r>
              <a:rPr lang="en-US" altLang="zh-TW" dirty="0" err="1">
                <a:latin typeface="+mn-lt"/>
              </a:rPr>
              <a:t>nWave</a:t>
            </a:r>
            <a:r>
              <a:rPr lang="en-US" altLang="zh-TW" dirty="0">
                <a:latin typeface="+mn-lt"/>
              </a:rPr>
              <a:t> &amp;</a:t>
            </a:r>
          </a:p>
          <a:p>
            <a:pPr lvl="1"/>
            <a:r>
              <a:rPr lang="en-US" dirty="0">
                <a:latin typeface="+mn-lt"/>
              </a:rPr>
              <a:t>find *.</a:t>
            </a:r>
            <a:r>
              <a:rPr lang="en-US" dirty="0" err="1">
                <a:latin typeface="+mn-lt"/>
              </a:rPr>
              <a:t>fsdb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shift </a:t>
            </a:r>
            <a:r>
              <a:rPr lang="en-US" altLang="zh-TW" dirty="0">
                <a:latin typeface="+mn-lt"/>
              </a:rPr>
              <a:t>+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L</a:t>
            </a:r>
            <a:r>
              <a:rPr lang="en-US" dirty="0">
                <a:latin typeface="+mn-lt"/>
              </a:rPr>
              <a:t> for reload </a:t>
            </a:r>
            <a:r>
              <a:rPr lang="en-US" dirty="0" err="1">
                <a:latin typeface="+mn-lt"/>
              </a:rPr>
              <a:t>fsdb</a:t>
            </a:r>
            <a:r>
              <a:rPr lang="en-US" dirty="0">
                <a:latin typeface="+mn-lt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623309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B408-DCAB-7C4E-9FCA-5F7682F6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275F-313A-2C41-9C28-1D98B066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Function Validity: 100%</a:t>
            </a:r>
          </a:p>
          <a:p>
            <a:pPr lvl="1"/>
            <a:r>
              <a:rPr lang="en-US" altLang="zh-TW" dirty="0">
                <a:latin typeface="+mn-lt"/>
              </a:rPr>
              <a:t>01_RTL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PASS</a:t>
            </a:r>
          </a:p>
          <a:p>
            <a:pPr lvl="1"/>
            <a:r>
              <a:rPr lang="en-US" altLang="zh-TW" dirty="0">
                <a:latin typeface="+mn-lt"/>
              </a:rPr>
              <a:t>02_SYN timing slack must be MET, no error and latch</a:t>
            </a:r>
          </a:p>
          <a:p>
            <a:pPr lvl="1"/>
            <a:r>
              <a:rPr lang="en-US" altLang="zh-TW" dirty="0">
                <a:latin typeface="+mn-lt"/>
              </a:rPr>
              <a:t>03_GATE PASS, no error and timing violation</a:t>
            </a:r>
          </a:p>
          <a:p>
            <a:pPr lvl="1"/>
            <a:r>
              <a:rPr lang="en-US" altLang="zh-TW" dirty="0">
                <a:latin typeface="+mn-lt"/>
              </a:rPr>
              <a:t>You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can not </a:t>
            </a:r>
            <a:r>
              <a:rPr lang="en-US" altLang="zh-TW" dirty="0">
                <a:latin typeface="+mn-lt"/>
              </a:rPr>
              <a:t>adjust your clock period by yourself, the clock period is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5 ns</a:t>
            </a:r>
            <a:r>
              <a:rPr lang="en-US" altLang="zh-TW" dirty="0">
                <a:latin typeface="+mn-lt"/>
              </a:rPr>
              <a:t>. </a:t>
            </a:r>
            <a:br>
              <a:rPr lang="en-US" altLang="zh-TW" dirty="0">
                <a:latin typeface="+mn-lt"/>
              </a:rPr>
            </a:br>
            <a:endParaRPr lang="en-US" altLang="zh-TW" dirty="0">
              <a:latin typeface="+mn-lt"/>
            </a:endParaRPr>
          </a:p>
          <a:p>
            <a:r>
              <a:rPr lang="en-US" altLang="zh-TW" b="0" i="0" u="none" strike="noStrike" baseline="0" dirty="0">
                <a:solidFill>
                  <a:srgbClr val="000000"/>
                </a:solidFill>
                <a:latin typeface="+mn-lt"/>
              </a:rPr>
              <a:t>09_SUBMIT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+mn-lt"/>
              </a:rPr>
              <a:t>./00_tar</a:t>
            </a:r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zh-TW" i="0" u="none" strike="noStrike" baseline="0" dirty="0">
                <a:latin typeface="+mn-lt"/>
              </a:rPr>
              <a:t>./01_submit</a:t>
            </a:r>
          </a:p>
          <a:p>
            <a:pPr lvl="1"/>
            <a:r>
              <a:rPr lang="en-US" altLang="zh-TW" dirty="0">
                <a:latin typeface="+mn-lt"/>
              </a:rPr>
              <a:t>./02_check 1st_demo/ 2nd_demo</a:t>
            </a:r>
            <a:endParaRPr lang="en-US" altLang="zh-TW" i="0" u="none" strike="noStrike" baseline="0" dirty="0">
              <a:latin typeface="+mn-lt"/>
            </a:endParaRPr>
          </a:p>
          <a:p>
            <a:pPr marL="0" indent="0">
              <a:buNone/>
            </a:pPr>
            <a:r>
              <a:rPr lang="en-US" altLang="zh-TW" dirty="0">
                <a:latin typeface="+mn-lt"/>
              </a:rPr>
              <a:t>      </a:t>
            </a:r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pPr marL="12700">
              <a:lnSpc>
                <a:spcPct val="100000"/>
              </a:lnSpc>
            </a:pPr>
            <a:r>
              <a:rPr lang="en-US" altLang="zh-TW" dirty="0">
                <a:latin typeface="+mn-lt"/>
              </a:rPr>
              <a:t>Deadline : 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+mn-lt"/>
              </a:rPr>
              <a:t>1st  Demo: 5/15 18:20:00</a:t>
            </a:r>
          </a:p>
          <a:p>
            <a:pPr lvl="1"/>
            <a:r>
              <a:rPr lang="en-US" altLang="zh-TW" i="0" u="none" strike="noStrike" baseline="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altLang="zh-TW" i="0" u="none" strike="noStrike" dirty="0">
                <a:solidFill>
                  <a:srgbClr val="FF0000"/>
                </a:solidFill>
                <a:latin typeface="+mn-lt"/>
              </a:rPr>
              <a:t>nd</a:t>
            </a:r>
            <a:r>
              <a:rPr lang="en-US" altLang="zh-TW" i="0" u="none" strike="noStrike" baseline="0" dirty="0">
                <a:solidFill>
                  <a:srgbClr val="FF0000"/>
                </a:solidFill>
                <a:latin typeface="+mn-lt"/>
              </a:rPr>
              <a:t> Demo: 5/15 23:59:59</a:t>
            </a:r>
          </a:p>
          <a:p>
            <a:pPr marL="0" indent="0">
              <a:buNone/>
            </a:pPr>
            <a:r>
              <a:rPr lang="en-US" altLang="zh-TW" dirty="0">
                <a:latin typeface="+mn-lt"/>
              </a:rPr>
              <a:t>      </a:t>
            </a:r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pPr marL="12700">
              <a:lnSpc>
                <a:spcPct val="100000"/>
              </a:lnSpc>
            </a:pPr>
            <a:endParaRPr lang="en-US" altLang="zh-TW" dirty="0">
              <a:latin typeface="+mn-lt"/>
            </a:endParaRPr>
          </a:p>
          <a:p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3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113" y="812257"/>
            <a:ext cx="7358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Flow</a:t>
            </a:r>
            <a:r>
              <a:rPr spc="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Control: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ready-</a:t>
            </a:r>
            <a:r>
              <a:rPr dirty="0">
                <a:latin typeface="Arial"/>
                <a:cs typeface="Arial"/>
              </a:rPr>
              <a:t>valid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flow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031893" y="2025627"/>
            <a:ext cx="4863465" cy="3824604"/>
            <a:chOff x="2031893" y="2025627"/>
            <a:chExt cx="4863465" cy="382460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0299" y="2025627"/>
              <a:ext cx="2222844" cy="11204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1893" y="3319559"/>
              <a:ext cx="4863243" cy="253046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09747" y="4740147"/>
              <a:ext cx="741045" cy="458470"/>
            </a:xfrm>
            <a:custGeom>
              <a:avLst/>
              <a:gdLst/>
              <a:ahLst/>
              <a:cxnLst/>
              <a:rect l="l" t="t" r="r" b="b"/>
              <a:pathLst>
                <a:path w="741045" h="458470">
                  <a:moveTo>
                    <a:pt x="308991" y="446024"/>
                  </a:moveTo>
                  <a:lnTo>
                    <a:pt x="297637" y="355346"/>
                  </a:lnTo>
                  <a:lnTo>
                    <a:pt x="288036" y="278638"/>
                  </a:lnTo>
                  <a:lnTo>
                    <a:pt x="246189" y="306552"/>
                  </a:lnTo>
                  <a:lnTo>
                    <a:pt x="41910" y="0"/>
                  </a:lnTo>
                  <a:lnTo>
                    <a:pt x="0" y="27940"/>
                  </a:lnTo>
                  <a:lnTo>
                    <a:pt x="204368" y="334441"/>
                  </a:lnTo>
                  <a:lnTo>
                    <a:pt x="162560" y="362331"/>
                  </a:lnTo>
                  <a:lnTo>
                    <a:pt x="308991" y="446024"/>
                  </a:lnTo>
                  <a:close/>
                </a:path>
                <a:path w="741045" h="458470">
                  <a:moveTo>
                    <a:pt x="740791" y="175514"/>
                  </a:moveTo>
                  <a:lnTo>
                    <a:pt x="598424" y="266065"/>
                  </a:lnTo>
                  <a:lnTo>
                    <a:pt x="641591" y="291960"/>
                  </a:lnTo>
                  <a:lnTo>
                    <a:pt x="557149" y="432562"/>
                  </a:lnTo>
                  <a:lnTo>
                    <a:pt x="600329" y="458470"/>
                  </a:lnTo>
                  <a:lnTo>
                    <a:pt x="684707" y="317804"/>
                  </a:lnTo>
                  <a:lnTo>
                    <a:pt x="727837" y="343662"/>
                  </a:lnTo>
                  <a:lnTo>
                    <a:pt x="733475" y="270383"/>
                  </a:lnTo>
                  <a:lnTo>
                    <a:pt x="740791" y="17551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90071" y="6045743"/>
            <a:ext cx="3346885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Calibri"/>
                <a:cs typeface="Calibri"/>
              </a:rPr>
              <a:t>Ready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新細明體"/>
                <a:cs typeface="新細明體"/>
              </a:rPr>
              <a:t>或</a:t>
            </a:r>
            <a:r>
              <a:rPr dirty="0">
                <a:latin typeface="Calibri"/>
                <a:cs typeface="Calibri"/>
              </a:rPr>
              <a:t>valid</a:t>
            </a:r>
            <a:r>
              <a:rPr spc="-65" dirty="0">
                <a:latin typeface="Calibri"/>
                <a:cs typeface="Calibri"/>
              </a:rPr>
              <a:t> </a:t>
            </a:r>
            <a:r>
              <a:rPr dirty="0">
                <a:latin typeface="新細明體"/>
                <a:cs typeface="新細明體"/>
              </a:rPr>
              <a:t>兩者都為</a:t>
            </a:r>
            <a:r>
              <a:rPr spc="-50" dirty="0">
                <a:latin typeface="Calibri"/>
                <a:cs typeface="Calibri"/>
              </a:rPr>
              <a:t>1</a:t>
            </a:r>
            <a:r>
              <a:rPr spc="-20" dirty="0">
                <a:latin typeface="新細明體"/>
                <a:cs typeface="新細明體"/>
              </a:rPr>
              <a:t>才能傳</a:t>
            </a:r>
            <a:endParaRPr dirty="0">
              <a:latin typeface="新細明體"/>
              <a:cs typeface="新細明體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17090" y="802123"/>
            <a:ext cx="496951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Handshake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process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215900" y="2250321"/>
            <a:ext cx="8343900" cy="4338955"/>
            <a:chOff x="251459" y="2321051"/>
            <a:chExt cx="8343900" cy="433895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59" y="2321051"/>
              <a:ext cx="4122420" cy="221589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5275" y="2354749"/>
              <a:ext cx="4119994" cy="21209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9804" y="4341875"/>
              <a:ext cx="4532376" cy="231800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452108" y="5146675"/>
            <a:ext cx="16662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If(valid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&amp;&amp;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ready)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DD6673AA-4023-D818-9FEB-5658210C5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41566"/>
            <a:ext cx="8382000" cy="814251"/>
          </a:xfrm>
        </p:spPr>
        <p:txBody>
          <a:bodyPr/>
          <a:lstStyle/>
          <a:p>
            <a:r>
              <a:rPr lang="en-US" altLang="zh-TW" b="0" i="0" u="none" strike="noStrike" dirty="0">
                <a:effectLst/>
                <a:latin typeface="+mn-lt"/>
              </a:rPr>
              <a:t>Ready before valid / Valid before ready</a:t>
            </a:r>
          </a:p>
          <a:p>
            <a:r>
              <a:rPr lang="en-US" altLang="zh-TW" b="0" i="0" u="none" strike="noStrike" dirty="0">
                <a:effectLst/>
                <a:latin typeface="+mn-lt"/>
              </a:rPr>
              <a:t>Valid with ready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55039" y="767752"/>
            <a:ext cx="44119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AHB </a:t>
            </a:r>
            <a:r>
              <a:rPr spc="-10" dirty="0">
                <a:latin typeface="Arial"/>
                <a:cs typeface="Arial"/>
              </a:rPr>
              <a:t>Interconnect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754314" y="1464982"/>
            <a:ext cx="3909060" cy="4904740"/>
            <a:chOff x="1533628" y="1202436"/>
            <a:chExt cx="3909060" cy="49047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3628" y="1786091"/>
              <a:ext cx="3908907" cy="391467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28138" y="1215390"/>
              <a:ext cx="1656714" cy="4878705"/>
            </a:xfrm>
            <a:custGeom>
              <a:avLst/>
              <a:gdLst/>
              <a:ahLst/>
              <a:cxnLst/>
              <a:rect l="l" t="t" r="r" b="b"/>
              <a:pathLst>
                <a:path w="1656714" h="4878705">
                  <a:moveTo>
                    <a:pt x="0" y="4878324"/>
                  </a:moveTo>
                  <a:lnTo>
                    <a:pt x="1656588" y="4878324"/>
                  </a:lnTo>
                  <a:lnTo>
                    <a:pt x="1656588" y="0"/>
                  </a:lnTo>
                  <a:lnTo>
                    <a:pt x="0" y="0"/>
                  </a:lnTo>
                  <a:lnTo>
                    <a:pt x="0" y="4878324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CFA69BE8-6C2C-ACAB-A7FC-B1C0E198B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41566"/>
            <a:ext cx="4783183" cy="4349931"/>
          </a:xfrm>
        </p:spPr>
        <p:txBody>
          <a:bodyPr/>
          <a:lstStyle/>
          <a:p>
            <a:r>
              <a:rPr lang="en-US" altLang="zh-TW" b="0" i="0" u="none" strike="noStrike" dirty="0">
                <a:effectLst/>
                <a:latin typeface="+mn-lt"/>
              </a:rPr>
              <a:t>Basic components:</a:t>
            </a:r>
          </a:p>
          <a:p>
            <a:pPr lvl="1"/>
            <a:r>
              <a:rPr lang="en-US" altLang="zh-TW" b="0" i="0" u="none" strike="noStrike" dirty="0">
                <a:effectLst/>
                <a:latin typeface="+mn-lt"/>
              </a:rPr>
              <a:t>Master</a:t>
            </a:r>
          </a:p>
          <a:p>
            <a:pPr lvl="1"/>
            <a:r>
              <a:rPr lang="en-US" altLang="zh-TW" b="0" i="0" u="none" strike="noStrike" dirty="0">
                <a:effectLst/>
                <a:latin typeface="+mn-lt"/>
              </a:rPr>
              <a:t>Slave</a:t>
            </a:r>
          </a:p>
          <a:p>
            <a:pPr lvl="1"/>
            <a:r>
              <a:rPr lang="en-US" altLang="zh-TW" b="0" i="0" u="none" strike="noStrike" dirty="0">
                <a:effectLst/>
                <a:latin typeface="+mn-lt"/>
              </a:rPr>
              <a:t>Arbiter</a:t>
            </a:r>
          </a:p>
          <a:p>
            <a:pPr lvl="1"/>
            <a:r>
              <a:rPr lang="en-US" altLang="zh-TW" b="0" i="0" u="none" strike="noStrike" dirty="0">
                <a:effectLst/>
                <a:latin typeface="+mn-lt"/>
              </a:rPr>
              <a:t>Decoder</a:t>
            </a:r>
          </a:p>
          <a:p>
            <a:pPr lvl="1"/>
            <a:r>
              <a:rPr lang="en-US" altLang="zh-TW" b="0" i="0" u="none" strike="noStrike" dirty="0">
                <a:effectLst/>
                <a:latin typeface="+mn-lt"/>
              </a:rPr>
              <a:t>Mux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60237" y="717270"/>
            <a:ext cx="4938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Arial"/>
                <a:cs typeface="Arial"/>
              </a:rPr>
              <a:t>Lab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-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block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diagram</a:t>
            </a:r>
          </a:p>
        </p:txBody>
      </p:sp>
      <p:sp>
        <p:nvSpPr>
          <p:cNvPr id="5" name="object 5"/>
          <p:cNvSpPr/>
          <p:nvPr/>
        </p:nvSpPr>
        <p:spPr>
          <a:xfrm>
            <a:off x="685037" y="1773173"/>
            <a:ext cx="7920355" cy="4104640"/>
          </a:xfrm>
          <a:custGeom>
            <a:avLst/>
            <a:gdLst/>
            <a:ahLst/>
            <a:cxnLst/>
            <a:rect l="l" t="t" r="r" b="b"/>
            <a:pathLst>
              <a:path w="7920355" h="4104640">
                <a:moveTo>
                  <a:pt x="0" y="684022"/>
                </a:moveTo>
                <a:lnTo>
                  <a:pt x="1717" y="635165"/>
                </a:lnTo>
                <a:lnTo>
                  <a:pt x="6792" y="587238"/>
                </a:lnTo>
                <a:lnTo>
                  <a:pt x="15110" y="540353"/>
                </a:lnTo>
                <a:lnTo>
                  <a:pt x="26554" y="494629"/>
                </a:lnTo>
                <a:lnTo>
                  <a:pt x="41008" y="450179"/>
                </a:lnTo>
                <a:lnTo>
                  <a:pt x="58358" y="407120"/>
                </a:lnTo>
                <a:lnTo>
                  <a:pt x="78486" y="365568"/>
                </a:lnTo>
                <a:lnTo>
                  <a:pt x="101278" y="325638"/>
                </a:lnTo>
                <a:lnTo>
                  <a:pt x="126617" y="287445"/>
                </a:lnTo>
                <a:lnTo>
                  <a:pt x="154387" y="251106"/>
                </a:lnTo>
                <a:lnTo>
                  <a:pt x="184474" y="216736"/>
                </a:lnTo>
                <a:lnTo>
                  <a:pt x="216761" y="184451"/>
                </a:lnTo>
                <a:lnTo>
                  <a:pt x="251133" y="154367"/>
                </a:lnTo>
                <a:lnTo>
                  <a:pt x="287473" y="126599"/>
                </a:lnTo>
                <a:lnTo>
                  <a:pt x="325666" y="101262"/>
                </a:lnTo>
                <a:lnTo>
                  <a:pt x="365596" y="78474"/>
                </a:lnTo>
                <a:lnTo>
                  <a:pt x="407147" y="58348"/>
                </a:lnTo>
                <a:lnTo>
                  <a:pt x="450204" y="41001"/>
                </a:lnTo>
                <a:lnTo>
                  <a:pt x="494651" y="26549"/>
                </a:lnTo>
                <a:lnTo>
                  <a:pt x="540372" y="15107"/>
                </a:lnTo>
                <a:lnTo>
                  <a:pt x="587251" y="6791"/>
                </a:lnTo>
                <a:lnTo>
                  <a:pt x="635173" y="1717"/>
                </a:lnTo>
                <a:lnTo>
                  <a:pt x="684022" y="0"/>
                </a:lnTo>
                <a:lnTo>
                  <a:pt x="7236206" y="0"/>
                </a:lnTo>
                <a:lnTo>
                  <a:pt x="7285062" y="1717"/>
                </a:lnTo>
                <a:lnTo>
                  <a:pt x="7332989" y="6791"/>
                </a:lnTo>
                <a:lnTo>
                  <a:pt x="7379874" y="15107"/>
                </a:lnTo>
                <a:lnTo>
                  <a:pt x="7425598" y="26549"/>
                </a:lnTo>
                <a:lnTo>
                  <a:pt x="7470048" y="41001"/>
                </a:lnTo>
                <a:lnTo>
                  <a:pt x="7513107" y="58348"/>
                </a:lnTo>
                <a:lnTo>
                  <a:pt x="7554659" y="78474"/>
                </a:lnTo>
                <a:lnTo>
                  <a:pt x="7594589" y="101262"/>
                </a:lnTo>
                <a:lnTo>
                  <a:pt x="7632782" y="126599"/>
                </a:lnTo>
                <a:lnTo>
                  <a:pt x="7669121" y="154367"/>
                </a:lnTo>
                <a:lnTo>
                  <a:pt x="7703491" y="184451"/>
                </a:lnTo>
                <a:lnTo>
                  <a:pt x="7735776" y="216736"/>
                </a:lnTo>
                <a:lnTo>
                  <a:pt x="7765860" y="251106"/>
                </a:lnTo>
                <a:lnTo>
                  <a:pt x="7793628" y="287445"/>
                </a:lnTo>
                <a:lnTo>
                  <a:pt x="7818965" y="325638"/>
                </a:lnTo>
                <a:lnTo>
                  <a:pt x="7841753" y="365568"/>
                </a:lnTo>
                <a:lnTo>
                  <a:pt x="7861879" y="407120"/>
                </a:lnTo>
                <a:lnTo>
                  <a:pt x="7879226" y="450179"/>
                </a:lnTo>
                <a:lnTo>
                  <a:pt x="7893678" y="494629"/>
                </a:lnTo>
                <a:lnTo>
                  <a:pt x="7905120" y="540353"/>
                </a:lnTo>
                <a:lnTo>
                  <a:pt x="7913436" y="587238"/>
                </a:lnTo>
                <a:lnTo>
                  <a:pt x="7918510" y="635165"/>
                </a:lnTo>
                <a:lnTo>
                  <a:pt x="7920228" y="684022"/>
                </a:lnTo>
                <a:lnTo>
                  <a:pt x="7920228" y="3420109"/>
                </a:lnTo>
                <a:lnTo>
                  <a:pt x="7918510" y="3468966"/>
                </a:lnTo>
                <a:lnTo>
                  <a:pt x="7913436" y="3516893"/>
                </a:lnTo>
                <a:lnTo>
                  <a:pt x="7905120" y="3563778"/>
                </a:lnTo>
                <a:lnTo>
                  <a:pt x="7893678" y="3609502"/>
                </a:lnTo>
                <a:lnTo>
                  <a:pt x="7879226" y="3653952"/>
                </a:lnTo>
                <a:lnTo>
                  <a:pt x="7861879" y="3697011"/>
                </a:lnTo>
                <a:lnTo>
                  <a:pt x="7841753" y="3738563"/>
                </a:lnTo>
                <a:lnTo>
                  <a:pt x="7818965" y="3778493"/>
                </a:lnTo>
                <a:lnTo>
                  <a:pt x="7793628" y="3816686"/>
                </a:lnTo>
                <a:lnTo>
                  <a:pt x="7765860" y="3853025"/>
                </a:lnTo>
                <a:lnTo>
                  <a:pt x="7735776" y="3887395"/>
                </a:lnTo>
                <a:lnTo>
                  <a:pt x="7703491" y="3919680"/>
                </a:lnTo>
                <a:lnTo>
                  <a:pt x="7669121" y="3949764"/>
                </a:lnTo>
                <a:lnTo>
                  <a:pt x="7632782" y="3977532"/>
                </a:lnTo>
                <a:lnTo>
                  <a:pt x="7594589" y="4002869"/>
                </a:lnTo>
                <a:lnTo>
                  <a:pt x="7554659" y="4025657"/>
                </a:lnTo>
                <a:lnTo>
                  <a:pt x="7513107" y="4045783"/>
                </a:lnTo>
                <a:lnTo>
                  <a:pt x="7470048" y="4063130"/>
                </a:lnTo>
                <a:lnTo>
                  <a:pt x="7425598" y="4077582"/>
                </a:lnTo>
                <a:lnTo>
                  <a:pt x="7379874" y="4089024"/>
                </a:lnTo>
                <a:lnTo>
                  <a:pt x="7332989" y="4097340"/>
                </a:lnTo>
                <a:lnTo>
                  <a:pt x="7285062" y="4102414"/>
                </a:lnTo>
                <a:lnTo>
                  <a:pt x="7236206" y="4104131"/>
                </a:lnTo>
                <a:lnTo>
                  <a:pt x="684022" y="4104131"/>
                </a:lnTo>
                <a:lnTo>
                  <a:pt x="635173" y="4102414"/>
                </a:lnTo>
                <a:lnTo>
                  <a:pt x="587251" y="4097340"/>
                </a:lnTo>
                <a:lnTo>
                  <a:pt x="540372" y="4089024"/>
                </a:lnTo>
                <a:lnTo>
                  <a:pt x="494651" y="4077582"/>
                </a:lnTo>
                <a:lnTo>
                  <a:pt x="450204" y="4063130"/>
                </a:lnTo>
                <a:lnTo>
                  <a:pt x="407147" y="4045783"/>
                </a:lnTo>
                <a:lnTo>
                  <a:pt x="365596" y="4025657"/>
                </a:lnTo>
                <a:lnTo>
                  <a:pt x="325666" y="4002869"/>
                </a:lnTo>
                <a:lnTo>
                  <a:pt x="287473" y="3977532"/>
                </a:lnTo>
                <a:lnTo>
                  <a:pt x="251133" y="3949764"/>
                </a:lnTo>
                <a:lnTo>
                  <a:pt x="216761" y="3919680"/>
                </a:lnTo>
                <a:lnTo>
                  <a:pt x="184474" y="3887395"/>
                </a:lnTo>
                <a:lnTo>
                  <a:pt x="154387" y="3853025"/>
                </a:lnTo>
                <a:lnTo>
                  <a:pt x="126617" y="3816686"/>
                </a:lnTo>
                <a:lnTo>
                  <a:pt x="101278" y="3778493"/>
                </a:lnTo>
                <a:lnTo>
                  <a:pt x="78486" y="3738563"/>
                </a:lnTo>
                <a:lnTo>
                  <a:pt x="58358" y="3697011"/>
                </a:lnTo>
                <a:lnTo>
                  <a:pt x="41008" y="3653952"/>
                </a:lnTo>
                <a:lnTo>
                  <a:pt x="26554" y="3609502"/>
                </a:lnTo>
                <a:lnTo>
                  <a:pt x="15110" y="3563778"/>
                </a:lnTo>
                <a:lnTo>
                  <a:pt x="6792" y="3516893"/>
                </a:lnTo>
                <a:lnTo>
                  <a:pt x="1717" y="3468966"/>
                </a:lnTo>
                <a:lnTo>
                  <a:pt x="0" y="3420109"/>
                </a:lnTo>
                <a:lnTo>
                  <a:pt x="0" y="684022"/>
                </a:lnTo>
                <a:close/>
              </a:path>
              <a:path w="7920355" h="4104640">
                <a:moveTo>
                  <a:pt x="2231136" y="780796"/>
                </a:moveTo>
                <a:lnTo>
                  <a:pt x="2234313" y="733584"/>
                </a:lnTo>
                <a:lnTo>
                  <a:pt x="2243568" y="688300"/>
                </a:lnTo>
                <a:lnTo>
                  <a:pt x="2258486" y="645360"/>
                </a:lnTo>
                <a:lnTo>
                  <a:pt x="2278652" y="605178"/>
                </a:lnTo>
                <a:lnTo>
                  <a:pt x="2303652" y="568169"/>
                </a:lnTo>
                <a:lnTo>
                  <a:pt x="2333069" y="534749"/>
                </a:lnTo>
                <a:lnTo>
                  <a:pt x="2366489" y="505332"/>
                </a:lnTo>
                <a:lnTo>
                  <a:pt x="2403498" y="480332"/>
                </a:lnTo>
                <a:lnTo>
                  <a:pt x="2443680" y="460166"/>
                </a:lnTo>
                <a:lnTo>
                  <a:pt x="2486620" y="445248"/>
                </a:lnTo>
                <a:lnTo>
                  <a:pt x="2531904" y="435993"/>
                </a:lnTo>
                <a:lnTo>
                  <a:pt x="2579116" y="432815"/>
                </a:lnTo>
                <a:lnTo>
                  <a:pt x="3971036" y="432815"/>
                </a:lnTo>
                <a:lnTo>
                  <a:pt x="4018247" y="435993"/>
                </a:lnTo>
                <a:lnTo>
                  <a:pt x="4063531" y="445248"/>
                </a:lnTo>
                <a:lnTo>
                  <a:pt x="4106471" y="460166"/>
                </a:lnTo>
                <a:lnTo>
                  <a:pt x="4146653" y="480332"/>
                </a:lnTo>
                <a:lnTo>
                  <a:pt x="4183662" y="505332"/>
                </a:lnTo>
                <a:lnTo>
                  <a:pt x="4217082" y="534749"/>
                </a:lnTo>
                <a:lnTo>
                  <a:pt x="4246499" y="568169"/>
                </a:lnTo>
                <a:lnTo>
                  <a:pt x="4271499" y="605178"/>
                </a:lnTo>
                <a:lnTo>
                  <a:pt x="4291665" y="645360"/>
                </a:lnTo>
                <a:lnTo>
                  <a:pt x="4306583" y="688300"/>
                </a:lnTo>
                <a:lnTo>
                  <a:pt x="4315838" y="733584"/>
                </a:lnTo>
                <a:lnTo>
                  <a:pt x="4319016" y="780796"/>
                </a:lnTo>
                <a:lnTo>
                  <a:pt x="4319016" y="3396488"/>
                </a:lnTo>
                <a:lnTo>
                  <a:pt x="4315838" y="3443699"/>
                </a:lnTo>
                <a:lnTo>
                  <a:pt x="4306583" y="3488983"/>
                </a:lnTo>
                <a:lnTo>
                  <a:pt x="4291665" y="3531923"/>
                </a:lnTo>
                <a:lnTo>
                  <a:pt x="4271499" y="3572105"/>
                </a:lnTo>
                <a:lnTo>
                  <a:pt x="4246499" y="3609114"/>
                </a:lnTo>
                <a:lnTo>
                  <a:pt x="4217082" y="3642534"/>
                </a:lnTo>
                <a:lnTo>
                  <a:pt x="4183662" y="3671951"/>
                </a:lnTo>
                <a:lnTo>
                  <a:pt x="4146653" y="3696951"/>
                </a:lnTo>
                <a:lnTo>
                  <a:pt x="4106471" y="3717117"/>
                </a:lnTo>
                <a:lnTo>
                  <a:pt x="4063531" y="3732035"/>
                </a:lnTo>
                <a:lnTo>
                  <a:pt x="4018247" y="3741290"/>
                </a:lnTo>
                <a:lnTo>
                  <a:pt x="3971036" y="3744467"/>
                </a:lnTo>
                <a:lnTo>
                  <a:pt x="2579116" y="3744467"/>
                </a:lnTo>
                <a:lnTo>
                  <a:pt x="2531904" y="3741290"/>
                </a:lnTo>
                <a:lnTo>
                  <a:pt x="2486620" y="3732035"/>
                </a:lnTo>
                <a:lnTo>
                  <a:pt x="2443680" y="3717117"/>
                </a:lnTo>
                <a:lnTo>
                  <a:pt x="2403498" y="3696951"/>
                </a:lnTo>
                <a:lnTo>
                  <a:pt x="2366489" y="3671951"/>
                </a:lnTo>
                <a:lnTo>
                  <a:pt x="2333069" y="3642534"/>
                </a:lnTo>
                <a:lnTo>
                  <a:pt x="2303652" y="3609114"/>
                </a:lnTo>
                <a:lnTo>
                  <a:pt x="2278652" y="3572105"/>
                </a:lnTo>
                <a:lnTo>
                  <a:pt x="2258486" y="3531923"/>
                </a:lnTo>
                <a:lnTo>
                  <a:pt x="2243568" y="3488983"/>
                </a:lnTo>
                <a:lnTo>
                  <a:pt x="2234313" y="3443699"/>
                </a:lnTo>
                <a:lnTo>
                  <a:pt x="2231136" y="3396488"/>
                </a:lnTo>
                <a:lnTo>
                  <a:pt x="2231136" y="780796"/>
                </a:lnTo>
                <a:close/>
              </a:path>
              <a:path w="7920355" h="4104640">
                <a:moveTo>
                  <a:pt x="359664" y="589279"/>
                </a:moveTo>
                <a:lnTo>
                  <a:pt x="364298" y="543307"/>
                </a:lnTo>
                <a:lnTo>
                  <a:pt x="377588" y="500491"/>
                </a:lnTo>
                <a:lnTo>
                  <a:pt x="398618" y="461746"/>
                </a:lnTo>
                <a:lnTo>
                  <a:pt x="426470" y="427989"/>
                </a:lnTo>
                <a:lnTo>
                  <a:pt x="460227" y="400139"/>
                </a:lnTo>
                <a:lnTo>
                  <a:pt x="498972" y="379110"/>
                </a:lnTo>
                <a:lnTo>
                  <a:pt x="541787" y="365821"/>
                </a:lnTo>
                <a:lnTo>
                  <a:pt x="587756" y="361188"/>
                </a:lnTo>
                <a:lnTo>
                  <a:pt x="1500124" y="361188"/>
                </a:lnTo>
                <a:lnTo>
                  <a:pt x="1546096" y="365821"/>
                </a:lnTo>
                <a:lnTo>
                  <a:pt x="1588912" y="379110"/>
                </a:lnTo>
                <a:lnTo>
                  <a:pt x="1627657" y="400139"/>
                </a:lnTo>
                <a:lnTo>
                  <a:pt x="1661414" y="427989"/>
                </a:lnTo>
                <a:lnTo>
                  <a:pt x="1689264" y="461746"/>
                </a:lnTo>
                <a:lnTo>
                  <a:pt x="1710293" y="500491"/>
                </a:lnTo>
                <a:lnTo>
                  <a:pt x="1723582" y="543307"/>
                </a:lnTo>
                <a:lnTo>
                  <a:pt x="1728216" y="589279"/>
                </a:lnTo>
                <a:lnTo>
                  <a:pt x="1728216" y="3516376"/>
                </a:lnTo>
                <a:lnTo>
                  <a:pt x="1723582" y="3562348"/>
                </a:lnTo>
                <a:lnTo>
                  <a:pt x="1710293" y="3605164"/>
                </a:lnTo>
                <a:lnTo>
                  <a:pt x="1689264" y="3643909"/>
                </a:lnTo>
                <a:lnTo>
                  <a:pt x="1661414" y="3677666"/>
                </a:lnTo>
                <a:lnTo>
                  <a:pt x="1627657" y="3705516"/>
                </a:lnTo>
                <a:lnTo>
                  <a:pt x="1588912" y="3726545"/>
                </a:lnTo>
                <a:lnTo>
                  <a:pt x="1546096" y="3739834"/>
                </a:lnTo>
                <a:lnTo>
                  <a:pt x="1500124" y="3744467"/>
                </a:lnTo>
                <a:lnTo>
                  <a:pt x="587756" y="3744467"/>
                </a:lnTo>
                <a:lnTo>
                  <a:pt x="541787" y="3739834"/>
                </a:lnTo>
                <a:lnTo>
                  <a:pt x="498972" y="3726545"/>
                </a:lnTo>
                <a:lnTo>
                  <a:pt x="460227" y="3705516"/>
                </a:lnTo>
                <a:lnTo>
                  <a:pt x="426470" y="3677666"/>
                </a:lnTo>
                <a:lnTo>
                  <a:pt x="398618" y="3643909"/>
                </a:lnTo>
                <a:lnTo>
                  <a:pt x="377588" y="3605164"/>
                </a:lnTo>
                <a:lnTo>
                  <a:pt x="364298" y="3562348"/>
                </a:lnTo>
                <a:lnTo>
                  <a:pt x="359664" y="3516376"/>
                </a:lnTo>
                <a:lnTo>
                  <a:pt x="359664" y="589279"/>
                </a:lnTo>
                <a:close/>
              </a:path>
              <a:path w="7920355" h="4104640">
                <a:moveTo>
                  <a:pt x="4895088" y="778763"/>
                </a:moveTo>
                <a:lnTo>
                  <a:pt x="4900159" y="734736"/>
                </a:lnTo>
                <a:lnTo>
                  <a:pt x="4914606" y="694319"/>
                </a:lnTo>
                <a:lnTo>
                  <a:pt x="4937275" y="658665"/>
                </a:lnTo>
                <a:lnTo>
                  <a:pt x="4967013" y="628927"/>
                </a:lnTo>
                <a:lnTo>
                  <a:pt x="5002667" y="606258"/>
                </a:lnTo>
                <a:lnTo>
                  <a:pt x="5043084" y="591811"/>
                </a:lnTo>
                <a:lnTo>
                  <a:pt x="5087112" y="586739"/>
                </a:lnTo>
                <a:lnTo>
                  <a:pt x="7295388" y="586739"/>
                </a:lnTo>
                <a:lnTo>
                  <a:pt x="7339415" y="591811"/>
                </a:lnTo>
                <a:lnTo>
                  <a:pt x="7379832" y="606258"/>
                </a:lnTo>
                <a:lnTo>
                  <a:pt x="7415486" y="628927"/>
                </a:lnTo>
                <a:lnTo>
                  <a:pt x="7445224" y="658665"/>
                </a:lnTo>
                <a:lnTo>
                  <a:pt x="7467893" y="694319"/>
                </a:lnTo>
                <a:lnTo>
                  <a:pt x="7482340" y="734736"/>
                </a:lnTo>
                <a:lnTo>
                  <a:pt x="7487411" y="778763"/>
                </a:lnTo>
                <a:lnTo>
                  <a:pt x="7487411" y="1546860"/>
                </a:lnTo>
                <a:lnTo>
                  <a:pt x="7482340" y="1590887"/>
                </a:lnTo>
                <a:lnTo>
                  <a:pt x="7467893" y="1631304"/>
                </a:lnTo>
                <a:lnTo>
                  <a:pt x="7445224" y="1666958"/>
                </a:lnTo>
                <a:lnTo>
                  <a:pt x="7415486" y="1696696"/>
                </a:lnTo>
                <a:lnTo>
                  <a:pt x="7379832" y="1719365"/>
                </a:lnTo>
                <a:lnTo>
                  <a:pt x="7339415" y="1733812"/>
                </a:lnTo>
                <a:lnTo>
                  <a:pt x="7295388" y="1738884"/>
                </a:lnTo>
                <a:lnTo>
                  <a:pt x="5087112" y="1738884"/>
                </a:lnTo>
                <a:lnTo>
                  <a:pt x="5043084" y="1733812"/>
                </a:lnTo>
                <a:lnTo>
                  <a:pt x="5002667" y="1719365"/>
                </a:lnTo>
                <a:lnTo>
                  <a:pt x="4967013" y="1696696"/>
                </a:lnTo>
                <a:lnTo>
                  <a:pt x="4937275" y="1666958"/>
                </a:lnTo>
                <a:lnTo>
                  <a:pt x="4914606" y="1631304"/>
                </a:lnTo>
                <a:lnTo>
                  <a:pt x="4900159" y="1590887"/>
                </a:lnTo>
                <a:lnTo>
                  <a:pt x="4895088" y="1546860"/>
                </a:lnTo>
                <a:lnTo>
                  <a:pt x="4895088" y="778763"/>
                </a:lnTo>
                <a:close/>
              </a:path>
              <a:path w="7920355" h="4104640">
                <a:moveTo>
                  <a:pt x="4895088" y="2473452"/>
                </a:moveTo>
                <a:lnTo>
                  <a:pt x="4900159" y="2429424"/>
                </a:lnTo>
                <a:lnTo>
                  <a:pt x="4914606" y="2389007"/>
                </a:lnTo>
                <a:lnTo>
                  <a:pt x="4937275" y="2353353"/>
                </a:lnTo>
                <a:lnTo>
                  <a:pt x="4967013" y="2323615"/>
                </a:lnTo>
                <a:lnTo>
                  <a:pt x="5002667" y="2300946"/>
                </a:lnTo>
                <a:lnTo>
                  <a:pt x="5043084" y="2286499"/>
                </a:lnTo>
                <a:lnTo>
                  <a:pt x="5087112" y="2281428"/>
                </a:lnTo>
                <a:lnTo>
                  <a:pt x="7295388" y="2281428"/>
                </a:lnTo>
                <a:lnTo>
                  <a:pt x="7339415" y="2286499"/>
                </a:lnTo>
                <a:lnTo>
                  <a:pt x="7379832" y="2300946"/>
                </a:lnTo>
                <a:lnTo>
                  <a:pt x="7415486" y="2323615"/>
                </a:lnTo>
                <a:lnTo>
                  <a:pt x="7445224" y="2353353"/>
                </a:lnTo>
                <a:lnTo>
                  <a:pt x="7467893" y="2389007"/>
                </a:lnTo>
                <a:lnTo>
                  <a:pt x="7482340" y="2429424"/>
                </a:lnTo>
                <a:lnTo>
                  <a:pt x="7487411" y="2473452"/>
                </a:lnTo>
                <a:lnTo>
                  <a:pt x="7487411" y="3241548"/>
                </a:lnTo>
                <a:lnTo>
                  <a:pt x="7482340" y="3285575"/>
                </a:lnTo>
                <a:lnTo>
                  <a:pt x="7467893" y="3325992"/>
                </a:lnTo>
                <a:lnTo>
                  <a:pt x="7445224" y="3361646"/>
                </a:lnTo>
                <a:lnTo>
                  <a:pt x="7415486" y="3391384"/>
                </a:lnTo>
                <a:lnTo>
                  <a:pt x="7379832" y="3414053"/>
                </a:lnTo>
                <a:lnTo>
                  <a:pt x="7339415" y="3428500"/>
                </a:lnTo>
                <a:lnTo>
                  <a:pt x="7295388" y="3433572"/>
                </a:lnTo>
                <a:lnTo>
                  <a:pt x="5087112" y="3433572"/>
                </a:lnTo>
                <a:lnTo>
                  <a:pt x="5043084" y="3428500"/>
                </a:lnTo>
                <a:lnTo>
                  <a:pt x="5002667" y="3414053"/>
                </a:lnTo>
                <a:lnTo>
                  <a:pt x="4967013" y="3391384"/>
                </a:lnTo>
                <a:lnTo>
                  <a:pt x="4937275" y="3361646"/>
                </a:lnTo>
                <a:lnTo>
                  <a:pt x="4914606" y="3325992"/>
                </a:lnTo>
                <a:lnTo>
                  <a:pt x="4900159" y="3285575"/>
                </a:lnTo>
                <a:lnTo>
                  <a:pt x="4895088" y="3241548"/>
                </a:lnTo>
                <a:lnTo>
                  <a:pt x="4895088" y="2473452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89570" y="1414500"/>
            <a:ext cx="1087755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Calibri"/>
                <a:cs typeface="Calibri"/>
              </a:rPr>
              <a:t>Pattern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625" y="3087370"/>
            <a:ext cx="11938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Master1 Master2 Master3 </a:t>
            </a:r>
            <a:r>
              <a:rPr sz="1800" dirty="0">
                <a:latin typeface="Calibri"/>
                <a:cs typeface="Calibri"/>
              </a:rPr>
              <a:t>(done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TA)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5340" y="3438270"/>
            <a:ext cx="1208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4470" marR="5080" indent="-19240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Interconnect (inter.sv)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47561" y="2630246"/>
            <a:ext cx="15093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Slave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(done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59246" y="4326128"/>
            <a:ext cx="15087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Slave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(done by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13254" y="2878835"/>
            <a:ext cx="3183255" cy="1976755"/>
          </a:xfrm>
          <a:custGeom>
            <a:avLst/>
            <a:gdLst/>
            <a:ahLst/>
            <a:cxnLst/>
            <a:rect l="l" t="t" r="r" b="b"/>
            <a:pathLst>
              <a:path w="3183254" h="1976754">
                <a:moveTo>
                  <a:pt x="502793" y="1001268"/>
                </a:moveTo>
                <a:lnTo>
                  <a:pt x="501904" y="963168"/>
                </a:lnTo>
                <a:lnTo>
                  <a:pt x="124498" y="971270"/>
                </a:lnTo>
                <a:lnTo>
                  <a:pt x="123698" y="933196"/>
                </a:lnTo>
                <a:lnTo>
                  <a:pt x="10668" y="992759"/>
                </a:lnTo>
                <a:lnTo>
                  <a:pt x="126111" y="1047369"/>
                </a:lnTo>
                <a:lnTo>
                  <a:pt x="125310" y="1009777"/>
                </a:lnTo>
                <a:lnTo>
                  <a:pt x="125298" y="1009370"/>
                </a:lnTo>
                <a:lnTo>
                  <a:pt x="502793" y="1001268"/>
                </a:lnTo>
                <a:close/>
              </a:path>
              <a:path w="3183254" h="1976754">
                <a:moveTo>
                  <a:pt x="503682" y="57150"/>
                </a:moveTo>
                <a:lnTo>
                  <a:pt x="465582" y="38100"/>
                </a:lnTo>
                <a:lnTo>
                  <a:pt x="389382" y="0"/>
                </a:lnTo>
                <a:lnTo>
                  <a:pt x="389382" y="38100"/>
                </a:lnTo>
                <a:lnTo>
                  <a:pt x="0" y="38100"/>
                </a:lnTo>
                <a:lnTo>
                  <a:pt x="0" y="76200"/>
                </a:lnTo>
                <a:lnTo>
                  <a:pt x="389382" y="76200"/>
                </a:lnTo>
                <a:lnTo>
                  <a:pt x="389382" y="114300"/>
                </a:lnTo>
                <a:lnTo>
                  <a:pt x="465582" y="76200"/>
                </a:lnTo>
                <a:lnTo>
                  <a:pt x="503682" y="57150"/>
                </a:lnTo>
                <a:close/>
              </a:path>
              <a:path w="3183254" h="1976754">
                <a:moveTo>
                  <a:pt x="3166872" y="1558290"/>
                </a:moveTo>
                <a:lnTo>
                  <a:pt x="3128772" y="1539240"/>
                </a:lnTo>
                <a:lnTo>
                  <a:pt x="3052572" y="1501140"/>
                </a:lnTo>
                <a:lnTo>
                  <a:pt x="3052572" y="1539240"/>
                </a:lnTo>
                <a:lnTo>
                  <a:pt x="2590800" y="1539240"/>
                </a:lnTo>
                <a:lnTo>
                  <a:pt x="2590800" y="1577340"/>
                </a:lnTo>
                <a:lnTo>
                  <a:pt x="3052572" y="1577340"/>
                </a:lnTo>
                <a:lnTo>
                  <a:pt x="3052572" y="1615440"/>
                </a:lnTo>
                <a:lnTo>
                  <a:pt x="3128772" y="1577340"/>
                </a:lnTo>
                <a:lnTo>
                  <a:pt x="3166872" y="1558290"/>
                </a:lnTo>
                <a:close/>
              </a:path>
              <a:path w="3183254" h="1976754">
                <a:moveTo>
                  <a:pt x="3166872" y="57150"/>
                </a:moveTo>
                <a:lnTo>
                  <a:pt x="3128772" y="38100"/>
                </a:lnTo>
                <a:lnTo>
                  <a:pt x="3052572" y="0"/>
                </a:lnTo>
                <a:lnTo>
                  <a:pt x="3052572" y="38100"/>
                </a:lnTo>
                <a:lnTo>
                  <a:pt x="2590800" y="38100"/>
                </a:lnTo>
                <a:lnTo>
                  <a:pt x="2590800" y="76200"/>
                </a:lnTo>
                <a:lnTo>
                  <a:pt x="3052572" y="76200"/>
                </a:lnTo>
                <a:lnTo>
                  <a:pt x="3052572" y="114300"/>
                </a:lnTo>
                <a:lnTo>
                  <a:pt x="3128772" y="76200"/>
                </a:lnTo>
                <a:lnTo>
                  <a:pt x="3166872" y="57150"/>
                </a:lnTo>
                <a:close/>
              </a:path>
              <a:path w="3183254" h="1976754">
                <a:moveTo>
                  <a:pt x="3176905" y="1900428"/>
                </a:moveTo>
                <a:lnTo>
                  <a:pt x="2715768" y="1900428"/>
                </a:lnTo>
                <a:lnTo>
                  <a:pt x="2715768" y="1862328"/>
                </a:lnTo>
                <a:lnTo>
                  <a:pt x="2601468" y="1919478"/>
                </a:lnTo>
                <a:lnTo>
                  <a:pt x="2715768" y="1976628"/>
                </a:lnTo>
                <a:lnTo>
                  <a:pt x="2715768" y="1938528"/>
                </a:lnTo>
                <a:lnTo>
                  <a:pt x="3176905" y="1938528"/>
                </a:lnTo>
                <a:lnTo>
                  <a:pt x="3176905" y="1900428"/>
                </a:lnTo>
                <a:close/>
              </a:path>
              <a:path w="3183254" h="1976754">
                <a:moveTo>
                  <a:pt x="3183001" y="329184"/>
                </a:moveTo>
                <a:lnTo>
                  <a:pt x="2721864" y="329184"/>
                </a:lnTo>
                <a:lnTo>
                  <a:pt x="2721864" y="291084"/>
                </a:lnTo>
                <a:lnTo>
                  <a:pt x="2607564" y="348234"/>
                </a:lnTo>
                <a:lnTo>
                  <a:pt x="2721864" y="405384"/>
                </a:lnTo>
                <a:lnTo>
                  <a:pt x="2721864" y="367284"/>
                </a:lnTo>
                <a:lnTo>
                  <a:pt x="3183001" y="367284"/>
                </a:lnTo>
                <a:lnTo>
                  <a:pt x="3183001" y="329184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93832" y="703293"/>
            <a:ext cx="9594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>
                <a:latin typeface="Arial"/>
                <a:cs typeface="Arial"/>
              </a:rPr>
              <a:t>Lab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39" y="1564946"/>
            <a:ext cx="7875270" cy="1599797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Masters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send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input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interconnect</a:t>
            </a:r>
            <a:endParaRPr sz="2000" dirty="0">
              <a:latin typeface="Arial"/>
              <a:cs typeface="Arial"/>
            </a:endParaRPr>
          </a:p>
          <a:p>
            <a:pPr marL="355600" marR="17145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65" dirty="0">
                <a:latin typeface="Arial"/>
                <a:cs typeface="Arial"/>
              </a:rPr>
              <a:t>You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should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decode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input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valid,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value</a:t>
            </a:r>
            <a:endParaRPr sz="2000" dirty="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Based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master</a:t>
            </a: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priority(1-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&gt;2-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&gt;3)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slave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memory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Output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handshake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signal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535939" y="3693258"/>
            <a:ext cx="7563031" cy="28052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77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[6:0]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data_in_1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(from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Master1)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spcBef>
                <a:spcPts val="675"/>
              </a:spcBef>
              <a:buFontTx/>
              <a:buChar char="•"/>
              <a:tabLst>
                <a:tab pos="355600" algn="l"/>
                <a:tab pos="356235" algn="l"/>
                <a:tab pos="2809240" algn="l"/>
              </a:tabLst>
            </a:pPr>
            <a:r>
              <a:rPr sz="2000" spc="-10" dirty="0">
                <a:latin typeface="Arial"/>
                <a:cs typeface="Arial"/>
              </a:rPr>
              <a:t>data_in_1[6]:</a:t>
            </a:r>
            <a:r>
              <a:rPr lang="en-US" sz="2000" spc="-10" dirty="0">
                <a:latin typeface="Arial"/>
                <a:cs typeface="Arial"/>
              </a:rPr>
              <a:t>    </a:t>
            </a:r>
            <a:r>
              <a:rPr sz="2000" spc="-10" dirty="0">
                <a:latin typeface="Arial"/>
                <a:cs typeface="Arial"/>
              </a:rPr>
              <a:t>0-&gt;slave1</a:t>
            </a:r>
            <a:r>
              <a:rPr lang="en-US" sz="2000" spc="-10" dirty="0">
                <a:latin typeface="Arial"/>
                <a:cs typeface="Arial"/>
              </a:rPr>
              <a:t>; </a:t>
            </a:r>
            <a:r>
              <a:rPr lang="en-US" altLang="zh-TW" sz="2000" spc="-10" dirty="0">
                <a:latin typeface="Arial"/>
                <a:cs typeface="Arial"/>
              </a:rPr>
              <a:t>1-&gt;slave2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data_in_1[5:3]: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address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Arial"/>
                <a:cs typeface="Arial"/>
              </a:rPr>
              <a:t>data_in_1[2:0]: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value</a:t>
            </a:r>
            <a:endParaRPr lang="en-US" sz="2000" spc="-1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lang="en-US" altLang="zh-TW" sz="2000" dirty="0">
                <a:latin typeface="Arial"/>
                <a:cs typeface="Arial"/>
              </a:rPr>
              <a:t>Ex:</a:t>
            </a:r>
            <a:r>
              <a:rPr lang="en-US" altLang="zh-TW" sz="2000" spc="-55" dirty="0">
                <a:latin typeface="Arial"/>
                <a:cs typeface="Arial"/>
              </a:rPr>
              <a:t> </a:t>
            </a:r>
            <a:r>
              <a:rPr lang="en-US" altLang="zh-TW" sz="2000" spc="-10" dirty="0">
                <a:latin typeface="Arial"/>
                <a:cs typeface="Arial"/>
              </a:rPr>
              <a:t>7’b0101001</a:t>
            </a:r>
            <a:r>
              <a:rPr lang="en-US" altLang="zh-TW" sz="2000" dirty="0">
                <a:latin typeface="Arial"/>
                <a:cs typeface="Arial"/>
              </a:rPr>
              <a:t> for</a:t>
            </a:r>
            <a:r>
              <a:rPr lang="en-US" altLang="zh-TW" sz="2000" spc="-70" dirty="0">
                <a:latin typeface="Arial"/>
                <a:cs typeface="Arial"/>
              </a:rPr>
              <a:t> </a:t>
            </a:r>
            <a:r>
              <a:rPr lang="en-US" altLang="zh-TW" sz="2000" dirty="0">
                <a:latin typeface="Arial"/>
                <a:cs typeface="Arial"/>
              </a:rPr>
              <a:t>slave1,</a:t>
            </a:r>
            <a:r>
              <a:rPr lang="en-US" altLang="zh-TW" sz="2000" spc="-65" dirty="0">
                <a:latin typeface="Arial"/>
                <a:cs typeface="Arial"/>
              </a:rPr>
              <a:t> </a:t>
            </a:r>
            <a:r>
              <a:rPr lang="en-US" altLang="zh-TW" sz="2000" dirty="0" err="1">
                <a:latin typeface="Arial"/>
                <a:cs typeface="Arial"/>
              </a:rPr>
              <a:t>addr</a:t>
            </a:r>
            <a:r>
              <a:rPr lang="en-US" altLang="zh-TW" sz="2000" dirty="0">
                <a:latin typeface="Arial"/>
                <a:cs typeface="Arial"/>
              </a:rPr>
              <a:t>=5,</a:t>
            </a:r>
            <a:r>
              <a:rPr lang="en-US" altLang="zh-TW" sz="2000" spc="-45" dirty="0">
                <a:latin typeface="Arial"/>
                <a:cs typeface="Arial"/>
              </a:rPr>
              <a:t> </a:t>
            </a:r>
            <a:r>
              <a:rPr lang="en-US" altLang="zh-TW" sz="2000" spc="-10" dirty="0">
                <a:latin typeface="Arial"/>
                <a:cs typeface="Arial"/>
              </a:rPr>
              <a:t>value=1 </a:t>
            </a:r>
            <a:endParaRPr lang="en-US" altLang="zh-TW" sz="2000" dirty="0">
              <a:latin typeface="Arial"/>
              <a:cs typeface="Arial"/>
            </a:endParaRPr>
          </a:p>
          <a:p>
            <a:pPr marL="355600" indent="-343535">
              <a:spcBef>
                <a:spcPts val="675"/>
              </a:spcBef>
              <a:buFontTx/>
              <a:buChar char="•"/>
              <a:tabLst>
                <a:tab pos="355600" algn="l"/>
                <a:tab pos="356235" algn="l"/>
              </a:tabLst>
            </a:pPr>
            <a:r>
              <a:rPr lang="en-US" altLang="zh-TW" sz="2000" dirty="0">
                <a:latin typeface="Arial"/>
                <a:cs typeface="Arial"/>
              </a:rPr>
              <a:t>Ex:</a:t>
            </a:r>
            <a:r>
              <a:rPr lang="en-US" altLang="zh-TW" sz="2000" spc="-55" dirty="0">
                <a:latin typeface="Arial"/>
                <a:cs typeface="Arial"/>
              </a:rPr>
              <a:t> </a:t>
            </a:r>
            <a:r>
              <a:rPr lang="en-US" altLang="zh-TW" sz="2000" spc="-10" dirty="0">
                <a:latin typeface="Arial"/>
                <a:cs typeface="Arial"/>
              </a:rPr>
              <a:t>7’b1011110  </a:t>
            </a:r>
            <a:r>
              <a:rPr lang="en-US" altLang="zh-TW" sz="2000" dirty="0">
                <a:latin typeface="Arial"/>
                <a:cs typeface="Arial"/>
              </a:rPr>
              <a:t>for</a:t>
            </a:r>
            <a:r>
              <a:rPr lang="en-US" altLang="zh-TW" sz="2000" spc="-60" dirty="0">
                <a:latin typeface="Arial"/>
                <a:cs typeface="Arial"/>
              </a:rPr>
              <a:t> </a:t>
            </a:r>
            <a:r>
              <a:rPr lang="en-US" altLang="zh-TW" sz="2000" dirty="0">
                <a:latin typeface="Arial"/>
                <a:cs typeface="Arial"/>
              </a:rPr>
              <a:t>slave2,</a:t>
            </a:r>
            <a:r>
              <a:rPr lang="en-US" altLang="zh-TW" sz="2000" spc="-65" dirty="0">
                <a:latin typeface="Arial"/>
                <a:cs typeface="Arial"/>
              </a:rPr>
              <a:t> </a:t>
            </a:r>
            <a:r>
              <a:rPr lang="en-US" altLang="zh-TW" sz="2000" dirty="0" err="1">
                <a:latin typeface="Arial"/>
                <a:cs typeface="Arial"/>
              </a:rPr>
              <a:t>addr</a:t>
            </a:r>
            <a:r>
              <a:rPr lang="en-US" altLang="zh-TW" sz="2000" dirty="0">
                <a:latin typeface="Arial"/>
                <a:cs typeface="Arial"/>
              </a:rPr>
              <a:t>=3,</a:t>
            </a:r>
            <a:r>
              <a:rPr lang="en-US" altLang="zh-TW" sz="2000" spc="-45" dirty="0">
                <a:latin typeface="Arial"/>
                <a:cs typeface="Arial"/>
              </a:rPr>
              <a:t> </a:t>
            </a:r>
            <a:r>
              <a:rPr lang="en-US" altLang="zh-TW" sz="2000" spc="-10" dirty="0">
                <a:latin typeface="Arial"/>
                <a:cs typeface="Arial"/>
              </a:rPr>
              <a:t>value=6</a:t>
            </a:r>
            <a:endParaRPr lang="en-US" altLang="zh-TW"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610066" y="808735"/>
            <a:ext cx="17989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latin typeface="Arial"/>
                <a:cs typeface="Arial"/>
              </a:rPr>
              <a:t>inter.sv</a:t>
            </a: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932510"/>
              </p:ext>
            </p:extLst>
          </p:nvPr>
        </p:nvGraphicFramePr>
        <p:xfrm>
          <a:off x="461334" y="1758242"/>
          <a:ext cx="7791450" cy="4074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0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8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92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clk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Clock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rst_n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Asynchronous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active-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low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reset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in_valid_1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in_valid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master1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in_valid_2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in_valid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master2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in_valid_3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in_valid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master3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data_in_1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master1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data_in_2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master2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data_in_3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master3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ready_slave1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Ready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slave1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ready_slave2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Ready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slave2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31689" y="903590"/>
            <a:ext cx="17989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>
                <a:latin typeface="Arial"/>
                <a:cs typeface="Arial"/>
              </a:rPr>
              <a:t>inter.sv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097758"/>
              </p:ext>
            </p:extLst>
          </p:nvPr>
        </p:nvGraphicFramePr>
        <p:xfrm>
          <a:off x="703339" y="2218635"/>
          <a:ext cx="7904480" cy="2592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4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Output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Width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Definition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valid_slave1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valid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slave1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valid_slave2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valid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slave2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addr_out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want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write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value_out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want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handshake_slave1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High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cycle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after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handshake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slave1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handshake_slave2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High</a:t>
                      </a:r>
                      <a:r>
                        <a:rPr sz="1800" spc="-1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8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cycle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after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handshake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slave2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ere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ss" id="{3E8277A9-E828-429E-85EC-54CBAFB3E86A}" vid="{5C84C648-E0EA-4BCA-BAFB-5242954E76ED}"/>
    </a:ext>
  </a:extLst>
</a:theme>
</file>

<file path=ppt/theme/theme10.xml><?xml version="1.0" encoding="utf-8"?>
<a:theme xmlns:a="http://schemas.openxmlformats.org/drawingml/2006/main" name="2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ppt/theme/theme5.xml><?xml version="1.0" encoding="utf-8"?>
<a:theme xmlns:a="http://schemas.openxmlformats.org/drawingml/2006/main" name="1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6.xml><?xml version="1.0" encoding="utf-8"?>
<a:theme xmlns:a="http://schemas.openxmlformats.org/drawingml/2006/main" name="ce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" id="{ED77366A-4126-4053-8FC3-907FF6DA654F}" vid="{28BE75BD-3A5F-48CE-B690-B3FDCB7FADF9}"/>
    </a:ext>
  </a:extLst>
</a:theme>
</file>

<file path=ppt/theme/theme7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8.xml><?xml version="1.0" encoding="utf-8"?>
<a:theme xmlns:a="http://schemas.openxmlformats.org/drawingml/2006/main" name="3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9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ceress</Template>
  <TotalTime>4762</TotalTime>
  <Words>856</Words>
  <Application>Microsoft Office PowerPoint</Application>
  <PresentationFormat>如螢幕大小 (4:3)</PresentationFormat>
  <Paragraphs>181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10</vt:i4>
      </vt:variant>
      <vt:variant>
        <vt:lpstr>投影片標題</vt:lpstr>
      </vt:variant>
      <vt:variant>
        <vt:i4>21</vt:i4>
      </vt:variant>
    </vt:vector>
  </HeadingPairs>
  <TitlesOfParts>
    <vt:vector size="41" baseType="lpstr">
      <vt:lpstr>新細明體</vt:lpstr>
      <vt:lpstr>DFKai-SB</vt:lpstr>
      <vt:lpstr>DFKai-SB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ceress</vt:lpstr>
      <vt:lpstr>Access Lab</vt:lpstr>
      <vt:lpstr>1_Access Lab</vt:lpstr>
      <vt:lpstr>1_Blends</vt:lpstr>
      <vt:lpstr>1_Access</vt:lpstr>
      <vt:lpstr>cere</vt:lpstr>
      <vt:lpstr>2_Access Lab</vt:lpstr>
      <vt:lpstr>3_Access Lab</vt:lpstr>
      <vt:lpstr>2_Blends</vt:lpstr>
      <vt:lpstr>2_Access</vt:lpstr>
      <vt:lpstr>Digital Circuit and System Lab09 AHB handshake</vt:lpstr>
      <vt:lpstr>Environmental preparation</vt:lpstr>
      <vt:lpstr>Flow Control: ready-valid flow</vt:lpstr>
      <vt:lpstr>Handshake process</vt:lpstr>
      <vt:lpstr>AHB Interconnect</vt:lpstr>
      <vt:lpstr>Lab - block diagram</vt:lpstr>
      <vt:lpstr>Lab</vt:lpstr>
      <vt:lpstr>inter.sv</vt:lpstr>
      <vt:lpstr>inter.sv</vt:lpstr>
      <vt:lpstr>Lab – FSM   (ref.)</vt:lpstr>
      <vt:lpstr>SPEC</vt:lpstr>
      <vt:lpstr>Waveform</vt:lpstr>
      <vt:lpstr>Waveform</vt:lpstr>
      <vt:lpstr>Waveform</vt:lpstr>
      <vt:lpstr>Waveform</vt:lpstr>
      <vt:lpstr>Waveform</vt:lpstr>
      <vt:lpstr>Waveform</vt:lpstr>
      <vt:lpstr>Waveform</vt:lpstr>
      <vt:lpstr>Waveform</vt:lpstr>
      <vt:lpstr>Command List</vt:lpstr>
      <vt:lpstr>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Approximated Prediction Strategy - LazyConvPool (LCP)</dc:title>
  <dc:creator>簡伯丞</dc:creator>
  <cp:lastModifiedBy>祖喬 陳</cp:lastModifiedBy>
  <cp:revision>250</cp:revision>
  <cp:lastPrinted>2024-03-28T08:04:20Z</cp:lastPrinted>
  <dcterms:created xsi:type="dcterms:W3CDTF">2016-12-28T07:00:03Z</dcterms:created>
  <dcterms:modified xsi:type="dcterms:W3CDTF">2025-05-14T06:47:58Z</dcterms:modified>
</cp:coreProperties>
</file>