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pt-BR" dirty="0"/>
              <a:t>David de la Iglesia</a:t>
            </a:r>
          </a:p>
          <a:p>
            <a:r>
              <a:rPr lang="pt-BR" dirty="0"/>
              <a:t>Data </a:t>
            </a:r>
            <a:r>
              <a:rPr lang="pt-BR" dirty="0" err="1"/>
              <a:t>Analytics</a:t>
            </a:r>
            <a:r>
              <a:rPr lang="pt-BR" dirty="0"/>
              <a:t> Consulting Virtual </a:t>
            </a:r>
            <a:r>
              <a:rPr lang="pt-BR" dirty="0" err="1"/>
              <a:t>Intern</a:t>
            </a:r>
            <a:endParaRPr lang="es-ES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73182-9A2D-319B-5BD7-4BABC0E4D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1505-0276-6954-6AAF-AA47D0418EA6}"/>
              </a:ext>
            </a:extLst>
          </p:cNvPr>
          <p:cNvSpPr txBox="1"/>
          <p:nvPr/>
        </p:nvSpPr>
        <p:spPr>
          <a:xfrm>
            <a:off x="467513" y="925121"/>
            <a:ext cx="8303112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b="1" dirty="0" err="1"/>
              <a:t>Problem</a:t>
            </a:r>
            <a:r>
              <a:rPr lang="es-ES" b="1" dirty="0"/>
              <a:t> </a:t>
            </a:r>
            <a:r>
              <a:rPr lang="es-ES" b="1" dirty="0" err="1"/>
              <a:t>Statement</a:t>
            </a:r>
            <a:r>
              <a:rPr lang="en-US" b="1" dirty="0"/>
              <a:t>:</a:t>
            </a:r>
            <a:endParaRPr lang="en-US" b="1" u="sng" dirty="0"/>
          </a:p>
          <a:p>
            <a:r>
              <a:rPr lang="en-US" dirty="0"/>
              <a:t>Sprocket Central Pty Ltd is a long-standing KPMG client whom specializes in high-quality bikes and accessible cycling accessories to riders. Their marketing team is looking to boost business by analyzing their existing customer dataset to determine customer trends and behavior. </a:t>
            </a:r>
          </a:p>
          <a:p>
            <a:endParaRPr lang="en-US" dirty="0"/>
          </a:p>
          <a:p>
            <a:r>
              <a:rPr lang="es-ES" b="1" dirty="0" err="1"/>
              <a:t>About</a:t>
            </a:r>
            <a:r>
              <a:rPr lang="es-ES" b="1" dirty="0"/>
              <a:t> </a:t>
            </a:r>
            <a:r>
              <a:rPr lang="es-ES" b="1" dirty="0" err="1"/>
              <a:t>Dataset</a:t>
            </a:r>
            <a:r>
              <a:rPr lang="es-ES" b="1" dirty="0"/>
              <a:t>:</a:t>
            </a:r>
          </a:p>
          <a:p>
            <a:r>
              <a:rPr lang="en-US" dirty="0"/>
              <a:t>Using the existing 3 datasets: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 err="1"/>
              <a:t>Our</a:t>
            </a:r>
            <a:r>
              <a:rPr lang="es-ES" b="1" dirty="0"/>
              <a:t> </a:t>
            </a:r>
            <a:r>
              <a:rPr lang="es-ES" b="1" dirty="0" err="1"/>
              <a:t>goal</a:t>
            </a:r>
            <a:r>
              <a:rPr lang="es-ES" b="1" dirty="0"/>
              <a:t>: </a:t>
            </a:r>
          </a:p>
          <a:p>
            <a:r>
              <a:rPr lang="en-US" dirty="0"/>
              <a:t>Sprocket Central Pty Ltd has given us a new list of 1000 potential customers with their demographics and attributes. However, these customers do not have prior transaction history with the </a:t>
            </a:r>
            <a:r>
              <a:rPr lang="en-US" dirty="0" err="1"/>
              <a:t>organisation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marketing team at Sprocket Central Pty Ltd is sure that, if correctly </a:t>
            </a:r>
            <a:r>
              <a:rPr lang="en-US" dirty="0" err="1"/>
              <a:t>analysed</a:t>
            </a:r>
            <a:r>
              <a:rPr lang="en-US" dirty="0"/>
              <a:t>, the data would reveal useful customer insights which could help </a:t>
            </a:r>
            <a:r>
              <a:rPr lang="en-US" dirty="0" err="1"/>
              <a:t>optimise</a:t>
            </a:r>
            <a:r>
              <a:rPr lang="en-US" dirty="0"/>
              <a:t> resource allocation for targeted marketing. Hence, improve performance by focusing on high value customers.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different Age 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571750"/>
            <a:ext cx="4134600" cy="189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>
                <a:latin typeface="+mn-lt"/>
                <a:ea typeface="+mn-ea"/>
                <a:cs typeface="+mn-cs"/>
                <a:sym typeface="Arial"/>
              </a:rPr>
              <a:t>Men</a:t>
            </a:r>
            <a:r>
              <a:rPr lang="en-US" sz="1400" dirty="0">
                <a:latin typeface="+mn-lt"/>
                <a:ea typeface="+mn-ea"/>
                <a:cs typeface="+mn-cs"/>
                <a:sym typeface="Arial"/>
              </a:rPr>
              <a:t> own </a:t>
            </a:r>
            <a:r>
              <a:rPr lang="en-US" sz="1400" b="1" dirty="0">
                <a:latin typeface="+mn-lt"/>
                <a:ea typeface="+mn-ea"/>
                <a:cs typeface="+mn-cs"/>
                <a:sym typeface="Arial"/>
              </a:rPr>
              <a:t>49.12%</a:t>
            </a:r>
            <a:r>
              <a:rPr lang="en-US" sz="1400" dirty="0">
                <a:latin typeface="+mn-lt"/>
                <a:ea typeface="+mn-ea"/>
                <a:cs typeface="+mn-cs"/>
                <a:sym typeface="Arial"/>
              </a:rPr>
              <a:t> of total profits compared to </a:t>
            </a:r>
            <a:r>
              <a:rPr lang="en-US" sz="1400" b="1" dirty="0">
                <a:latin typeface="+mn-lt"/>
                <a:ea typeface="+mn-ea"/>
                <a:cs typeface="+mn-cs"/>
                <a:sym typeface="Arial"/>
              </a:rPr>
              <a:t>50.88%</a:t>
            </a:r>
            <a:r>
              <a:rPr lang="en-US" sz="1400" dirty="0">
                <a:latin typeface="+mn-lt"/>
                <a:ea typeface="+mn-ea"/>
                <a:cs typeface="+mn-cs"/>
                <a:sym typeface="Arial"/>
              </a:rPr>
              <a:t> for </a:t>
            </a:r>
            <a:r>
              <a:rPr lang="en-US" sz="1400" b="1" dirty="0">
                <a:latin typeface="+mn-lt"/>
                <a:ea typeface="+mn-ea"/>
                <a:cs typeface="+mn-cs"/>
                <a:sym typeface="Arial"/>
              </a:rPr>
              <a:t>women.</a:t>
            </a:r>
          </a:p>
          <a:p>
            <a:endParaRPr lang="en-US" sz="1400" dirty="0">
              <a:latin typeface="+mn-lt"/>
              <a:ea typeface="+mn-ea"/>
              <a:cs typeface="+mn-cs"/>
              <a:sym typeface="Arial"/>
            </a:endParaRPr>
          </a:p>
          <a:p>
            <a:r>
              <a:rPr lang="en-US" sz="1400" dirty="0">
                <a:latin typeface="+mn-lt"/>
                <a:ea typeface="+mn-ea"/>
                <a:cs typeface="+mn-cs"/>
              </a:rPr>
              <a:t>Although women have a higher percentage, we do not consider this difference to be relevant when it comes to making business decisions.</a:t>
            </a:r>
            <a:endParaRPr lang="es-ES" sz="1400" dirty="0">
              <a:latin typeface="+mn-lt"/>
              <a:ea typeface="+mn-ea"/>
              <a:cs typeface="+mn-cs"/>
            </a:endParaRPr>
          </a:p>
          <a:p>
            <a:endParaRPr sz="1400" dirty="0"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3CA11-D5B2-644F-1344-8B1F5A95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61" y="1599626"/>
            <a:ext cx="3921864" cy="29643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Total Profit in the year 2017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0" y="2403840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month with the highest profit was </a:t>
            </a:r>
            <a:r>
              <a:rPr lang="en-US" b="1" dirty="0"/>
              <a:t>October</a:t>
            </a:r>
            <a:r>
              <a:rPr lang="en-US" dirty="0"/>
              <a:t>, with $502,618.</a:t>
            </a:r>
          </a:p>
          <a:p>
            <a:endParaRPr lang="en-US" dirty="0"/>
          </a:p>
          <a:p>
            <a:r>
              <a:rPr lang="en-US" dirty="0"/>
              <a:t>Following this month were </a:t>
            </a:r>
            <a:r>
              <a:rPr lang="en-US" b="1" dirty="0"/>
              <a:t>August</a:t>
            </a:r>
            <a:r>
              <a:rPr lang="en-US" dirty="0"/>
              <a:t> and </a:t>
            </a:r>
            <a:r>
              <a:rPr lang="en-US" b="1" dirty="0"/>
              <a:t>January</a:t>
            </a:r>
            <a:r>
              <a:rPr lang="en-US" dirty="0"/>
              <a:t> with $469,245 and $456,239, respectively.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slide4" descr="Profit per Month">
            <a:extLst>
              <a:ext uri="{FF2B5EF4-FFF2-40B4-BE49-F238E27FC236}">
                <a16:creationId xmlns:a16="http://schemas.microsoft.com/office/drawing/2014/main" id="{08F8D61A-A87E-9B66-DFC0-803D68C5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" b="2237"/>
          <a:stretch/>
        </p:blipFill>
        <p:spPr>
          <a:xfrm>
            <a:off x="4024409" y="1835675"/>
            <a:ext cx="5119591" cy="32140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by weekday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slide5" descr="Profit per Weekday">
            <a:extLst>
              <a:ext uri="{FF2B5EF4-FFF2-40B4-BE49-F238E27FC236}">
                <a16:creationId xmlns:a16="http://schemas.microsoft.com/office/drawing/2014/main" id="{0F9DCA84-52D8-A6B3-6112-C4859B8C5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b="4015"/>
          <a:stretch/>
        </p:blipFill>
        <p:spPr>
          <a:xfrm>
            <a:off x="4572000" y="1148156"/>
            <a:ext cx="4481644" cy="3870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3D26B-132B-A54C-66BC-80F028498829}"/>
              </a:ext>
            </a:extLst>
          </p:cNvPr>
          <p:cNvSpPr txBox="1"/>
          <p:nvPr/>
        </p:nvSpPr>
        <p:spPr>
          <a:xfrm>
            <a:off x="89066" y="2589768"/>
            <a:ext cx="4598894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The most profitable day of the week is </a:t>
            </a:r>
            <a:r>
              <a:rPr lang="en-US" b="1" dirty="0"/>
              <a:t>Thursday</a:t>
            </a:r>
            <a:r>
              <a:rPr lang="en-US" dirty="0"/>
              <a:t>, giving a profit of </a:t>
            </a:r>
            <a:r>
              <a:rPr lang="en-US" b="1" dirty="0"/>
              <a:t>$771,609.</a:t>
            </a:r>
          </a:p>
          <a:p>
            <a:endParaRPr lang="en-US" dirty="0"/>
          </a:p>
          <a:p>
            <a:r>
              <a:rPr lang="en-US" dirty="0"/>
              <a:t>Second place goes to </a:t>
            </a:r>
            <a:r>
              <a:rPr lang="en-US" b="1" dirty="0"/>
              <a:t>Saturday</a:t>
            </a:r>
            <a:r>
              <a:rPr lang="en-US" dirty="0"/>
              <a:t>, with a profit of </a:t>
            </a:r>
            <a:r>
              <a:rPr lang="en-US" b="1" dirty="0"/>
              <a:t>$766,762.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063303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by Industry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666748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most profitable industries are financial, manufacturing and healthcare, respectively.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F7333-3F95-DB8A-ABDE-7DD6BEE3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00" y="1599626"/>
            <a:ext cx="4010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29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Sales by product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most popular product is the </a:t>
            </a:r>
            <a:r>
              <a:rPr lang="en-US" b="1" dirty="0"/>
              <a:t>standard</a:t>
            </a:r>
            <a:r>
              <a:rPr lang="en-US" dirty="0"/>
              <a:t> product with </a:t>
            </a:r>
            <a:r>
              <a:rPr lang="en-US" b="1" dirty="0"/>
              <a:t>14,176 transactions </a:t>
            </a:r>
            <a:r>
              <a:rPr lang="en-US" dirty="0"/>
              <a:t>and a profit of </a:t>
            </a:r>
            <a:r>
              <a:rPr lang="en-US" b="1" dirty="0"/>
              <a:t>$8,138,950.</a:t>
            </a:r>
            <a:endParaRPr b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slide7" descr="Most purchased products">
            <a:extLst>
              <a:ext uri="{FF2B5EF4-FFF2-40B4-BE49-F238E27FC236}">
                <a16:creationId xmlns:a16="http://schemas.microsoft.com/office/drawing/2014/main" id="{72746486-D814-B1CC-7DC8-AE534D25B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 r="27334" b="5620"/>
          <a:stretch/>
        </p:blipFill>
        <p:spPr>
          <a:xfrm>
            <a:off x="6334771" y="913785"/>
            <a:ext cx="2101085" cy="4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733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Recommendations for the marketing team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97171"/>
            <a:ext cx="879554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by gender is minimal, so there is no need to create a campaign focused on any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advisable to carry out a marketing campaign during Christmas and other important holidays, with December being below average in terms of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Friday is the slowest day of the week, reducing the working day or having fewer workers may be a viable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clients live in the state of NSW and most of the new list also reside in that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7619898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711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de la IGLESIA UBIERNA</cp:lastModifiedBy>
  <cp:revision>2</cp:revision>
  <dcterms:modified xsi:type="dcterms:W3CDTF">2022-09-02T00:26:57Z</dcterms:modified>
</cp:coreProperties>
</file>