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147A9D-010F-4921-9DA4-69880913DC8C}">
  <a:tblStyle styleId="{8F147A9D-010F-4921-9DA4-69880913DC8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0bb6b0b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0bb6b0b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bb6b0ba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bb6b0ba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bb6b0b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bb6b0b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bb6b0ba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0bb6b0ba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bb6b0ba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bb6b0ba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roche-data-science-coalition/uncover" TargetMode="External"/><Relationship Id="rId4" Type="http://schemas.openxmlformats.org/officeDocument/2006/relationships/hyperlink" Target="https://data.worldbank.org/" TargetMode="External"/><Relationship Id="rId5" Type="http://schemas.openxmlformats.org/officeDocument/2006/relationships/hyperlink" Target="https://www.who.int/" TargetMode="External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c/covid19-global-forecasting-week-5/leaderboar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covid19.who.int/region/amro/country/co" TargetMode="External"/><Relationship Id="rId6" Type="http://schemas.openxmlformats.org/officeDocument/2006/relationships/hyperlink" Target="https://coronaviruscolombia.gov.co/Covid19/index.html" TargetMode="External"/><Relationship Id="rId7" Type="http://schemas.openxmlformats.org/officeDocument/2006/relationships/hyperlink" Target="https://coronavirus.jhu.edu/ma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38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Covid19 forecasting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Nestor Rendon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52050" y="679700"/>
            <a:ext cx="3141300" cy="6522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Task: Predict Covid 19 confirmed cases and Fatalities. </a:t>
            </a:r>
            <a:endParaRPr sz="1100"/>
          </a:p>
        </p:txBody>
      </p:sp>
      <p:sp>
        <p:nvSpPr>
          <p:cNvPr id="60" name="Google Shape;60;p14"/>
          <p:cNvSpPr txBox="1"/>
          <p:nvPr/>
        </p:nvSpPr>
        <p:spPr>
          <a:xfrm>
            <a:off x="5070975" y="0"/>
            <a:ext cx="52044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/>
              <a:t>Information in general 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 u="sng">
                <a:hlinkClick r:id="rId3"/>
              </a:rPr>
              <a:t>https://www.kaggle.com/roche-data-science-coalition/uncover</a:t>
            </a:r>
            <a:r>
              <a:rPr lang="es" sz="1100"/>
              <a:t>?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/>
              <a:t>Information related the economic of each country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 u="sng">
                <a:hlinkClick r:id="rId4"/>
              </a:rPr>
              <a:t>https://data.worldbank.org/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/>
              <a:t>World health organization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 u="sng">
                <a:hlinkClick r:id="rId5"/>
              </a:rPr>
              <a:t>https://www.who.int/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050" y="1856825"/>
            <a:ext cx="5757451" cy="2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99900" y="1060425"/>
            <a:ext cx="8944200" cy="3159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7" name="Google Shape;67;p15"/>
          <p:cNvSpPr/>
          <p:nvPr/>
        </p:nvSpPr>
        <p:spPr>
          <a:xfrm>
            <a:off x="2811675" y="1477525"/>
            <a:ext cx="1956600" cy="16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Data Exploration </a:t>
            </a:r>
            <a:r>
              <a:rPr lang="es" sz="1100"/>
              <a:t>per countrie: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Statistics,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Gini Coefficient,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Correlation analysis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8" name="Google Shape;68;p15"/>
          <p:cNvSpPr/>
          <p:nvPr/>
        </p:nvSpPr>
        <p:spPr>
          <a:xfrm>
            <a:off x="4924325" y="1467913"/>
            <a:ext cx="2142900" cy="652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Static Variables per Countrie</a:t>
            </a:r>
            <a:endParaRPr sz="1100"/>
          </a:p>
        </p:txBody>
      </p:sp>
      <p:sp>
        <p:nvSpPr>
          <p:cNvPr id="69" name="Google Shape;69;p15"/>
          <p:cNvSpPr/>
          <p:nvPr/>
        </p:nvSpPr>
        <p:spPr>
          <a:xfrm>
            <a:off x="4996375" y="2314275"/>
            <a:ext cx="2142900" cy="652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Conf. Cases and Fatalities</a:t>
            </a:r>
            <a:endParaRPr sz="1100"/>
          </a:p>
        </p:txBody>
      </p:sp>
      <p:sp>
        <p:nvSpPr>
          <p:cNvPr id="70" name="Google Shape;70;p15"/>
          <p:cNvSpPr/>
          <p:nvPr/>
        </p:nvSpPr>
        <p:spPr>
          <a:xfrm>
            <a:off x="7367375" y="1890925"/>
            <a:ext cx="1144500" cy="123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Models</a:t>
            </a:r>
            <a:endParaRPr b="1" sz="1100"/>
          </a:p>
        </p:txBody>
      </p:sp>
      <p:sp>
        <p:nvSpPr>
          <p:cNvPr id="71" name="Google Shape;71;p15"/>
          <p:cNvSpPr/>
          <p:nvPr/>
        </p:nvSpPr>
        <p:spPr>
          <a:xfrm>
            <a:off x="246625" y="1477525"/>
            <a:ext cx="2409000" cy="16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Databases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-coronavirus-disease-covid-19-statistics-and-research.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-regional-mobility.csv'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-total-covid-19-tests-performed-by-country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-worldbank.csv'</a:t>
            </a:r>
            <a:endParaRPr sz="1100"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292975" y="35504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383838"/>
                </a:solidFill>
                <a:tableStyleId>{8F147A9D-010F-4921-9DA4-69880913DC8C}</a:tableStyleId>
              </a:tblPr>
              <a:tblGrid>
                <a:gridCol w="806850"/>
                <a:gridCol w="868925"/>
                <a:gridCol w="602950"/>
                <a:gridCol w="425625"/>
                <a:gridCol w="333350"/>
                <a:gridCol w="523125"/>
                <a:gridCol w="877775"/>
                <a:gridCol w="638400"/>
                <a:gridCol w="602950"/>
                <a:gridCol w="469925"/>
                <a:gridCol w="532000"/>
                <a:gridCol w="333350"/>
                <a:gridCol w="540875"/>
                <a:gridCol w="452200"/>
                <a:gridCol w="549725"/>
              </a:tblGrid>
              <a:tr h="248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Province_State</a:t>
                      </a:r>
                      <a:endParaRPr b="1" sz="7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Country_Region</a:t>
                      </a:r>
                      <a:endParaRPr b="1" sz="7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Population</a:t>
                      </a:r>
                      <a:endParaRPr b="1" sz="7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Weight</a:t>
                      </a:r>
                      <a:endParaRPr b="1" sz="7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 b="1" sz="7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Fatalities</a:t>
                      </a:r>
                      <a:endParaRPr b="1" sz="7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ConfirmedCases</a:t>
                      </a:r>
                      <a:endParaRPr b="1" sz="7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restrictions</a:t>
                      </a:r>
                      <a:endParaRPr b="1" sz="7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quarantine</a:t>
                      </a:r>
                      <a:endParaRPr b="1" sz="7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schools</a:t>
                      </a:r>
                      <a:endParaRPr b="1" sz="7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hospibed</a:t>
                      </a:r>
                      <a:endParaRPr b="1" sz="7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lung</a:t>
                      </a:r>
                      <a:endParaRPr b="1" sz="7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total_pop</a:t>
                      </a:r>
                      <a:endParaRPr b="1" sz="7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density</a:t>
                      </a:r>
                      <a:endParaRPr b="1" sz="7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age_100+</a:t>
                      </a:r>
                      <a:endParaRPr b="1" sz="7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  <p:sp>
        <p:nvSpPr>
          <p:cNvPr id="73" name="Google Shape;73;p15"/>
          <p:cNvSpPr/>
          <p:nvPr/>
        </p:nvSpPr>
        <p:spPr>
          <a:xfrm>
            <a:off x="1431100" y="3301775"/>
            <a:ext cx="266100" cy="24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19525" y="4007200"/>
            <a:ext cx="2911200" cy="93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924325" y="4007200"/>
            <a:ext cx="3643200" cy="93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330725" y="4006425"/>
            <a:ext cx="1584000" cy="93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2925" y="1146675"/>
            <a:ext cx="15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Metodologic Flow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44825" y="151600"/>
            <a:ext cx="14610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Models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958588" y="962800"/>
            <a:ext cx="1836900" cy="8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inputs: all variables 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878088" y="976000"/>
            <a:ext cx="718800" cy="785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LSTM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828713" y="976000"/>
            <a:ext cx="979200" cy="78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Dropout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039738" y="976000"/>
            <a:ext cx="773400" cy="78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244563" y="509050"/>
            <a:ext cx="1461000" cy="8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Fatalities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422625" y="117350"/>
            <a:ext cx="1104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outputs</a:t>
            </a:r>
            <a:r>
              <a:rPr lang="es">
                <a:solidFill>
                  <a:schemeClr val="dk1"/>
                </a:solidFill>
              </a:rPr>
              <a:t>: 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244563" y="1450450"/>
            <a:ext cx="1461000" cy="8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Confirmed cases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691763" y="1211950"/>
            <a:ext cx="3060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596888" y="1249450"/>
            <a:ext cx="3060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767725" y="1249450"/>
            <a:ext cx="3060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875850" y="1010950"/>
            <a:ext cx="3060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875850" y="1536100"/>
            <a:ext cx="3060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489175" y="202725"/>
            <a:ext cx="247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Test Model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561225" y="3046125"/>
            <a:ext cx="718800" cy="785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LSTM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968150" y="3544400"/>
            <a:ext cx="979200" cy="78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Dropout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7067788" y="3544400"/>
            <a:ext cx="773400" cy="78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7906797" y="3243650"/>
            <a:ext cx="1104900" cy="65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Fatalities</a:t>
            </a:r>
            <a:endParaRPr sz="1100"/>
          </a:p>
        </p:txBody>
      </p:sp>
      <p:sp>
        <p:nvSpPr>
          <p:cNvPr id="100" name="Google Shape;100;p16"/>
          <p:cNvSpPr/>
          <p:nvPr/>
        </p:nvSpPr>
        <p:spPr>
          <a:xfrm>
            <a:off x="7906796" y="4185050"/>
            <a:ext cx="1037700" cy="65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Confirmed cases</a:t>
            </a:r>
            <a:endParaRPr sz="900"/>
          </a:p>
        </p:txBody>
      </p:sp>
      <p:sp>
        <p:nvSpPr>
          <p:cNvPr id="101" name="Google Shape;101;p16"/>
          <p:cNvSpPr/>
          <p:nvPr/>
        </p:nvSpPr>
        <p:spPr>
          <a:xfrm>
            <a:off x="2266413" y="3227750"/>
            <a:ext cx="3060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6795775" y="3817850"/>
            <a:ext cx="3060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903900" y="3579350"/>
            <a:ext cx="3060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7903900" y="4104500"/>
            <a:ext cx="3060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2415325" y="2369038"/>
            <a:ext cx="247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Final</a:t>
            </a:r>
            <a:r>
              <a:rPr lang="es" sz="2800">
                <a:solidFill>
                  <a:schemeClr val="dk1"/>
                </a:solidFill>
              </a:rPr>
              <a:t> Model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75325" y="3020888"/>
            <a:ext cx="2142900" cy="65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Static Variables per Countrie</a:t>
            </a:r>
            <a:endParaRPr sz="1100"/>
          </a:p>
        </p:txBody>
      </p:sp>
      <p:sp>
        <p:nvSpPr>
          <p:cNvPr id="107" name="Google Shape;107;p16"/>
          <p:cNvSpPr/>
          <p:nvPr/>
        </p:nvSpPr>
        <p:spPr>
          <a:xfrm>
            <a:off x="272425" y="3991375"/>
            <a:ext cx="2142900" cy="65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Conf. Cases and Fatalities</a:t>
            </a:r>
            <a:endParaRPr sz="1100"/>
          </a:p>
        </p:txBody>
      </p:sp>
      <p:sp>
        <p:nvSpPr>
          <p:cNvPr id="108" name="Google Shape;108;p16"/>
          <p:cNvSpPr/>
          <p:nvPr/>
        </p:nvSpPr>
        <p:spPr>
          <a:xfrm>
            <a:off x="3404950" y="3046113"/>
            <a:ext cx="718800" cy="785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LSTM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248675" y="3046113"/>
            <a:ext cx="718800" cy="785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LSTM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204113" y="3319575"/>
            <a:ext cx="3060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4048613" y="3319575"/>
            <a:ext cx="3060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533913" y="3967050"/>
            <a:ext cx="773400" cy="78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730625" y="3967050"/>
            <a:ext cx="822600" cy="785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Dropout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976525" y="3611000"/>
            <a:ext cx="871200" cy="652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Merge</a:t>
            </a:r>
            <a:endParaRPr sz="1100"/>
          </a:p>
        </p:txBody>
      </p:sp>
      <p:sp>
        <p:nvSpPr>
          <p:cNvPr id="115" name="Google Shape;115;p16"/>
          <p:cNvSpPr/>
          <p:nvPr/>
        </p:nvSpPr>
        <p:spPr>
          <a:xfrm rot="1703982">
            <a:off x="4818497" y="3594586"/>
            <a:ext cx="305917" cy="23839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rot="-912566">
            <a:off x="4611933" y="4107468"/>
            <a:ext cx="461982" cy="238490"/>
          </a:xfrm>
          <a:prstGeom prst="rightArrow">
            <a:avLst>
              <a:gd fmla="val 50000" name="adj1"/>
              <a:gd fmla="val 5129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5687638" y="3817850"/>
            <a:ext cx="3060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438525" y="4198225"/>
            <a:ext cx="3060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33300" y="866050"/>
            <a:ext cx="8744700" cy="1599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115325" y="0"/>
            <a:ext cx="16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 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15325" y="1318600"/>
            <a:ext cx="1690500" cy="505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Using K means</a:t>
            </a:r>
            <a:endParaRPr/>
          </a:p>
        </p:txBody>
      </p:sp>
      <p:graphicFrame>
        <p:nvGraphicFramePr>
          <p:cNvPr id="126" name="Google Shape;126;p17"/>
          <p:cNvGraphicFramePr/>
          <p:nvPr/>
        </p:nvGraphicFramePr>
        <p:xfrm>
          <a:off x="7194350" y="125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{8F147A9D-010F-4921-9DA4-69880913DC8C}</a:tableStyleId>
              </a:tblPr>
              <a:tblGrid>
                <a:gridCol w="483600"/>
                <a:gridCol w="483600"/>
                <a:gridCol w="483600"/>
              </a:tblGrid>
              <a:tr h="1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Brazil</a:t>
                      </a:r>
                      <a:endParaRPr sz="7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Singapore'</a:t>
                      </a:r>
                      <a:endParaRPr sz="7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Colombia'</a:t>
                      </a:r>
                      <a:endParaRPr sz="700"/>
                    </a:p>
                  </a:txBody>
                  <a:tcPr marT="9525" marB="91425" marR="9525" marL="9525" anchor="b"/>
                </a:tc>
              </a:tr>
              <a:tr h="1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525" marB="91425" marR="9525" marL="9525" anchor="b"/>
                </a:tc>
              </a:tr>
              <a:tr h="19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0.87 </a:t>
                      </a:r>
                      <a:endParaRPr sz="7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0.45</a:t>
                      </a:r>
                      <a:endParaRPr sz="7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0.45</a:t>
                      </a:r>
                      <a:endParaRPr sz="700"/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  <p:sp>
        <p:nvSpPr>
          <p:cNvPr id="127" name="Google Shape;127;p17"/>
          <p:cNvSpPr txBox="1"/>
          <p:nvPr/>
        </p:nvSpPr>
        <p:spPr>
          <a:xfrm>
            <a:off x="1856725" y="792163"/>
            <a:ext cx="51849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/>
              <a:t>Cluster</a:t>
            </a:r>
            <a:r>
              <a:rPr b="1" lang="es" sz="1050"/>
              <a:t>0</a:t>
            </a:r>
            <a:r>
              <a:rPr lang="es" sz="1050"/>
              <a:t>='Bangladesh', 'Brazil', 'Indonesia', 'Nigeria', 'Pakistan', 'US'])]</a:t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/>
              <a:t>Cluster</a:t>
            </a:r>
            <a:r>
              <a:rPr b="1" lang="es" sz="1050"/>
              <a:t>1</a:t>
            </a:r>
            <a:r>
              <a:rPr lang="es" sz="1050"/>
              <a:t>=Afghanistan', 'Angola', 'Antigua and Barbuda',  'Australia', 'Austria', 'Bahrain', 'Barbados', 'Belarus', 'Belgium', 'Belize', 'Benin', 'Bolivia', 'Bosnia and Herzegovina', 'Botswana', 'Bulgaria', 'Burkina Faso', 'Cambodia', 'Cameroon',  'Canada', 'Chile', 'Costa Rica', 'Croatia','</a:t>
            </a:r>
            <a:endParaRPr sz="10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0"/>
              <a:t>Cluster</a:t>
            </a:r>
            <a:r>
              <a:rPr b="1" lang="es" sz="1050"/>
              <a:t>2</a:t>
            </a:r>
            <a:r>
              <a:rPr lang="es" sz="1050"/>
              <a:t>=Argentina', 'Colombia', 'Egypt', 'France', 'Germany', 'Italy', 'Japan', 'Kenya', 'Mexico', 'Philippines', 'South Africa', 'Spain','United Kingdom', 'Vietnam'])]</a:t>
            </a:r>
            <a:endParaRPr sz="1050"/>
          </a:p>
        </p:txBody>
      </p:sp>
      <p:sp>
        <p:nvSpPr>
          <p:cNvPr id="128" name="Google Shape;128;p17"/>
          <p:cNvSpPr txBox="1"/>
          <p:nvPr/>
        </p:nvSpPr>
        <p:spPr>
          <a:xfrm>
            <a:off x="1725850" y="306325"/>
            <a:ext cx="4605300" cy="306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Metric: RMSLE ,Look back=4, Timeahead=5, split train 60, val 20, test 10.</a:t>
            </a:r>
            <a:endParaRPr sz="1000"/>
          </a:p>
        </p:txBody>
      </p:sp>
      <p:sp>
        <p:nvSpPr>
          <p:cNvPr id="129" name="Google Shape;129;p17"/>
          <p:cNvSpPr txBox="1"/>
          <p:nvPr/>
        </p:nvSpPr>
        <p:spPr>
          <a:xfrm>
            <a:off x="6786425" y="0"/>
            <a:ext cx="194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Baseline Kaggle Leaderboard:  </a:t>
            </a:r>
            <a:r>
              <a:rPr lang="es" sz="850">
                <a:solidFill>
                  <a:schemeClr val="dk1"/>
                </a:solidFill>
                <a:highlight>
                  <a:srgbClr val="FFFFFF"/>
                </a:highlight>
              </a:rPr>
              <a:t>0.27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u="sng">
                <a:solidFill>
                  <a:schemeClr val="hlink"/>
                </a:solidFill>
                <a:hlinkClick r:id="rId3"/>
              </a:rPr>
              <a:t>https://www.kaggle.com/c/covid19-global-forecasting-week-5/leaderboard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30" name="Google Shape;130;p17"/>
          <p:cNvGraphicFramePr/>
          <p:nvPr/>
        </p:nvGraphicFramePr>
        <p:xfrm>
          <a:off x="492563" y="25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{8F147A9D-010F-4921-9DA4-69880913DC8C}</a:tableStyleId>
              </a:tblPr>
              <a:tblGrid>
                <a:gridCol w="3873425"/>
                <a:gridCol w="1546250"/>
                <a:gridCol w="1679350"/>
                <a:gridCol w="814200"/>
              </a:tblGrid>
              <a:tr h="35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Modelos/PAIS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Brazil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Singapore'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Colombia'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Model test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0.74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0.44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0.5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Model Final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0.87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0.45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.43 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5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Using all countries 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0.69 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0.39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0.45 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Kmeans with exploratory analysis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0.72 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1.57 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0.45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0" y="91050"/>
            <a:ext cx="8678100" cy="2480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1271250" y="631775"/>
            <a:ext cx="2036400" cy="572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Using all variables</a:t>
            </a:r>
            <a:endParaRPr/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424300" y="122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{8F147A9D-010F-4921-9DA4-69880913DC8C}</a:tableStyleId>
              </a:tblPr>
              <a:tblGrid>
                <a:gridCol w="504850"/>
                <a:gridCol w="504850"/>
                <a:gridCol w="504850"/>
                <a:gridCol w="504850"/>
                <a:gridCol w="504850"/>
                <a:gridCol w="1803375"/>
              </a:tblGrid>
              <a:tr h="17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/>
                        <a:t>Singapore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Colombia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Brazil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Indonesia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India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Pakistan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69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69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6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  <p:sp>
        <p:nvSpPr>
          <p:cNvPr id="138" name="Google Shape;138;p18"/>
          <p:cNvSpPr txBox="1"/>
          <p:nvPr/>
        </p:nvSpPr>
        <p:spPr>
          <a:xfrm>
            <a:off x="200950" y="1308725"/>
            <a:ext cx="456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CC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200950" y="1614725"/>
            <a:ext cx="456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4146225" y="725063"/>
            <a:ext cx="984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Fatalities Colombia 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875" y="159713"/>
            <a:ext cx="1765284" cy="10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622" y="1346545"/>
            <a:ext cx="1945800" cy="1161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4228450" y="1734388"/>
            <a:ext cx="984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Fatalities India 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0" y="2541625"/>
            <a:ext cx="545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4343"/>
                </a:solidFill>
              </a:rPr>
              <a:t>Conclusions</a:t>
            </a:r>
            <a:r>
              <a:rPr lang="es">
                <a:solidFill>
                  <a:srgbClr val="434343"/>
                </a:solidFill>
              </a:rPr>
              <a:t>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4343"/>
                </a:solidFill>
              </a:rPr>
              <a:t>My hypothesis was that i can train similar countries with the same model i obtained 3 clusters, but for the model is better to train with all the countries.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4343"/>
                </a:solidFill>
              </a:rPr>
              <a:t>The performance of my model is very naive, i consider that its necessary couple more not static variables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4343"/>
                </a:solidFill>
              </a:rPr>
              <a:t> 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4343"/>
                </a:solidFill>
              </a:rPr>
              <a:t>x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5949800" y="2877900"/>
            <a:ext cx="2568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Weird: Different sources different db : </a:t>
            </a:r>
            <a:r>
              <a:rPr lang="es" sz="1100" u="sng">
                <a:solidFill>
                  <a:schemeClr val="hlink"/>
                </a:solidFill>
                <a:hlinkClick r:id="rId5"/>
              </a:rPr>
              <a:t>https://covid19.who.int/region/amro/country/co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6"/>
              </a:rPr>
              <a:t>https://coronaviruscolombia.gov.co/Covid19/index.html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7"/>
              </a:rPr>
              <a:t>https://coronavirus.jhu.edu/map.html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