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1" r:id="rId2"/>
    <p:sldId id="343" r:id="rId3"/>
    <p:sldId id="302" r:id="rId4"/>
    <p:sldId id="336" r:id="rId5"/>
    <p:sldId id="303" r:id="rId6"/>
    <p:sldId id="304" r:id="rId7"/>
    <p:sldId id="305" r:id="rId8"/>
    <p:sldId id="337" r:id="rId9"/>
    <p:sldId id="338" r:id="rId10"/>
    <p:sldId id="339" r:id="rId11"/>
    <p:sldId id="340" r:id="rId12"/>
    <p:sldId id="344" r:id="rId13"/>
    <p:sldId id="341" r:id="rId14"/>
    <p:sldId id="342" r:id="rId15"/>
    <p:sldId id="34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A1FA2-BCB1-4F14-93ED-CDB6CC48DB56}" type="datetimeFigureOut">
              <a:rPr lang="es-CO" smtClean="0"/>
              <a:t>20/10/2018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7635-AD4D-49FB-9D57-BED1170F30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61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CO" sz="1200" dirty="0" smtClean="0"/>
              <a:t>Para elegir el número de clases y de mezclas gaussianas, la secuencia que se elige para el</a:t>
            </a:r>
          </a:p>
          <a:p>
            <a:pPr algn="just"/>
            <a:r>
              <a:rPr lang="es-CO" sz="1200" dirty="0" smtClean="0"/>
              <a:t>Algoritmo de clasificación. Se considera que se una secuencia para un grupo de grabaciones que están en el mismo lugar y consecutivas con huecos de menos de 6 días eso considera una secuencia.   Al algoritmo hay que decirle el número de datos por cada secuencia, tanto en entrenamiento con en prueba.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187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CO" sz="1200" dirty="0" smtClean="0"/>
              <a:t>Para elegir el número de clases y de mezclas gaussianas, la secuencia que se elige para el</a:t>
            </a:r>
          </a:p>
          <a:p>
            <a:pPr algn="just"/>
            <a:r>
              <a:rPr lang="es-CO" sz="1200" dirty="0" smtClean="0"/>
              <a:t>Algoritmo de clasificación. Se considera que se una secuencia para un grupo de grabaciones que están en el mismo lugar y consecutivas con huecos de menos de 6 días eso considera una secuencia.   Al algoritmo hay que decirle el número de datos por cada secuencia, tanto en entrenamiento con en prueba.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987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CO" sz="1200" dirty="0" smtClean="0"/>
              <a:t>Para elegir el número de clases y de mezclas gaussianas, la secuencia que se elige para el</a:t>
            </a:r>
          </a:p>
          <a:p>
            <a:pPr algn="just"/>
            <a:r>
              <a:rPr lang="es-CO" sz="1200" dirty="0" smtClean="0"/>
              <a:t>Algoritmo de clasificación. Se considera que se una secuencia para un grupo de grabaciones que están en el mismo lugar y consecutivas con huecos de menos de 6 días eso considera una secuencia.   Al algoritmo hay que decirle el número de datos por cada secuencia, tanto en entrenamiento con en prueba.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336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CO" sz="1200" dirty="0" smtClean="0"/>
              <a:t>Para elegir el número de clases y de mezclas gaussianas, la secuencia que se elige para el</a:t>
            </a:r>
          </a:p>
          <a:p>
            <a:pPr algn="just"/>
            <a:r>
              <a:rPr lang="es-CO" sz="1200" dirty="0" smtClean="0"/>
              <a:t>Algoritmo de clasificación. Se considera que se una secuencia para un grupo de grabaciones que están en el mismo lugar y consecutivas con huecos de menos de 6 días eso considera una secuencia.   Al algoritmo hay que decirle el número de datos por cada secuencia, tanto en entrenamiento con en prueba.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824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CO" sz="1200" dirty="0" smtClean="0"/>
              <a:t>Para elegir el número de clases y de mezclas gaussianas, la secuencia que se elige para el</a:t>
            </a:r>
          </a:p>
          <a:p>
            <a:pPr algn="just"/>
            <a:r>
              <a:rPr lang="es-CO" sz="1200" dirty="0" smtClean="0"/>
              <a:t>Algoritmo de clasificación. Se considera que se una secuencia para un grupo de grabaciones que están en el mismo lugar y consecutivas con huecos de menos de 6 días eso considera una secuencia.   Al algoritmo hay que decirle el número de datos por cada secuencia, tanto en entrenamiento con en prueba.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59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13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2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50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41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9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80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9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29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84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18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7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3A69-D02A-4AEB-BEA1-55757648C233}" type="datetimeFigureOut">
              <a:rPr lang="es-ES" smtClean="0"/>
              <a:t>20/10/2018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FE38-652A-4528-B142-02C03F6B68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32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FDCCDC34-0DB2-4150-8587-7CB3CB4CD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Resultados Permanencia</a:t>
            </a:r>
            <a:endParaRPr lang="es-ES" dirty="0"/>
          </a:p>
        </p:txBody>
      </p:sp>
      <p:sp>
        <p:nvSpPr>
          <p:cNvPr id="2" name="Subtítulo 1">
            <a:extLst>
              <a:ext uri="{FF2B5EF4-FFF2-40B4-BE49-F238E27FC236}">
                <a16:creationId xmlns="" xmlns:a16="http://schemas.microsoft.com/office/drawing/2014/main" id="{9F1A2714-9A97-44BD-AD22-7B4CB9695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(Balanceado por permanencia)</a:t>
            </a:r>
          </a:p>
          <a:p>
            <a:r>
              <a:rPr lang="es-CO" dirty="0"/>
              <a:t>No se encontraron datos de permanencia media en </a:t>
            </a:r>
            <a:r>
              <a:rPr lang="es-CO" dirty="0" smtClean="0"/>
              <a:t>Guajira </a:t>
            </a:r>
            <a:r>
              <a:rPr lang="es-CO" dirty="0"/>
              <a:t>entonces todos los datos son de Bolívar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05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8" y="1041515"/>
            <a:ext cx="8807116" cy="5665447"/>
          </a:xfrm>
          <a:prstGeom prst="rect">
            <a:avLst/>
          </a:prstGeom>
        </p:spPr>
      </p:pic>
      <p:sp>
        <p:nvSpPr>
          <p:cNvPr id="7" name="9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E</a:t>
            </a:r>
            <a:r>
              <a:rPr lang="es-MX" b="1" dirty="0" smtClean="0"/>
              <a:t>ntrenar clasificador: NO supervisado </a:t>
            </a:r>
            <a:endParaRPr lang="es-CO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2815553" y="1414499"/>
            <a:ext cx="0" cy="4896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4986009" y="1350450"/>
            <a:ext cx="9378" cy="4854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84726" y="4135959"/>
            <a:ext cx="4461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Ok=97.82%</a:t>
            </a:r>
          </a:p>
          <a:p>
            <a:r>
              <a:rPr lang="es-CO" dirty="0" smtClean="0"/>
              <a:t>Sólo falla un día. OJO es modelo para </a:t>
            </a:r>
            <a:r>
              <a:rPr lang="es-CO" dirty="0" err="1" smtClean="0"/>
              <a:t>Bolivar</a:t>
            </a:r>
            <a:r>
              <a:rPr lang="es-CO" dirty="0" smtClean="0"/>
              <a:t>, no se tienen datos de otra región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51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E</a:t>
            </a:r>
            <a:r>
              <a:rPr lang="es-MX" b="1" dirty="0" smtClean="0"/>
              <a:t>ntrenar clasificador: NO supervisado 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599448"/>
            <a:ext cx="8553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72763" y="466809"/>
            <a:ext cx="4653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Datos</a:t>
            </a:r>
            <a:endParaRPr lang="es-ES" sz="3200" b="1" dirty="0"/>
          </a:p>
        </p:txBody>
      </p:sp>
      <p:graphicFrame>
        <p:nvGraphicFramePr>
          <p:cNvPr id="4" name="Marcador de contenido 5">
            <a:extLst>
              <a:ext uri="{FF2B5EF4-FFF2-40B4-BE49-F238E27FC236}">
                <a16:creationId xmlns="" xmlns:a16="http://schemas.microsoft.com/office/drawing/2014/main" id="{5C3D17C0-E050-468C-8ECE-AC858D79046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3490" y="1574800"/>
          <a:ext cx="82724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17">
                  <a:extLst>
                    <a:ext uri="{9D8B030D-6E8A-4147-A177-3AD203B41FA5}">
                      <a16:colId xmlns="" xmlns:a16="http://schemas.microsoft.com/office/drawing/2014/main" val="4122927632"/>
                    </a:ext>
                  </a:extLst>
                </a:gridCol>
                <a:gridCol w="817855">
                  <a:extLst>
                    <a:ext uri="{9D8B030D-6E8A-4147-A177-3AD203B41FA5}">
                      <a16:colId xmlns="" xmlns:a16="http://schemas.microsoft.com/office/drawing/2014/main" val="1046463215"/>
                    </a:ext>
                  </a:extLst>
                </a:gridCol>
                <a:gridCol w="861547">
                  <a:extLst>
                    <a:ext uri="{9D8B030D-6E8A-4147-A177-3AD203B41FA5}">
                      <a16:colId xmlns="" xmlns:a16="http://schemas.microsoft.com/office/drawing/2014/main" val="725676193"/>
                    </a:ext>
                  </a:extLst>
                </a:gridCol>
                <a:gridCol w="1492898">
                  <a:extLst>
                    <a:ext uri="{9D8B030D-6E8A-4147-A177-3AD203B41FA5}">
                      <a16:colId xmlns="" xmlns:a16="http://schemas.microsoft.com/office/drawing/2014/main" val="2032206253"/>
                    </a:ext>
                  </a:extLst>
                </a:gridCol>
                <a:gridCol w="1082351">
                  <a:extLst>
                    <a:ext uri="{9D8B030D-6E8A-4147-A177-3AD203B41FA5}">
                      <a16:colId xmlns="" xmlns:a16="http://schemas.microsoft.com/office/drawing/2014/main" val="295016134"/>
                    </a:ext>
                  </a:extLst>
                </a:gridCol>
                <a:gridCol w="1025681">
                  <a:extLst>
                    <a:ext uri="{9D8B030D-6E8A-4147-A177-3AD203B41FA5}">
                      <a16:colId xmlns="" xmlns:a16="http://schemas.microsoft.com/office/drawing/2014/main" val="1527000023"/>
                    </a:ext>
                  </a:extLst>
                </a:gridCol>
                <a:gridCol w="709127">
                  <a:extLst>
                    <a:ext uri="{9D8B030D-6E8A-4147-A177-3AD203B41FA5}">
                      <a16:colId xmlns="" xmlns:a16="http://schemas.microsoft.com/office/drawing/2014/main" val="3909826294"/>
                    </a:ext>
                  </a:extLst>
                </a:gridCol>
                <a:gridCol w="1449056">
                  <a:extLst>
                    <a:ext uri="{9D8B030D-6E8A-4147-A177-3AD203B41FA5}">
                      <a16:colId xmlns="" xmlns:a16="http://schemas.microsoft.com/office/drawing/2014/main" val="18056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Transf</a:t>
                      </a:r>
                      <a:r>
                        <a:rPr lang="es-CO" dirty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Perm.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Lugar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Fecha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Temp.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Rec.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  <a:r>
                        <a:rPr lang="es-CO" dirty="0" err="1"/>
                        <a:t>Acc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Clasificación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93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02/17-03/17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302151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A1-2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108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02/16-03/16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5067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A3-4-6-5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45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02/17-03/17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302298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87.5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B7-A2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03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02/16-03/16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B9-8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49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5069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M11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360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M13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352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M12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63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01/17-02/17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302298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M10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76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1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417638"/>
            <a:ext cx="8470232" cy="5209898"/>
          </a:xfrm>
          <a:prstGeom prst="rect">
            <a:avLst/>
          </a:prstGeom>
        </p:spPr>
      </p:pic>
      <p:sp>
        <p:nvSpPr>
          <p:cNvPr id="7" name="9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Prueba clasificador: NO supervisado </a:t>
            </a:r>
            <a:endParaRPr lang="es-CO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2943835" y="1447518"/>
            <a:ext cx="0" cy="4896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4939202" y="1452386"/>
            <a:ext cx="9378" cy="4854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1" y="1332883"/>
            <a:ext cx="8558359" cy="5293920"/>
          </a:xfrm>
          <a:prstGeom prst="rect">
            <a:avLst/>
          </a:prstGeom>
        </p:spPr>
      </p:pic>
      <p:sp>
        <p:nvSpPr>
          <p:cNvPr id="7" name="9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Prueba clasificador: NO supervisado </a:t>
            </a:r>
            <a:endParaRPr lang="es-CO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2952855" y="1315899"/>
            <a:ext cx="0" cy="4896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5078606" y="1310131"/>
            <a:ext cx="9378" cy="4854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84726" y="4147991"/>
            <a:ext cx="4461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Ok=91.66%</a:t>
            </a:r>
          </a:p>
          <a:p>
            <a:r>
              <a:rPr lang="es-CO" dirty="0" smtClean="0"/>
              <a:t>Sólo falla un día. OJO es modelo para </a:t>
            </a:r>
            <a:r>
              <a:rPr lang="es-CO" dirty="0" err="1" smtClean="0"/>
              <a:t>Bolivar</a:t>
            </a:r>
            <a:r>
              <a:rPr lang="es-CO" dirty="0" smtClean="0"/>
              <a:t>, no se tienen datos de otra región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07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72763" y="466809"/>
            <a:ext cx="4653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Datos</a:t>
            </a:r>
            <a:endParaRPr lang="es-ES" sz="3200" b="1" dirty="0"/>
          </a:p>
        </p:txBody>
      </p:sp>
      <p:graphicFrame>
        <p:nvGraphicFramePr>
          <p:cNvPr id="4" name="Marcador de contenido 5">
            <a:extLst>
              <a:ext uri="{FF2B5EF4-FFF2-40B4-BE49-F238E27FC236}">
                <a16:creationId xmlns="" xmlns:a16="http://schemas.microsoft.com/office/drawing/2014/main" id="{5C3D17C0-E050-468C-8ECE-AC858D79046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3490" y="1574800"/>
          <a:ext cx="82724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17">
                  <a:extLst>
                    <a:ext uri="{9D8B030D-6E8A-4147-A177-3AD203B41FA5}">
                      <a16:colId xmlns="" xmlns:a16="http://schemas.microsoft.com/office/drawing/2014/main" val="4122927632"/>
                    </a:ext>
                  </a:extLst>
                </a:gridCol>
                <a:gridCol w="817855">
                  <a:extLst>
                    <a:ext uri="{9D8B030D-6E8A-4147-A177-3AD203B41FA5}">
                      <a16:colId xmlns="" xmlns:a16="http://schemas.microsoft.com/office/drawing/2014/main" val="1046463215"/>
                    </a:ext>
                  </a:extLst>
                </a:gridCol>
                <a:gridCol w="861547">
                  <a:extLst>
                    <a:ext uri="{9D8B030D-6E8A-4147-A177-3AD203B41FA5}">
                      <a16:colId xmlns="" xmlns:a16="http://schemas.microsoft.com/office/drawing/2014/main" val="725676193"/>
                    </a:ext>
                  </a:extLst>
                </a:gridCol>
                <a:gridCol w="1492898">
                  <a:extLst>
                    <a:ext uri="{9D8B030D-6E8A-4147-A177-3AD203B41FA5}">
                      <a16:colId xmlns="" xmlns:a16="http://schemas.microsoft.com/office/drawing/2014/main" val="2032206253"/>
                    </a:ext>
                  </a:extLst>
                </a:gridCol>
                <a:gridCol w="1082351">
                  <a:extLst>
                    <a:ext uri="{9D8B030D-6E8A-4147-A177-3AD203B41FA5}">
                      <a16:colId xmlns="" xmlns:a16="http://schemas.microsoft.com/office/drawing/2014/main" val="295016134"/>
                    </a:ext>
                  </a:extLst>
                </a:gridCol>
                <a:gridCol w="1025681">
                  <a:extLst>
                    <a:ext uri="{9D8B030D-6E8A-4147-A177-3AD203B41FA5}">
                      <a16:colId xmlns="" xmlns:a16="http://schemas.microsoft.com/office/drawing/2014/main" val="1527000023"/>
                    </a:ext>
                  </a:extLst>
                </a:gridCol>
                <a:gridCol w="709127">
                  <a:extLst>
                    <a:ext uri="{9D8B030D-6E8A-4147-A177-3AD203B41FA5}">
                      <a16:colId xmlns="" xmlns:a16="http://schemas.microsoft.com/office/drawing/2014/main" val="3909826294"/>
                    </a:ext>
                  </a:extLst>
                </a:gridCol>
                <a:gridCol w="1449056">
                  <a:extLst>
                    <a:ext uri="{9D8B030D-6E8A-4147-A177-3AD203B41FA5}">
                      <a16:colId xmlns="" xmlns:a16="http://schemas.microsoft.com/office/drawing/2014/main" val="18056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Transf</a:t>
                      </a:r>
                      <a:r>
                        <a:rPr lang="es-CO" dirty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Perm.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Lugar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Fecha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Temp.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Rec.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  <a:r>
                        <a:rPr lang="es-CO" dirty="0" err="1"/>
                        <a:t>Acc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Clasificación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93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02/17-03/17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302151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108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02/16-03/16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5067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A4-6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45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02/17-03/17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302298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A6-B7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03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02/16-03/16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B8-9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49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5069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-*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-*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360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M13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352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M10-13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63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01/17-02/17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302298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M10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76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8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Selección de Grabaciones</a:t>
            </a:r>
            <a:endParaRPr lang="es-CO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="" xmlns:a16="http://schemas.microsoft.com/office/drawing/2014/main" id="{A3F5F4F0-1B38-49EF-8858-28DCDE39CAA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O" dirty="0">
                <a:solidFill>
                  <a:sysClr val="windowText" lastClr="000000"/>
                </a:solidFill>
                <a:latin typeface="Calibri"/>
              </a:rPr>
              <a:t>Eliminación de grabaciones “ruidosas”: Propuesta de umbral automático para PSD [BED17]</a:t>
            </a: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r>
              <a:rPr lang="es-ES" dirty="0">
                <a:solidFill>
                  <a:sysClr val="windowText" lastClr="000000"/>
                </a:solidFill>
                <a:latin typeface="Calibri"/>
              </a:rPr>
              <a:t>Se eligen los días con más de 120 grabaciones por día.</a:t>
            </a:r>
          </a:p>
          <a:p>
            <a:r>
              <a:rPr lang="es-ES" sz="3300" dirty="0">
                <a:solidFill>
                  <a:sysClr val="windowText" lastClr="000000"/>
                </a:solidFill>
                <a:latin typeface="Calibri"/>
              </a:rPr>
              <a:t>Eliminación de grabaciones que dan </a:t>
            </a:r>
            <a:r>
              <a:rPr lang="es-ES" sz="3300" dirty="0" err="1">
                <a:solidFill>
                  <a:sysClr val="windowText" lastClr="000000"/>
                </a:solidFill>
                <a:latin typeface="Calibri"/>
              </a:rPr>
              <a:t>NaN</a:t>
            </a:r>
            <a:r>
              <a:rPr lang="es-ES" sz="3300" dirty="0">
                <a:solidFill>
                  <a:sysClr val="windowText" lastClr="000000"/>
                </a:solidFill>
                <a:latin typeface="Calibri"/>
              </a:rPr>
              <a:t> para </a:t>
            </a:r>
            <a:r>
              <a:rPr lang="es-ES" sz="3300" dirty="0" err="1">
                <a:solidFill>
                  <a:sysClr val="windowText" lastClr="000000"/>
                </a:solidFill>
                <a:latin typeface="Calibri"/>
              </a:rPr>
              <a:t>ACIft</a:t>
            </a:r>
            <a:r>
              <a:rPr lang="es-ES" sz="3300" dirty="0">
                <a:solidFill>
                  <a:sysClr val="windowText" lastClr="000000"/>
                </a:solidFill>
                <a:latin typeface="Calibri"/>
              </a:rPr>
              <a:t>.</a:t>
            </a:r>
          </a:p>
          <a:p>
            <a:r>
              <a:rPr lang="es-ES" sz="3300" dirty="0">
                <a:solidFill>
                  <a:sysClr val="windowText" lastClr="000000"/>
                </a:solidFill>
                <a:latin typeface="Calibri"/>
              </a:rPr>
              <a:t>Eliminación de grabadoras que presentaban ruido 3785 y 3786</a:t>
            </a:r>
          </a:p>
          <a:p>
            <a:r>
              <a:rPr lang="es-ES" sz="3300" dirty="0">
                <a:solidFill>
                  <a:sysClr val="windowText" lastClr="000000"/>
                </a:solidFill>
                <a:latin typeface="Calibri"/>
              </a:rPr>
              <a:t>Zonas: </a:t>
            </a:r>
            <a:r>
              <a:rPr lang="es-ES" sz="3300" dirty="0" err="1">
                <a:solidFill>
                  <a:sysClr val="windowText" lastClr="000000"/>
                </a:solidFill>
                <a:latin typeface="Calibri"/>
              </a:rPr>
              <a:t>Bolivar</a:t>
            </a:r>
            <a:r>
              <a:rPr lang="es-ES" sz="3300" dirty="0">
                <a:solidFill>
                  <a:sysClr val="windowText" lastClr="000000"/>
                </a:solidFill>
                <a:latin typeface="Calibri"/>
              </a:rPr>
              <a:t>, en Guajira no se encontró permanencia media.</a:t>
            </a:r>
          </a:p>
          <a:p>
            <a:pPr marL="0" indent="0">
              <a:buNone/>
            </a:pPr>
            <a:endParaRPr lang="es-ES" sz="3300" dirty="0">
              <a:solidFill>
                <a:sysClr val="windowText" lastClr="000000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hizo</a:t>
            </a:r>
            <a:r>
              <a:rPr kumimoji="0" lang="es-CO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balance de clases por días:</a:t>
            </a:r>
          </a:p>
          <a:p>
            <a:pPr marL="400050" lvl="1" indent="0">
              <a:buNone/>
            </a:pPr>
            <a:r>
              <a:rPr lang="es-CO" sz="2400" baseline="0" dirty="0">
                <a:solidFill>
                  <a:sysClr val="windowText" lastClr="000000"/>
                </a:solidFill>
                <a:latin typeface="Calibri"/>
              </a:rPr>
              <a:t>Alta</a:t>
            </a:r>
            <a:r>
              <a:rPr lang="es-CO" sz="2400" dirty="0">
                <a:solidFill>
                  <a:sysClr val="windowText" lastClr="000000"/>
                </a:solidFill>
                <a:latin typeface="Calibri"/>
              </a:rPr>
              <a:t> 23, Seleccionadas: 18 </a:t>
            </a:r>
            <a:r>
              <a:rPr lang="es-CO" sz="2400" dirty="0" err="1">
                <a:solidFill>
                  <a:sysClr val="windowText" lastClr="000000"/>
                </a:solidFill>
                <a:latin typeface="Calibri"/>
              </a:rPr>
              <a:t>Entr</a:t>
            </a:r>
            <a:r>
              <a:rPr lang="es-CO" sz="2400" dirty="0">
                <a:solidFill>
                  <a:sysClr val="windowText" lastClr="000000"/>
                </a:solidFill>
                <a:latin typeface="Calibri"/>
              </a:rPr>
              <a:t>, 5 Prueba.</a:t>
            </a:r>
          </a:p>
          <a:p>
            <a:pPr marL="400050" lvl="1" indent="0">
              <a:buNone/>
            </a:pPr>
            <a:r>
              <a:rPr lang="es-CO" sz="2400" dirty="0">
                <a:solidFill>
                  <a:srgbClr val="FF0000"/>
                </a:solidFill>
                <a:latin typeface="Calibri"/>
              </a:rPr>
              <a:t>Media 20 Total, Seleccionadas: 11 Ent,3 </a:t>
            </a:r>
            <a:r>
              <a:rPr lang="es-CO" sz="2400" dirty="0" err="1">
                <a:solidFill>
                  <a:srgbClr val="FF0000"/>
                </a:solidFill>
                <a:latin typeface="Calibri"/>
              </a:rPr>
              <a:t>Prueba.OJO</a:t>
            </a:r>
            <a:r>
              <a:rPr lang="es-CO" sz="2400" dirty="0">
                <a:solidFill>
                  <a:srgbClr val="FF0000"/>
                </a:solidFill>
                <a:latin typeface="Calibri"/>
              </a:rPr>
              <a:t> NO DA LA SUMA </a:t>
            </a:r>
            <a:r>
              <a:rPr lang="es-CO" sz="2400" b="1" dirty="0">
                <a:solidFill>
                  <a:srgbClr val="FF0000"/>
                </a:solidFill>
                <a:latin typeface="Calibri"/>
              </a:rPr>
              <a:t>(Quedó desbalanceada por error al no incluir una carpeta con la grabadora 5072 – 6 </a:t>
            </a:r>
            <a:r>
              <a:rPr lang="es-CO" sz="2400" b="1" dirty="0" err="1">
                <a:solidFill>
                  <a:srgbClr val="FF0000"/>
                </a:solidFill>
                <a:latin typeface="Calibri"/>
              </a:rPr>
              <a:t>dias</a:t>
            </a:r>
            <a:r>
              <a:rPr lang="es-CO" sz="2400" b="1" dirty="0">
                <a:solidFill>
                  <a:srgbClr val="FF0000"/>
                </a:solidFill>
                <a:latin typeface="Calibri"/>
              </a:rPr>
              <a:t>)</a:t>
            </a:r>
          </a:p>
          <a:p>
            <a:pPr marL="400050" lvl="1" indent="0">
              <a:buNone/>
            </a:pPr>
            <a:r>
              <a:rPr lang="es-CO" sz="2400" dirty="0">
                <a:solidFill>
                  <a:sysClr val="windowText" lastClr="000000"/>
                </a:solidFill>
                <a:latin typeface="Calibri"/>
              </a:rPr>
              <a:t>Baja 21 Total, Seleccionadas: 17 </a:t>
            </a:r>
            <a:r>
              <a:rPr lang="es-CO" sz="2400" dirty="0" err="1">
                <a:solidFill>
                  <a:sysClr val="windowText" lastClr="000000"/>
                </a:solidFill>
                <a:latin typeface="Calibri"/>
              </a:rPr>
              <a:t>Entr</a:t>
            </a:r>
            <a:r>
              <a:rPr lang="es-CO" sz="2400" dirty="0">
                <a:solidFill>
                  <a:sysClr val="windowText" lastClr="000000"/>
                </a:solidFill>
                <a:latin typeface="Calibri"/>
              </a:rPr>
              <a:t>, 4 Prueba.</a:t>
            </a:r>
          </a:p>
          <a:p>
            <a:pPr marL="400050" lvl="1" indent="0">
              <a:buNone/>
            </a:pPr>
            <a:r>
              <a:rPr lang="es-CO" sz="2400" dirty="0">
                <a:solidFill>
                  <a:srgbClr val="FF0000"/>
                </a:solidFill>
                <a:latin typeface="Calibri"/>
              </a:rPr>
              <a:t>TOTAL 64 </a:t>
            </a:r>
            <a:r>
              <a:rPr lang="es-CO" sz="2400" dirty="0" err="1">
                <a:solidFill>
                  <a:srgbClr val="FF0000"/>
                </a:solidFill>
                <a:latin typeface="Calibri"/>
              </a:rPr>
              <a:t>Division</a:t>
            </a:r>
            <a:r>
              <a:rPr lang="es-CO" sz="24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s-CO" sz="2400" dirty="0" err="1">
                <a:solidFill>
                  <a:srgbClr val="FF0000"/>
                </a:solidFill>
                <a:latin typeface="Calibri"/>
              </a:rPr>
              <a:t>entrenamiento+prueba</a:t>
            </a:r>
            <a:r>
              <a:rPr lang="es-CO" sz="2400" dirty="0">
                <a:solidFill>
                  <a:srgbClr val="FF0000"/>
                </a:solidFill>
                <a:latin typeface="Calibri"/>
              </a:rPr>
              <a:t>=59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s-ES" dirty="0">
                <a:solidFill>
                  <a:sysClr val="windowText" lastClr="000000"/>
                </a:solidFill>
                <a:latin typeface="Calibri"/>
              </a:rPr>
              <a:t>Se elijen carpetas por días similares.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3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45056" y="595042"/>
            <a:ext cx="4653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Valor F</a:t>
            </a:r>
            <a:endParaRPr lang="es-ES" sz="3200" b="1" dirty="0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78CC00E2-0827-4243-A01B-6EDAA171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38455" y="1600200"/>
            <a:ext cx="665018" cy="3844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270165" y="5527867"/>
            <a:ext cx="8585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Queda RMS M y </a:t>
            </a:r>
            <a:r>
              <a:rPr lang="es-CO" b="1" dirty="0" err="1" smtClean="0"/>
              <a:t>ADIs</a:t>
            </a:r>
            <a:r>
              <a:rPr lang="es-CO" b="1" dirty="0" smtClean="0"/>
              <a:t> modificados igual que sucedió para encontrar TRANSFORMACION de </a:t>
            </a:r>
            <a:r>
              <a:rPr lang="es-CO" b="1" dirty="0" err="1" smtClean="0"/>
              <a:t>Bolivar</a:t>
            </a:r>
            <a:r>
              <a:rPr lang="es-CO" b="1" dirty="0" smtClean="0"/>
              <a:t>. Los datos que se están analizando también son de </a:t>
            </a:r>
            <a:r>
              <a:rPr lang="es-CO" b="1" dirty="0" err="1" smtClean="0"/>
              <a:t>Bolivar</a:t>
            </a:r>
            <a:r>
              <a:rPr lang="es-CO" b="1" dirty="0" smtClean="0"/>
              <a:t>. El valor F acá es mas bajo que cuando se estimó para transformación.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1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FDCCDC34-0DB2-4150-8587-7CB3CB4C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09" y="956112"/>
            <a:ext cx="7772400" cy="872693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1. Cadenas de </a:t>
            </a:r>
            <a:r>
              <a:rPr lang="es-CO" dirty="0" err="1" smtClean="0"/>
              <a:t>Markov</a:t>
            </a:r>
            <a:r>
              <a:rPr lang="es-CO" dirty="0" smtClean="0"/>
              <a:t> con mezclas gaussianas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2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633C1A8C-2B40-43CA-9F8E-1E5B1104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17"/>
            <a:ext cx="9144000" cy="449836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245056" y="595042"/>
            <a:ext cx="4653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Matrices de Confusión</a:t>
            </a:r>
            <a:endParaRPr lang="es-ES" sz="32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0D90ED8A-5058-4B55-9B78-5396FD12294D}"/>
              </a:ext>
            </a:extLst>
          </p:cNvPr>
          <p:cNvSpPr txBox="1"/>
          <p:nvPr/>
        </p:nvSpPr>
        <p:spPr>
          <a:xfrm>
            <a:off x="229459" y="2609480"/>
            <a:ext cx="73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22%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51BF2486-2A06-4EBC-A3E6-4CC1F5349D1C}"/>
              </a:ext>
            </a:extLst>
          </p:cNvPr>
          <p:cNvSpPr txBox="1"/>
          <p:nvPr/>
        </p:nvSpPr>
        <p:spPr>
          <a:xfrm>
            <a:off x="229459" y="327895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35%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E7EC61D0-C1BE-47FB-9061-D19BD1A91048}"/>
              </a:ext>
            </a:extLst>
          </p:cNvPr>
          <p:cNvSpPr txBox="1"/>
          <p:nvPr/>
        </p:nvSpPr>
        <p:spPr>
          <a:xfrm>
            <a:off x="229459" y="393762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45%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6A3A2464-DB73-46DD-A80E-895ED70B4978}"/>
              </a:ext>
            </a:extLst>
          </p:cNvPr>
          <p:cNvSpPr txBox="1"/>
          <p:nvPr/>
        </p:nvSpPr>
        <p:spPr>
          <a:xfrm>
            <a:off x="229459" y="190240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FF0000"/>
                </a:solidFill>
              </a:rPr>
              <a:t>Error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E19277AF-C675-48F6-AB40-0D10C52BF532}"/>
              </a:ext>
            </a:extLst>
          </p:cNvPr>
          <p:cNvSpPr txBox="1"/>
          <p:nvPr/>
        </p:nvSpPr>
        <p:spPr>
          <a:xfrm>
            <a:off x="4642935" y="2641897"/>
            <a:ext cx="50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40%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C9352859-092F-472D-95F6-EB44636B7E99}"/>
              </a:ext>
            </a:extLst>
          </p:cNvPr>
          <p:cNvSpPr txBox="1"/>
          <p:nvPr/>
        </p:nvSpPr>
        <p:spPr>
          <a:xfrm>
            <a:off x="4642935" y="332473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25%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A5A862AB-4F50-4003-847F-BE68A102D1B8}"/>
              </a:ext>
            </a:extLst>
          </p:cNvPr>
          <p:cNvSpPr txBox="1"/>
          <p:nvPr/>
        </p:nvSpPr>
        <p:spPr>
          <a:xfrm>
            <a:off x="4642935" y="389316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33%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FCF10E81-B485-4350-B53A-EC520EE227F6}"/>
              </a:ext>
            </a:extLst>
          </p:cNvPr>
          <p:cNvSpPr txBox="1"/>
          <p:nvPr/>
        </p:nvSpPr>
        <p:spPr>
          <a:xfrm>
            <a:off x="4676740" y="191958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FF0000"/>
                </a:solidFill>
              </a:rPr>
              <a:t>Error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A1D80B35-8FA6-4165-AD6E-38B6C3514FBB}"/>
              </a:ext>
            </a:extLst>
          </p:cNvPr>
          <p:cNvSpPr txBox="1"/>
          <p:nvPr/>
        </p:nvSpPr>
        <p:spPr>
          <a:xfrm>
            <a:off x="596172" y="5466355"/>
            <a:ext cx="3581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rgbClr val="FF0000"/>
                </a:solidFill>
              </a:rPr>
              <a:t>Error Entrenamiento: 33% 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5D9D9C7A-C809-4C31-9C2D-987015DFFA37}"/>
              </a:ext>
            </a:extLst>
          </p:cNvPr>
          <p:cNvSpPr txBox="1"/>
          <p:nvPr/>
        </p:nvSpPr>
        <p:spPr>
          <a:xfrm>
            <a:off x="4966429" y="5478128"/>
            <a:ext cx="3581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rgbClr val="FF0000"/>
                </a:solidFill>
              </a:rPr>
              <a:t>Error Prueba: 33% 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F1940F3C-791A-42FE-A882-71BE3E1A7DA8}"/>
              </a:ext>
            </a:extLst>
          </p:cNvPr>
          <p:cNvSpPr txBox="1"/>
          <p:nvPr/>
        </p:nvSpPr>
        <p:spPr>
          <a:xfrm>
            <a:off x="2766339" y="6125558"/>
            <a:ext cx="3581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rgbClr val="FF0000"/>
                </a:solidFill>
              </a:rPr>
              <a:t>Error Total: 33% 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45056" y="595042"/>
            <a:ext cx="4653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Medias de Clases</a:t>
            </a:r>
            <a:endParaRPr lang="es-ES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DF8CA55E-7131-49A8-9281-CEE69316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181"/>
            <a:ext cx="9144000" cy="44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72763" y="466809"/>
            <a:ext cx="4653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Datos</a:t>
            </a:r>
            <a:endParaRPr lang="es-ES" sz="3200" b="1" dirty="0"/>
          </a:p>
        </p:txBody>
      </p:sp>
      <p:graphicFrame>
        <p:nvGraphicFramePr>
          <p:cNvPr id="4" name="Marcador de contenido 5">
            <a:extLst>
              <a:ext uri="{FF2B5EF4-FFF2-40B4-BE49-F238E27FC236}">
                <a16:creationId xmlns="" xmlns:a16="http://schemas.microsoft.com/office/drawing/2014/main" id="{5C3D17C0-E050-468C-8ECE-AC858D790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657774"/>
              </p:ext>
            </p:extLst>
          </p:nvPr>
        </p:nvGraphicFramePr>
        <p:xfrm>
          <a:off x="463490" y="1574800"/>
          <a:ext cx="82724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17">
                  <a:extLst>
                    <a:ext uri="{9D8B030D-6E8A-4147-A177-3AD203B41FA5}">
                      <a16:colId xmlns="" xmlns:a16="http://schemas.microsoft.com/office/drawing/2014/main" val="4122927632"/>
                    </a:ext>
                  </a:extLst>
                </a:gridCol>
                <a:gridCol w="817855">
                  <a:extLst>
                    <a:ext uri="{9D8B030D-6E8A-4147-A177-3AD203B41FA5}">
                      <a16:colId xmlns="" xmlns:a16="http://schemas.microsoft.com/office/drawing/2014/main" val="1046463215"/>
                    </a:ext>
                  </a:extLst>
                </a:gridCol>
                <a:gridCol w="861547">
                  <a:extLst>
                    <a:ext uri="{9D8B030D-6E8A-4147-A177-3AD203B41FA5}">
                      <a16:colId xmlns="" xmlns:a16="http://schemas.microsoft.com/office/drawing/2014/main" val="725676193"/>
                    </a:ext>
                  </a:extLst>
                </a:gridCol>
                <a:gridCol w="1492898">
                  <a:extLst>
                    <a:ext uri="{9D8B030D-6E8A-4147-A177-3AD203B41FA5}">
                      <a16:colId xmlns="" xmlns:a16="http://schemas.microsoft.com/office/drawing/2014/main" val="2032206253"/>
                    </a:ext>
                  </a:extLst>
                </a:gridCol>
                <a:gridCol w="1082351">
                  <a:extLst>
                    <a:ext uri="{9D8B030D-6E8A-4147-A177-3AD203B41FA5}">
                      <a16:colId xmlns="" xmlns:a16="http://schemas.microsoft.com/office/drawing/2014/main" val="295016134"/>
                    </a:ext>
                  </a:extLst>
                </a:gridCol>
                <a:gridCol w="1025681">
                  <a:extLst>
                    <a:ext uri="{9D8B030D-6E8A-4147-A177-3AD203B41FA5}">
                      <a16:colId xmlns="" xmlns:a16="http://schemas.microsoft.com/office/drawing/2014/main" val="1527000023"/>
                    </a:ext>
                  </a:extLst>
                </a:gridCol>
                <a:gridCol w="709127">
                  <a:extLst>
                    <a:ext uri="{9D8B030D-6E8A-4147-A177-3AD203B41FA5}">
                      <a16:colId xmlns="" xmlns:a16="http://schemas.microsoft.com/office/drawing/2014/main" val="3909826294"/>
                    </a:ext>
                  </a:extLst>
                </a:gridCol>
                <a:gridCol w="1449056">
                  <a:extLst>
                    <a:ext uri="{9D8B030D-6E8A-4147-A177-3AD203B41FA5}">
                      <a16:colId xmlns="" xmlns:a16="http://schemas.microsoft.com/office/drawing/2014/main" val="18056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Transf</a:t>
                      </a:r>
                      <a:r>
                        <a:rPr lang="es-CO" dirty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Perm.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Lugar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Fecha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Temp.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Rec.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  <a:r>
                        <a:rPr lang="es-CO" dirty="0" err="1"/>
                        <a:t>Acc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Clasificación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93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02/17-03/17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302151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A20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108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02/16-03/16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5067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A0-B1-A2-M3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45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02/17-03/17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302298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A2-B1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03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02/16-03/16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49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5069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360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352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63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01/17-02/17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Lluvias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302298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M3-A0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769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Bolívar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02/16-03/16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5072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7823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FDCCDC34-0DB2-4150-8587-7CB3CB4C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09" y="956112"/>
            <a:ext cx="7772400" cy="872693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/>
              <a:t>2</a:t>
            </a:r>
            <a:r>
              <a:rPr lang="es-CO" dirty="0" smtClean="0"/>
              <a:t>. LAMDA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685161" y="5939407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Todos los descriptores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93848" y="5939407"/>
            <a:ext cx="4102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Seleccionados por F: RMS M </a:t>
            </a:r>
            <a:r>
              <a:rPr lang="es-CO" b="1" dirty="0" err="1" smtClean="0"/>
              <a:t>ADIs</a:t>
            </a:r>
            <a:r>
              <a:rPr lang="es-CO" b="1" dirty="0" smtClean="0"/>
              <a:t>(11)</a:t>
            </a:r>
          </a:p>
          <a:p>
            <a:r>
              <a:rPr lang="es-CO" b="1" dirty="0" smtClean="0"/>
              <a:t>Mejor, pero ojo es otro espacio de datos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616855" y="1644139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Selección de parámetros</a:t>
            </a:r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07968"/>
            <a:ext cx="3888364" cy="3392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7968"/>
            <a:ext cx="3885333" cy="34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0295"/>
            <a:ext cx="8349865" cy="5197113"/>
          </a:xfrm>
          <a:prstGeom prst="rect">
            <a:avLst/>
          </a:prstGeom>
        </p:spPr>
      </p:pic>
      <p:sp>
        <p:nvSpPr>
          <p:cNvPr id="7" name="9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E</a:t>
            </a:r>
            <a:r>
              <a:rPr lang="es-MX" b="1" dirty="0" smtClean="0"/>
              <a:t>ntrenar clasificador: NO supervisado </a:t>
            </a:r>
            <a:endParaRPr lang="es-CO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2954304" y="1532544"/>
            <a:ext cx="0" cy="4896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4972822" y="1551509"/>
            <a:ext cx="9378" cy="4854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8423</TotalTime>
  <Words>939</Words>
  <Application>Microsoft Office PowerPoint</Application>
  <PresentationFormat>Presentación en pantalla (4:3)</PresentationFormat>
  <Paragraphs>284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Resultados Permanencia</vt:lpstr>
      <vt:lpstr>Presentación de PowerPoint</vt:lpstr>
      <vt:lpstr>Presentación de PowerPoint</vt:lpstr>
      <vt:lpstr>1. Cadenas de Markov con mezclas gaussianas</vt:lpstr>
      <vt:lpstr>Presentación de PowerPoint</vt:lpstr>
      <vt:lpstr>Presentación de PowerPoint</vt:lpstr>
      <vt:lpstr>Presentación de PowerPoint</vt:lpstr>
      <vt:lpstr>2. LAMDA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Antioquia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Ingeniería Electrónica</dc:creator>
  <cp:lastModifiedBy>Ingeniería Electrónica</cp:lastModifiedBy>
  <cp:revision>250</cp:revision>
  <dcterms:created xsi:type="dcterms:W3CDTF">2018-06-06T21:05:31Z</dcterms:created>
  <dcterms:modified xsi:type="dcterms:W3CDTF">2018-10-20T13:24:48Z</dcterms:modified>
</cp:coreProperties>
</file>