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2"/>
  </p:notesMasterIdLst>
  <p:sldIdLst>
    <p:sldId id="256" r:id="rId2"/>
    <p:sldId id="258" r:id="rId3"/>
    <p:sldId id="262" r:id="rId4"/>
    <p:sldId id="261" r:id="rId5"/>
    <p:sldId id="259" r:id="rId6"/>
    <p:sldId id="293" r:id="rId7"/>
    <p:sldId id="299" r:id="rId8"/>
    <p:sldId id="297" r:id="rId9"/>
    <p:sldId id="301" r:id="rId10"/>
    <p:sldId id="302" r:id="rId11"/>
    <p:sldId id="296" r:id="rId12"/>
    <p:sldId id="282" r:id="rId13"/>
    <p:sldId id="304" r:id="rId14"/>
    <p:sldId id="305" r:id="rId15"/>
    <p:sldId id="292" r:id="rId16"/>
    <p:sldId id="274" r:id="rId17"/>
    <p:sldId id="298" r:id="rId18"/>
    <p:sldId id="300" r:id="rId19"/>
    <p:sldId id="303" r:id="rId20"/>
    <p:sldId id="294" r:id="rId2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3"/>
    </p:embeddedFont>
    <p:embeddedFont>
      <p:font typeface="Cairo" panose="020B0604020202020204" charset="-78"/>
      <p:regular r:id="rId24"/>
      <p:bold r:id="rId25"/>
    </p:embeddedFont>
    <p:embeddedFont>
      <p:font typeface="Cambria Math" panose="02040503050406030204" pitchFamily="18" charset="0"/>
      <p:regular r:id="rId26"/>
    </p:embeddedFont>
    <p:embeddedFont>
      <p:font typeface="Electrolize" panose="020B0604020202020204" charset="0"/>
      <p:regular r:id="rId27"/>
    </p:embeddedFont>
    <p:embeddedFont>
      <p:font typeface="Eurostile" panose="020B0604020202020204" charset="0"/>
      <p:regular r:id="rId28"/>
      <p:bold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9BE548-A9F6-412D-8601-637661D062AD}">
  <a:tblStyle styleId="{3C9BE548-A9F6-412D-8601-637661D062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9"/>
    <p:restoredTop sz="94673"/>
  </p:normalViewPr>
  <p:slideViewPr>
    <p:cSldViewPr snapToGrid="0" snapToObjects="1">
      <p:cViewPr varScale="1">
        <p:scale>
          <a:sx n="105" d="100"/>
          <a:sy n="105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28df02aa99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28df02aa99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595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28df02aa99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28df02aa99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382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58b4bebab1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58b4bebab1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28df02aa99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28df02aa99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079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28df02aa99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28df02aa99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317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28df02aa99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128df02aa99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58b4bebab1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58b4bebab1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28df02aa99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28df02aa99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994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28df02aa99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28df02aa99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03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28df02aa99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28df02aa99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433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4a59d8d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24a59d8d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8b4beba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8b4beba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84b0b1b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84b0b1b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58b4bebab1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58b4bebab1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730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28df02aa99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28df02aa99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28df02aa99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28df02aa99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480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28df02aa99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28df02aa99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12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411050" y="922025"/>
            <a:ext cx="4098900" cy="26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411050" y="3585725"/>
            <a:ext cx="4098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4"/>
          <p:cNvSpPr txBox="1">
            <a:spLocks noGrp="1"/>
          </p:cNvSpPr>
          <p:nvPr>
            <p:ph type="body" idx="1"/>
          </p:nvPr>
        </p:nvSpPr>
        <p:spPr>
          <a:xfrm>
            <a:off x="721125" y="1202800"/>
            <a:ext cx="3759300" cy="3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2"/>
          </p:nvPr>
        </p:nvSpPr>
        <p:spPr>
          <a:xfrm>
            <a:off x="4663650" y="1754475"/>
            <a:ext cx="3759300" cy="28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500"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4"/>
          <p:cNvPicPr preferRelativeResize="0"/>
          <p:nvPr/>
        </p:nvPicPr>
        <p:blipFill rotWithShape="1">
          <a:blip r:embed="rId2">
            <a:alphaModFix/>
          </a:blip>
          <a:srcRect t="7097" r="10722" b="3624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t="2162" r="216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256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2215050" y="1531850"/>
            <a:ext cx="4713900" cy="25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 sz="1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58800" y="1594300"/>
            <a:ext cx="391020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58850" y="2312600"/>
            <a:ext cx="3910200" cy="12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78588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200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 hasCustomPrompt="1"/>
          </p:nvPr>
        </p:nvSpPr>
        <p:spPr>
          <a:xfrm>
            <a:off x="3398900" y="178588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>
            <a:off x="34038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 hasCustomPrompt="1"/>
          </p:nvPr>
        </p:nvSpPr>
        <p:spPr>
          <a:xfrm>
            <a:off x="6087600" y="1785863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60925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6"/>
          </p:nvPr>
        </p:nvSpPr>
        <p:spPr>
          <a:xfrm>
            <a:off x="7151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34038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8"/>
          </p:nvPr>
        </p:nvSpPr>
        <p:spPr>
          <a:xfrm>
            <a:off x="60876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2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 txBox="1">
            <a:spLocks noGrp="1"/>
          </p:cNvSpPr>
          <p:nvPr>
            <p:ph type="subTitle" idx="1"/>
          </p:nvPr>
        </p:nvSpPr>
        <p:spPr>
          <a:xfrm>
            <a:off x="1944900" y="1470200"/>
            <a:ext cx="5254200" cy="26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2000" b="1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1610850" y="1732150"/>
            <a:ext cx="5922300" cy="15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1610850" y="3121850"/>
            <a:ext cx="5922300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1"/>
          <p:cNvSpPr txBox="1">
            <a:spLocks noGrp="1"/>
          </p:cNvSpPr>
          <p:nvPr>
            <p:ph type="subTitle" idx="1"/>
          </p:nvPr>
        </p:nvSpPr>
        <p:spPr>
          <a:xfrm>
            <a:off x="5353575" y="2642075"/>
            <a:ext cx="26163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5353575" y="1476475"/>
            <a:ext cx="2616300" cy="11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59" r:id="rId5"/>
    <p:sldLayoutId id="2147483664" r:id="rId6"/>
    <p:sldLayoutId id="2147483665" r:id="rId7"/>
    <p:sldLayoutId id="2147483666" r:id="rId8"/>
    <p:sldLayoutId id="2147483667" r:id="rId9"/>
    <p:sldLayoutId id="2147483670" r:id="rId10"/>
    <p:sldLayoutId id="2147483680" r:id="rId11"/>
    <p:sldLayoutId id="2147483681" r:id="rId12"/>
    <p:sldLayoutId id="214748368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>
            <a:spLocks noGrp="1"/>
          </p:cNvSpPr>
          <p:nvPr>
            <p:ph type="ctrTitle"/>
          </p:nvPr>
        </p:nvSpPr>
        <p:spPr>
          <a:xfrm>
            <a:off x="3570514" y="979862"/>
            <a:ext cx="5170630" cy="18913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b="1" dirty="0">
                <a:effectLst/>
                <a:latin typeface="Eurostile" panose="020B0504020202050204" pitchFamily="34" charset="77"/>
              </a:rPr>
              <a:t>Knowledge Distillation</a:t>
            </a:r>
            <a:br>
              <a:rPr lang="en-US" sz="4000" b="1" dirty="0">
                <a:effectLst/>
                <a:latin typeface="Eurostile" panose="020B0504020202050204" pitchFamily="34" charset="77"/>
              </a:rPr>
            </a:br>
            <a:r>
              <a:rPr lang="en-US" sz="4000" b="1" dirty="0">
                <a:effectLst/>
                <a:latin typeface="Eurostile" panose="020B0504020202050204" pitchFamily="34" charset="77"/>
              </a:rPr>
              <a:t>in Neural Networks </a:t>
            </a:r>
            <a:endParaRPr lang="en-US" sz="6600" dirty="0">
              <a:latin typeface="Eurostile" panose="020B0504020202050204" pitchFamily="34" charset="77"/>
            </a:endParaRPr>
          </a:p>
        </p:txBody>
      </p:sp>
      <p:sp>
        <p:nvSpPr>
          <p:cNvPr id="215" name="Google Shape;215;p41"/>
          <p:cNvSpPr txBox="1">
            <a:spLocks noGrp="1"/>
          </p:cNvSpPr>
          <p:nvPr>
            <p:ph type="subTitle" idx="1"/>
          </p:nvPr>
        </p:nvSpPr>
        <p:spPr>
          <a:xfrm>
            <a:off x="3595832" y="2998163"/>
            <a:ext cx="3955311" cy="1244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Muneera Al-Qahtani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Abdulaziz Al-Balushi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David Abboud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Fawzia Zeitoun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16" name="Google Shape;216;p41"/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758750" y="522514"/>
            <a:ext cx="2811764" cy="4124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6"/>
          <p:cNvSpPr txBox="1">
            <a:spLocks noGrp="1"/>
          </p:cNvSpPr>
          <p:nvPr>
            <p:ph type="title"/>
          </p:nvPr>
        </p:nvSpPr>
        <p:spPr>
          <a:xfrm>
            <a:off x="720000" y="8153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Eurostile" panose="020B0504020202050204" pitchFamily="34" charset="77"/>
              </a:rPr>
              <a:t>High Temperature Approximation:</a:t>
            </a:r>
            <a:endParaRPr lang="en-US" sz="4000" b="1" dirty="0">
              <a:latin typeface="Eurostile" panose="020B0504020202050204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6" name="Google Shape;776;p76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720000" y="1480004"/>
                <a:ext cx="7194640" cy="284815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rtl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At high temperatures, the gradient for each logit can be approximated as:</a:t>
                </a:r>
              </a:p>
              <a:p>
                <a:pPr marL="139700" indent="0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dirty="0"/>
              </a:p>
              <a:p>
                <a:pPr marL="139700" indent="0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dirty="0"/>
              </a:p>
              <a:p>
                <a:pPr marL="139700" indent="0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This means minimizing the squared difference between logits of the distilled model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and the cumbersome model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).</a:t>
                </a:r>
                <a:br>
                  <a:rPr lang="en-US" dirty="0"/>
                </a:br>
                <a:endParaRPr dirty="0"/>
              </a:p>
            </p:txBody>
          </p:sp>
        </mc:Choice>
        <mc:Fallback xmlns="">
          <p:sp>
            <p:nvSpPr>
              <p:cNvPr id="776" name="Google Shape;776;p7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20000" y="1480004"/>
                <a:ext cx="7194640" cy="2848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5F4CE55-0CC6-9C16-222A-40ED0904B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581" y="3575579"/>
            <a:ext cx="2343477" cy="752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12B389-084A-CB05-A52D-E781A59EF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8131" y="1951448"/>
            <a:ext cx="4658375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87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6"/>
          <p:cNvSpPr txBox="1">
            <a:spLocks noGrp="1"/>
          </p:cNvSpPr>
          <p:nvPr>
            <p:ph type="title"/>
          </p:nvPr>
        </p:nvSpPr>
        <p:spPr>
          <a:xfrm>
            <a:off x="720000" y="8153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Eurostile" panose="020B0504020202050204" pitchFamily="34" charset="77"/>
              </a:rPr>
              <a:t>Empirical Findings:</a:t>
            </a:r>
            <a:endParaRPr sz="4000" b="1" dirty="0">
              <a:latin typeface="Eurostile" panose="020B0504020202050204" pitchFamily="34" charset="77"/>
            </a:endParaRPr>
          </a:p>
        </p:txBody>
      </p:sp>
      <p:sp>
        <p:nvSpPr>
          <p:cNvPr id="776" name="Google Shape;776;p76"/>
          <p:cNvSpPr txBox="1">
            <a:spLocks noGrp="1"/>
          </p:cNvSpPr>
          <p:nvPr>
            <p:ph type="subTitle" idx="1"/>
          </p:nvPr>
        </p:nvSpPr>
        <p:spPr>
          <a:xfrm>
            <a:off x="720000" y="1480005"/>
            <a:ext cx="7194640" cy="1734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dirty="0">
                <a:effectLst/>
                <a:latin typeface="Eurostile" panose="020B0504020202050204" pitchFamily="34" charset="77"/>
              </a:rPr>
              <a:t>Intermediate temperatures often work best, especially when the distilled model is too small to capture all the knowledge from the cumbersome model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dirty="0">
                <a:effectLst/>
                <a:latin typeface="Eurostile" panose="020B0504020202050204" pitchFamily="34" charset="77"/>
              </a:rPr>
              <a:t>This suggests that ignoring some of the less significant logits can help the distilled model generalize better</a:t>
            </a:r>
          </a:p>
          <a:p>
            <a:pPr marL="139700" indent="0">
              <a:buNone/>
            </a:pP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5101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rostile" panose="020B0504020202050204" pitchFamily="34" charset="77"/>
                <a:sym typeface="Electrolize"/>
              </a:rPr>
              <a:t>Preliminary Experiments on MNIST</a:t>
            </a:r>
            <a:endParaRPr lang="en-US" dirty="0"/>
          </a:p>
        </p:txBody>
      </p:sp>
      <p:graphicFrame>
        <p:nvGraphicFramePr>
          <p:cNvPr id="623" name="Google Shape;623;p67"/>
          <p:cNvGraphicFramePr/>
          <p:nvPr>
            <p:extLst>
              <p:ext uri="{D42A27DB-BD31-4B8C-83A1-F6EECF244321}">
                <p14:modId xmlns:p14="http://schemas.microsoft.com/office/powerpoint/2010/main" val="3090240813"/>
              </p:ext>
            </p:extLst>
          </p:nvPr>
        </p:nvGraphicFramePr>
        <p:xfrm>
          <a:off x="118946" y="1328674"/>
          <a:ext cx="8764859" cy="3269505"/>
        </p:xfrm>
        <a:graphic>
          <a:graphicData uri="http://schemas.openxmlformats.org/drawingml/2006/table">
            <a:tbl>
              <a:tblPr>
                <a:noFill/>
                <a:tableStyleId>{3C9BE548-A9F6-412D-8601-637661D062AD}</a:tableStyleId>
              </a:tblPr>
              <a:tblGrid>
                <a:gridCol w="155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3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0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 dirty="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</a:t>
                      </a:r>
                      <a:endParaRPr sz="2500" dirty="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Large Neural Net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Smaller Neural Net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Distilled Model</a:t>
                      </a:r>
                      <a:endParaRPr sz="2000" b="1" dirty="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Architecture</a:t>
                      </a:r>
                      <a:endParaRPr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Two hidden layers, 1200 rectified linear units</a:t>
                      </a: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Two hidden layers, 800 rectified linear units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Two hidden layers, 800 rectified linear units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Regularization</a:t>
                      </a:r>
                      <a:endParaRPr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Dropout</a:t>
                      </a: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None</a:t>
                      </a:r>
                      <a:endParaRPr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Added task of matching soft targets from the large net at a temperature of 20</a:t>
                      </a:r>
                      <a:endParaRPr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Performance</a:t>
                      </a:r>
                      <a:endParaRPr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Achieved 67 test errors</a:t>
                      </a:r>
                      <a:endParaRPr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Achieved 146 test errors</a:t>
                      </a:r>
                      <a:endParaRPr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Achieved 74 test errors</a:t>
                      </a:r>
                      <a:endParaRPr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6"/>
          <p:cNvSpPr txBox="1">
            <a:spLocks noGrp="1"/>
          </p:cNvSpPr>
          <p:nvPr>
            <p:ph type="title"/>
          </p:nvPr>
        </p:nvSpPr>
        <p:spPr>
          <a:xfrm>
            <a:off x="720000" y="8153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Eurostile" panose="020B0504020202050204" pitchFamily="34" charset="77"/>
              </a:rPr>
              <a:t>Preliminary Experiments on MNIST</a:t>
            </a:r>
            <a:endParaRPr sz="4000" b="1" dirty="0">
              <a:latin typeface="Eurostile" panose="020B0504020202050204" pitchFamily="34" charset="77"/>
            </a:endParaRPr>
          </a:p>
        </p:txBody>
      </p:sp>
      <p:sp>
        <p:nvSpPr>
          <p:cNvPr id="776" name="Google Shape;776;p76"/>
          <p:cNvSpPr txBox="1">
            <a:spLocks noGrp="1"/>
          </p:cNvSpPr>
          <p:nvPr>
            <p:ph type="subTitle" idx="1"/>
          </p:nvPr>
        </p:nvSpPr>
        <p:spPr>
          <a:xfrm>
            <a:off x="720000" y="1480004"/>
            <a:ext cx="7194640" cy="2848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Effect of Temperature and Network Size: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Distilled Net (300+ units per layer): All temperatures above 8 gave similar results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Distilled Net (30 units per layer): Optimal Temperature: 2.5 to 4 worked better than higher or lower temperatures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42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6"/>
          <p:cNvSpPr txBox="1">
            <a:spLocks noGrp="1"/>
          </p:cNvSpPr>
          <p:nvPr>
            <p:ph type="title"/>
          </p:nvPr>
        </p:nvSpPr>
        <p:spPr>
          <a:xfrm>
            <a:off x="720000" y="8153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Eurostile" panose="020B0504020202050204" pitchFamily="34" charset="77"/>
              </a:rPr>
              <a:t>Preliminary Experiments on MNIST</a:t>
            </a:r>
            <a:endParaRPr sz="4000" b="1" dirty="0">
              <a:latin typeface="Eurostile" panose="020B0504020202050204" pitchFamily="34" charset="77"/>
            </a:endParaRPr>
          </a:p>
        </p:txBody>
      </p:sp>
      <p:sp>
        <p:nvSpPr>
          <p:cNvPr id="776" name="Google Shape;776;p76"/>
          <p:cNvSpPr txBox="1">
            <a:spLocks noGrp="1"/>
          </p:cNvSpPr>
          <p:nvPr>
            <p:ph type="subTitle" idx="1"/>
          </p:nvPr>
        </p:nvSpPr>
        <p:spPr>
          <a:xfrm>
            <a:off x="720000" y="1480004"/>
            <a:ext cx="7194640" cy="1800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spcAft>
                <a:spcPts val="1200"/>
              </a:spcAft>
              <a:buNone/>
            </a:pPr>
            <a:r>
              <a:rPr lang="en-US" dirty="0"/>
              <a:t>Handling Missing Digits (Omitting digit ‘3’)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Initial Errors: 206 test errors (133 on digit '3’)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Adjusted Bias: Increased by 3.5, reducing errors to 109 (14 on digit '3’)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With the right bias, the distilled model gets 98.6% of the test 3s correct despite never having seen a 3 during training.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88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77"/>
          <p:cNvSpPr txBox="1">
            <a:spLocks noGrp="1"/>
          </p:cNvSpPr>
          <p:nvPr>
            <p:ph type="body" idx="1"/>
          </p:nvPr>
        </p:nvSpPr>
        <p:spPr>
          <a:xfrm>
            <a:off x="721124" y="1270185"/>
            <a:ext cx="6782761" cy="1010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>
                <a:latin typeface="Cairo"/>
                <a:ea typeface="Cairo"/>
                <a:cs typeface="Cairo"/>
                <a:sym typeface="Cairo"/>
              </a:rPr>
              <a:t>https://arxiv.org/abs/1503.02531</a:t>
            </a:r>
          </a:p>
          <a:p>
            <a:pPr marL="285750" indent="-285750"/>
            <a:r>
              <a:rPr lang="en-US" dirty="0">
                <a:latin typeface="Cairo"/>
                <a:ea typeface="Cairo"/>
                <a:cs typeface="Cairo"/>
                <a:sym typeface="Cairo"/>
              </a:rPr>
              <a:t>https://en.wikipedia.org/wiki/Knowledge_distillation</a:t>
            </a:r>
          </a:p>
          <a:p>
            <a:pPr marL="285750" indent="-285750"/>
            <a:r>
              <a:rPr lang="en-US" dirty="0">
                <a:latin typeface="Cairo"/>
                <a:ea typeface="Cairo"/>
                <a:cs typeface="Cairo"/>
                <a:sym typeface="Cairo"/>
              </a:rPr>
              <a:t>https://keras.io/examples/vision/knowledge_distillation/</a:t>
            </a:r>
          </a:p>
        </p:txBody>
      </p:sp>
      <p:sp>
        <p:nvSpPr>
          <p:cNvPr id="782" name="Google Shape;782;p7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9"/>
          <p:cNvSpPr txBox="1">
            <a:spLocks noGrp="1"/>
          </p:cNvSpPr>
          <p:nvPr>
            <p:ph type="title"/>
          </p:nvPr>
        </p:nvSpPr>
        <p:spPr>
          <a:xfrm>
            <a:off x="1929058" y="1404301"/>
            <a:ext cx="4391060" cy="11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THANK YOU FOR YOUR ATTENTION!</a:t>
            </a:r>
            <a:endParaRPr dirty="0"/>
          </a:p>
        </p:txBody>
      </p:sp>
      <p:sp>
        <p:nvSpPr>
          <p:cNvPr id="432" name="Google Shape;432;p59"/>
          <p:cNvSpPr txBox="1">
            <a:spLocks noGrp="1"/>
          </p:cNvSpPr>
          <p:nvPr>
            <p:ph type="subTitle" idx="1"/>
          </p:nvPr>
        </p:nvSpPr>
        <p:spPr>
          <a:xfrm>
            <a:off x="2336951" y="2479589"/>
            <a:ext cx="3575273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" dirty="0"/>
              <a:t>eel free to ask any question</a:t>
            </a:r>
            <a:r>
              <a:rPr lang="en-US" dirty="0"/>
              <a:t>s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0AFDC6-A1DF-2746-92E5-83BD3C360844}"/>
              </a:ext>
            </a:extLst>
          </p:cNvPr>
          <p:cNvSpPr txBox="1"/>
          <p:nvPr/>
        </p:nvSpPr>
        <p:spPr>
          <a:xfrm>
            <a:off x="677566" y="740853"/>
            <a:ext cx="59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Eurostile" panose="020B0504020202050204" pitchFamily="34" charset="77"/>
              </a:rPr>
              <a:t>Types of Models (Generalist and Specialist)</a:t>
            </a:r>
            <a:r>
              <a:rPr lang="en-US" sz="1800" b="1" dirty="0">
                <a:effectLst/>
                <a:latin typeface="Eurostile" panose="020B0504020202050204" pitchFamily="34" charset="77"/>
              </a:rPr>
              <a:t>:</a:t>
            </a:r>
            <a:endParaRPr lang="en-US" sz="3200" dirty="0">
              <a:latin typeface="Eurostile" panose="020B0504020202050204" pitchFamily="34" charset="77"/>
            </a:endParaRPr>
          </a:p>
        </p:txBody>
      </p:sp>
      <p:sp>
        <p:nvSpPr>
          <p:cNvPr id="5" name="Google Shape;245;p44">
            <a:extLst>
              <a:ext uri="{FF2B5EF4-FFF2-40B4-BE49-F238E27FC236}">
                <a16:creationId xmlns:a16="http://schemas.microsoft.com/office/drawing/2014/main" id="{A84D924E-667F-8A44-AA65-6D74E247552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7566" y="1110185"/>
            <a:ext cx="5497329" cy="15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Types of Models (Generalist and Specialist):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/>
              <a:t>Generalist model: Trained using the complete dataset.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/>
              <a:t>Specialist models: focuses on specific data subsets.</a:t>
            </a:r>
            <a:br>
              <a:rPr lang="en-US" sz="1400" dirty="0"/>
            </a:br>
            <a:r>
              <a:rPr lang="en-US" sz="1400" dirty="0"/>
              <a:t>started using the generalist model's weights to share feature detectors at a lower level.</a:t>
            </a:r>
            <a:endParaRPr lang="en-US" sz="1800" dirty="0">
              <a:effectLst/>
              <a:latin typeface="Eurostile" panose="020B0504020202050204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FC80E7-50FC-8B49-A3DC-ACBA0C4C31E3}"/>
              </a:ext>
            </a:extLst>
          </p:cNvPr>
          <p:cNvSpPr txBox="1"/>
          <p:nvPr/>
        </p:nvSpPr>
        <p:spPr>
          <a:xfrm>
            <a:off x="677566" y="2571750"/>
            <a:ext cx="59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Eurostile" panose="020B0504020202050204" pitchFamily="34" charset="77"/>
              </a:rPr>
              <a:t>Optimization:</a:t>
            </a:r>
            <a:endParaRPr lang="en-US" sz="3200" dirty="0">
              <a:latin typeface="Eurostile" panose="020B0504020202050204" pitchFamily="34" charset="77"/>
            </a:endParaRPr>
          </a:p>
        </p:txBody>
      </p:sp>
      <p:sp>
        <p:nvSpPr>
          <p:cNvPr id="7" name="Google Shape;245;p44">
            <a:extLst>
              <a:ext uri="{FF2B5EF4-FFF2-40B4-BE49-F238E27FC236}">
                <a16:creationId xmlns:a16="http://schemas.microsoft.com/office/drawing/2014/main" id="{F73C74A5-646A-6749-A9F2-4B44FC6CE222}"/>
              </a:ext>
            </a:extLst>
          </p:cNvPr>
          <p:cNvSpPr txBox="1">
            <a:spLocks/>
          </p:cNvSpPr>
          <p:nvPr/>
        </p:nvSpPr>
        <p:spPr>
          <a:xfrm>
            <a:off x="677566" y="2941589"/>
            <a:ext cx="5497329" cy="158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iro"/>
              <a:buNone/>
              <a:defRPr sz="21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iro"/>
              <a:buNone/>
              <a:defRPr sz="21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iro"/>
              <a:buNone/>
              <a:defRPr sz="21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iro"/>
              <a:buNone/>
              <a:defRPr sz="21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iro"/>
              <a:buNone/>
              <a:defRPr sz="21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iro"/>
              <a:buNone/>
              <a:defRPr sz="21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iro"/>
              <a:buNone/>
              <a:defRPr sz="21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iro"/>
              <a:buNone/>
              <a:defRPr sz="21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Using the generalist model, determine which classes are most likely for each test case.</a:t>
            </a:r>
          </a:p>
          <a:p>
            <a:pPr marL="342900" indent="-342900" algn="l">
              <a:buFont typeface="+mj-lt"/>
              <a:buAutoNum type="arabicPeriod"/>
            </a:pPr>
            <a:endParaRPr lang="en-US" sz="1400" dirty="0"/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For precise and accurate predictions, use gradient descent to optimize the logits for each image.</a:t>
            </a:r>
            <a:br>
              <a:rPr lang="en-US" sz="1400" dirty="0"/>
            </a:br>
            <a:endParaRPr lang="en-US" sz="1400" dirty="0">
              <a:latin typeface="Eurostile" panose="020B0504020202050204" pitchFamily="34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DB3749-F9BF-C642-AF5D-8CC8BCF1A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649" y="1585962"/>
            <a:ext cx="3288351" cy="24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74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6"/>
          <p:cNvSpPr txBox="1">
            <a:spLocks noGrp="1"/>
          </p:cNvSpPr>
          <p:nvPr>
            <p:ph type="title"/>
          </p:nvPr>
        </p:nvSpPr>
        <p:spPr>
          <a:xfrm>
            <a:off x="720000" y="8153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Eurostile" panose="020B0504020202050204" pitchFamily="34" charset="77"/>
              </a:rPr>
              <a:t>Gradient Scaling:</a:t>
            </a:r>
            <a:endParaRPr lang="en-US" sz="4000" b="1" dirty="0">
              <a:latin typeface="Eurostile" panose="020B0504020202050204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6" name="Google Shape;776;p76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720000" y="1480004"/>
                <a:ext cx="7194640" cy="284815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rtl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600" b="0" dirty="0">
                    <a:effectLst/>
                    <a:latin typeface="Eurostile" panose="020B0504020202050204" pitchFamily="34" charset="77"/>
                  </a:rPr>
                  <a:t>Train the distilled model on a dataset (transfer set) using "soft targets“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Issue: Gradients from soft targets scale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kern="100" dirty="0">
                    <a:latin typeface="Aptos" panose="020B0004020202020204" pitchFamily="34" charset="0"/>
                    <a:cs typeface="Arial" panose="020B0604020202020204" pitchFamily="34" charset="0"/>
                  </a:rPr>
                  <a:t> .</a:t>
                </a:r>
                <a:endParaRPr lang="en-US" dirty="0"/>
              </a:p>
              <a:p>
                <a:pPr rtl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Solution: Multiply gradients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p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to keep the relative contributions of soft and hard targets consistent, regardless of temperature changes. </a:t>
                </a:r>
              </a:p>
              <a:p>
                <a:pPr rtl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solidFill>
                      <a:srgbClr val="FF0000"/>
                    </a:solidFill>
                  </a:rPr>
                  <a:t>This ensures that the relative contributions of the hard and soft targets remain roughly unchanged if the temperature used for distillation is changed while experimenting with meta-parameters.</a:t>
                </a:r>
                <a:endParaRPr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6" name="Google Shape;776;p7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20000" y="1480004"/>
                <a:ext cx="7194640" cy="2848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67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6"/>
          <p:cNvSpPr txBox="1">
            <a:spLocks noGrp="1"/>
          </p:cNvSpPr>
          <p:nvPr>
            <p:ph type="title"/>
          </p:nvPr>
        </p:nvSpPr>
        <p:spPr>
          <a:xfrm>
            <a:off x="720000" y="8153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Eurostile" panose="020B0504020202050204" pitchFamily="34" charset="77"/>
              </a:rPr>
              <a:t>Effect of Temperature:</a:t>
            </a:r>
            <a:endParaRPr lang="en-US" sz="4000" b="1" dirty="0">
              <a:latin typeface="Eurostile" panose="020B0504020202050204" pitchFamily="34" charset="77"/>
            </a:endParaRPr>
          </a:p>
        </p:txBody>
      </p:sp>
      <p:sp>
        <p:nvSpPr>
          <p:cNvPr id="776" name="Google Shape;776;p76"/>
          <p:cNvSpPr txBox="1">
            <a:spLocks noGrp="1"/>
          </p:cNvSpPr>
          <p:nvPr>
            <p:ph type="subTitle" idx="1"/>
          </p:nvPr>
        </p:nvSpPr>
        <p:spPr>
          <a:xfrm>
            <a:off x="720000" y="1480004"/>
            <a:ext cx="7194640" cy="2848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Lower Temperatures: Less focus on matching very negative logits, which might be noisy.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Intermediate Temperatures: Often provide the best balance, especially when the distilled model is significantly smaller than the cumbersome model.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301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>
            <a:spLocks noGrp="1"/>
          </p:cNvSpPr>
          <p:nvPr>
            <p:ph type="subTitle" idx="6"/>
          </p:nvPr>
        </p:nvSpPr>
        <p:spPr>
          <a:xfrm>
            <a:off x="45902" y="2350316"/>
            <a:ext cx="1617913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Machine learning.</a:t>
            </a:r>
            <a:endParaRPr sz="2000" dirty="0"/>
          </a:p>
        </p:txBody>
      </p:sp>
      <p:sp>
        <p:nvSpPr>
          <p:cNvPr id="235" name="Google Shape;235;p43"/>
          <p:cNvSpPr txBox="1">
            <a:spLocks noGrp="1"/>
          </p:cNvSpPr>
          <p:nvPr>
            <p:ph type="subTitle" idx="8"/>
          </p:nvPr>
        </p:nvSpPr>
        <p:spPr>
          <a:xfrm>
            <a:off x="1882702" y="2378237"/>
            <a:ext cx="2140910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Soft Max and Temper</a:t>
            </a:r>
            <a:r>
              <a:rPr lang="en-US" sz="2000" dirty="0"/>
              <a:t>a</a:t>
            </a:r>
            <a:r>
              <a:rPr lang="en" sz="2000" dirty="0" err="1"/>
              <a:t>ture</a:t>
            </a:r>
            <a:r>
              <a:rPr lang="en" sz="2000" dirty="0"/>
              <a:t>. </a:t>
            </a:r>
            <a:endParaRPr sz="2000" dirty="0"/>
          </a:p>
        </p:txBody>
      </p:sp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>
          <a:xfrm>
            <a:off x="316267" y="1237481"/>
            <a:ext cx="1077184" cy="859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01</a:t>
            </a:r>
            <a:endParaRPr sz="5400" dirty="0"/>
          </a:p>
        </p:txBody>
      </p:sp>
      <p:sp>
        <p:nvSpPr>
          <p:cNvPr id="237" name="Google Shape;237;p43"/>
          <p:cNvSpPr txBox="1">
            <a:spLocks noGrp="1"/>
          </p:cNvSpPr>
          <p:nvPr>
            <p:ph type="title" idx="2"/>
          </p:nvPr>
        </p:nvSpPr>
        <p:spPr>
          <a:xfrm>
            <a:off x="1170482" y="2624330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02</a:t>
            </a:r>
            <a:endParaRPr sz="5400" dirty="0"/>
          </a:p>
        </p:txBody>
      </p:sp>
      <p:sp>
        <p:nvSpPr>
          <p:cNvPr id="238" name="Google Shape;238;p43"/>
          <p:cNvSpPr txBox="1">
            <a:spLocks noGrp="1"/>
          </p:cNvSpPr>
          <p:nvPr>
            <p:ph type="title" idx="4"/>
          </p:nvPr>
        </p:nvSpPr>
        <p:spPr>
          <a:xfrm>
            <a:off x="2302517" y="1334237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03</a:t>
            </a:r>
            <a:endParaRPr sz="5400" dirty="0"/>
          </a:p>
        </p:txBody>
      </p:sp>
      <p:sp>
        <p:nvSpPr>
          <p:cNvPr id="239" name="Google Shape;239;p43"/>
          <p:cNvSpPr txBox="1">
            <a:spLocks noGrp="1"/>
          </p:cNvSpPr>
          <p:nvPr>
            <p:ph type="title" idx="9"/>
          </p:nvPr>
        </p:nvSpPr>
        <p:spPr>
          <a:xfrm>
            <a:off x="316267" y="5302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TABLE OF CONTENTS</a:t>
            </a:r>
            <a:endParaRPr sz="4000" b="1" dirty="0"/>
          </a:p>
        </p:txBody>
      </p:sp>
      <p:sp>
        <p:nvSpPr>
          <p:cNvPr id="18" name="Google Shape;238;p43">
            <a:extLst>
              <a:ext uri="{FF2B5EF4-FFF2-40B4-BE49-F238E27FC236}">
                <a16:creationId xmlns:a16="http://schemas.microsoft.com/office/drawing/2014/main" id="{E2815A81-85CB-1F46-A5C7-48D943D26B27}"/>
              </a:ext>
            </a:extLst>
          </p:cNvPr>
          <p:cNvSpPr txBox="1">
            <a:spLocks/>
          </p:cNvSpPr>
          <p:nvPr/>
        </p:nvSpPr>
        <p:spPr>
          <a:xfrm>
            <a:off x="3462085" y="2607545"/>
            <a:ext cx="180585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6000" b="1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r>
              <a:rPr lang="en" sz="5400" dirty="0"/>
              <a:t>04</a:t>
            </a:r>
          </a:p>
        </p:txBody>
      </p:sp>
      <p:sp>
        <p:nvSpPr>
          <p:cNvPr id="20" name="Google Shape;238;p43">
            <a:extLst>
              <a:ext uri="{FF2B5EF4-FFF2-40B4-BE49-F238E27FC236}">
                <a16:creationId xmlns:a16="http://schemas.microsoft.com/office/drawing/2014/main" id="{381D0812-FAC7-0343-98D4-FAD62A32513B}"/>
              </a:ext>
            </a:extLst>
          </p:cNvPr>
          <p:cNvSpPr txBox="1">
            <a:spLocks/>
          </p:cNvSpPr>
          <p:nvPr/>
        </p:nvSpPr>
        <p:spPr>
          <a:xfrm>
            <a:off x="4630285" y="1379070"/>
            <a:ext cx="12753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6000" b="1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r>
              <a:rPr lang="en" sz="5400" dirty="0"/>
              <a:t>05</a:t>
            </a:r>
          </a:p>
        </p:txBody>
      </p:sp>
      <p:sp>
        <p:nvSpPr>
          <p:cNvPr id="21" name="Google Shape;233;p43">
            <a:extLst>
              <a:ext uri="{FF2B5EF4-FFF2-40B4-BE49-F238E27FC236}">
                <a16:creationId xmlns:a16="http://schemas.microsoft.com/office/drawing/2014/main" id="{3A0B0534-C790-EF47-89B4-DED852F82080}"/>
              </a:ext>
            </a:extLst>
          </p:cNvPr>
          <p:cNvSpPr txBox="1">
            <a:spLocks/>
          </p:cNvSpPr>
          <p:nvPr/>
        </p:nvSpPr>
        <p:spPr>
          <a:xfrm>
            <a:off x="673821" y="3667465"/>
            <a:ext cx="2244013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n-US" sz="2000" dirty="0"/>
              <a:t>Knowledge Distillation</a:t>
            </a:r>
            <a:r>
              <a:rPr lang="en-US" sz="2000" b="1" dirty="0"/>
              <a:t>.</a:t>
            </a:r>
            <a:endParaRPr lang="en-US" sz="2000" dirty="0"/>
          </a:p>
        </p:txBody>
      </p:sp>
      <p:sp>
        <p:nvSpPr>
          <p:cNvPr id="26" name="Google Shape;233;p43">
            <a:extLst>
              <a:ext uri="{FF2B5EF4-FFF2-40B4-BE49-F238E27FC236}">
                <a16:creationId xmlns:a16="http://schemas.microsoft.com/office/drawing/2014/main" id="{2E07292C-59C1-AD4D-86D1-B00F255FC19D}"/>
              </a:ext>
            </a:extLst>
          </p:cNvPr>
          <p:cNvSpPr txBox="1">
            <a:spLocks/>
          </p:cNvSpPr>
          <p:nvPr/>
        </p:nvSpPr>
        <p:spPr>
          <a:xfrm>
            <a:off x="3213945" y="3620507"/>
            <a:ext cx="180585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n-US" sz="2000" dirty="0"/>
              <a:t>Distillation process</a:t>
            </a:r>
            <a:r>
              <a:rPr lang="en-US" sz="2000" b="1" dirty="0"/>
              <a:t>.</a:t>
            </a:r>
            <a:endParaRPr lang="en-US" sz="2000" dirty="0"/>
          </a:p>
        </p:txBody>
      </p:sp>
      <p:sp>
        <p:nvSpPr>
          <p:cNvPr id="27" name="Google Shape;233;p43">
            <a:extLst>
              <a:ext uri="{FF2B5EF4-FFF2-40B4-BE49-F238E27FC236}">
                <a16:creationId xmlns:a16="http://schemas.microsoft.com/office/drawing/2014/main" id="{D91D78A2-C7C7-B147-B589-7E8166AE3D35}"/>
              </a:ext>
            </a:extLst>
          </p:cNvPr>
          <p:cNvSpPr txBox="1">
            <a:spLocks/>
          </p:cNvSpPr>
          <p:nvPr/>
        </p:nvSpPr>
        <p:spPr>
          <a:xfrm>
            <a:off x="4214946" y="2363000"/>
            <a:ext cx="1969717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n-US" sz="2000" dirty="0"/>
              <a:t>Soft and hard targets.</a:t>
            </a:r>
          </a:p>
        </p:txBody>
      </p:sp>
      <p:sp>
        <p:nvSpPr>
          <p:cNvPr id="28" name="Google Shape;238;p43">
            <a:extLst>
              <a:ext uri="{FF2B5EF4-FFF2-40B4-BE49-F238E27FC236}">
                <a16:creationId xmlns:a16="http://schemas.microsoft.com/office/drawing/2014/main" id="{CD7311D6-6609-3A4D-864F-7A0806157076}"/>
              </a:ext>
            </a:extLst>
          </p:cNvPr>
          <p:cNvSpPr txBox="1">
            <a:spLocks/>
          </p:cNvSpPr>
          <p:nvPr/>
        </p:nvSpPr>
        <p:spPr>
          <a:xfrm>
            <a:off x="5678782" y="2574280"/>
            <a:ext cx="1582516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6000" b="1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r>
              <a:rPr lang="en" sz="5400" dirty="0"/>
              <a:t>06</a:t>
            </a:r>
          </a:p>
        </p:txBody>
      </p:sp>
      <p:sp>
        <p:nvSpPr>
          <p:cNvPr id="29" name="Google Shape;233;p43">
            <a:extLst>
              <a:ext uri="{FF2B5EF4-FFF2-40B4-BE49-F238E27FC236}">
                <a16:creationId xmlns:a16="http://schemas.microsoft.com/office/drawing/2014/main" id="{492E4810-53A9-F645-9519-3F9978959D23}"/>
              </a:ext>
            </a:extLst>
          </p:cNvPr>
          <p:cNvSpPr txBox="1">
            <a:spLocks/>
          </p:cNvSpPr>
          <p:nvPr/>
        </p:nvSpPr>
        <p:spPr>
          <a:xfrm>
            <a:off x="5259116" y="3571480"/>
            <a:ext cx="2050243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n-US" sz="2000" dirty="0"/>
              <a:t>Matching Logits.</a:t>
            </a:r>
          </a:p>
        </p:txBody>
      </p:sp>
      <p:sp>
        <p:nvSpPr>
          <p:cNvPr id="30" name="Google Shape;238;p43">
            <a:extLst>
              <a:ext uri="{FF2B5EF4-FFF2-40B4-BE49-F238E27FC236}">
                <a16:creationId xmlns:a16="http://schemas.microsoft.com/office/drawing/2014/main" id="{EBBC36BE-34B6-0847-8E10-E765042F63B9}"/>
              </a:ext>
            </a:extLst>
          </p:cNvPr>
          <p:cNvSpPr txBox="1">
            <a:spLocks/>
          </p:cNvSpPr>
          <p:nvPr/>
        </p:nvSpPr>
        <p:spPr>
          <a:xfrm>
            <a:off x="6663640" y="1366413"/>
            <a:ext cx="1582516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6000" b="1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r>
              <a:rPr lang="en" sz="5400" dirty="0"/>
              <a:t>07</a:t>
            </a:r>
          </a:p>
        </p:txBody>
      </p:sp>
      <p:sp>
        <p:nvSpPr>
          <p:cNvPr id="31" name="Google Shape;233;p43">
            <a:extLst>
              <a:ext uri="{FF2B5EF4-FFF2-40B4-BE49-F238E27FC236}">
                <a16:creationId xmlns:a16="http://schemas.microsoft.com/office/drawing/2014/main" id="{34971D95-BBD1-9F4F-8941-AD26726E1969}"/>
              </a:ext>
            </a:extLst>
          </p:cNvPr>
          <p:cNvSpPr txBox="1">
            <a:spLocks/>
          </p:cNvSpPr>
          <p:nvPr/>
        </p:nvSpPr>
        <p:spPr>
          <a:xfrm>
            <a:off x="6276439" y="2399780"/>
            <a:ext cx="1969717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n-US" sz="2000" dirty="0"/>
              <a:t>Empirical findings.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6"/>
          <p:cNvSpPr txBox="1">
            <a:spLocks noGrp="1"/>
          </p:cNvSpPr>
          <p:nvPr>
            <p:ph type="title"/>
          </p:nvPr>
        </p:nvSpPr>
        <p:spPr>
          <a:xfrm>
            <a:off x="720000" y="8153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Eurostile" panose="020B0504020202050204" pitchFamily="34" charset="77"/>
              </a:rPr>
              <a:t>Combining Soft and Hard Targets:</a:t>
            </a:r>
            <a:endParaRPr sz="4000" b="1" dirty="0">
              <a:latin typeface="Eurostile" panose="020B0504020202050204" pitchFamily="34" charset="77"/>
            </a:endParaRPr>
          </a:p>
        </p:txBody>
      </p:sp>
      <p:sp>
        <p:nvSpPr>
          <p:cNvPr id="776" name="Google Shape;776;p76"/>
          <p:cNvSpPr txBox="1">
            <a:spLocks noGrp="1"/>
          </p:cNvSpPr>
          <p:nvPr>
            <p:ph type="subTitle" idx="1"/>
          </p:nvPr>
        </p:nvSpPr>
        <p:spPr>
          <a:xfrm>
            <a:off x="720000" y="1480004"/>
            <a:ext cx="7194640" cy="2848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dirty="0">
                <a:effectLst/>
                <a:latin typeface="Eurostile" panose="020B0504020202050204" pitchFamily="34" charset="77"/>
              </a:rPr>
              <a:t>When correct labels are available, the distilled model can be trained to produce both the soft targets and the correct labels.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dirty="0">
                <a:effectLst/>
                <a:latin typeface="Eurostile" panose="020B0504020202050204" pitchFamily="34" charset="77"/>
              </a:rPr>
              <a:t>This is done using a weighted average of two objective functions: one for the soft targets and one for the correct labels.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dirty="0">
                <a:effectLst/>
                <a:latin typeface="Eurostile" panose="020B0504020202050204" pitchFamily="34" charset="77"/>
              </a:rPr>
              <a:t>Typically, a lower weight is given to the objective function for the correct labels to balance the contributions.</a:t>
            </a:r>
          </a:p>
          <a:p>
            <a:pPr marL="139700" indent="0">
              <a:buNone/>
            </a:pP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234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>
            <a:off x="208480" y="1437757"/>
            <a:ext cx="4157330" cy="2809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Eurostile" panose="020B0504020202050204" pitchFamily="34" charset="77"/>
              </a:rPr>
              <a:t>Training:</a:t>
            </a:r>
            <a:endParaRPr lang="en-US" sz="1800" b="0" dirty="0">
              <a:effectLst/>
              <a:latin typeface="Eurostile" panose="020B0504020202050204" pitchFamily="34" charset="77"/>
            </a:endParaRPr>
          </a:p>
          <a:p>
            <a:pPr>
              <a:spcAft>
                <a:spcPts val="1200"/>
              </a:spcAft>
            </a:pPr>
            <a:r>
              <a:rPr lang="en-US" i="0" u="none" strike="noStrike" dirty="0">
                <a:solidFill>
                  <a:srgbClr val="595959"/>
                </a:solidFill>
                <a:effectLst/>
                <a:latin typeface="Eurostile" panose="020B0504020202050204" pitchFamily="34" charset="77"/>
              </a:rPr>
              <a:t>Goal: </a:t>
            </a:r>
            <a:r>
              <a:rPr lang="en-US" dirty="0"/>
              <a:t>Identify patterns in huge datasets.</a:t>
            </a:r>
          </a:p>
          <a:p>
            <a:pPr>
              <a:spcAft>
                <a:spcPts val="1200"/>
              </a:spcAft>
            </a:pPr>
            <a:r>
              <a:rPr lang="en-US" i="0" u="none" strike="noStrike" dirty="0">
                <a:solidFill>
                  <a:srgbClr val="595959"/>
                </a:solidFill>
                <a:effectLst/>
                <a:latin typeface="Eurostile" panose="020B0504020202050204" pitchFamily="34" charset="77"/>
              </a:rPr>
              <a:t>Requirements:</a:t>
            </a:r>
            <a:br>
              <a:rPr lang="en-US" dirty="0"/>
            </a:br>
            <a:r>
              <a:rPr lang="en-US" dirty="0"/>
              <a:t>A high capacity for computation is needed. </a:t>
            </a:r>
            <a:br>
              <a:rPr lang="en-US" dirty="0"/>
            </a:br>
            <a:r>
              <a:rPr lang="en-US" dirty="0"/>
              <a:t>Real-time performance is not required. </a:t>
            </a:r>
            <a:br>
              <a:rPr lang="en-US" dirty="0"/>
            </a:br>
            <a:endParaRPr lang="en-US" dirty="0"/>
          </a:p>
        </p:txBody>
      </p:sp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xfrm>
            <a:off x="513810" y="8085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/>
              <a:t>Training and Implementation in Machine Learning</a:t>
            </a:r>
            <a:endParaRPr sz="4400" b="1" dirty="0">
              <a:latin typeface="Eurostile" panose="020B0504020202050204" pitchFamily="34" charset="77"/>
            </a:endParaRPr>
          </a:p>
        </p:txBody>
      </p:sp>
      <p:sp>
        <p:nvSpPr>
          <p:cNvPr id="7" name="Google Shape;265;p47">
            <a:extLst>
              <a:ext uri="{FF2B5EF4-FFF2-40B4-BE49-F238E27FC236}">
                <a16:creationId xmlns:a16="http://schemas.microsoft.com/office/drawing/2014/main" id="{38B1E0BF-4EC3-9246-A5A8-20A93C949F08}"/>
              </a:ext>
            </a:extLst>
          </p:cNvPr>
          <p:cNvSpPr txBox="1">
            <a:spLocks/>
          </p:cNvSpPr>
          <p:nvPr/>
        </p:nvSpPr>
        <p:spPr>
          <a:xfrm>
            <a:off x="4365810" y="1513800"/>
            <a:ext cx="4916412" cy="2486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139700" indent="0">
              <a:spcAft>
                <a:spcPts val="1200"/>
              </a:spcAft>
              <a:buNone/>
            </a:pPr>
            <a:r>
              <a:rPr lang="en-US" sz="1800" dirty="0"/>
              <a:t>Implementation :</a:t>
            </a:r>
            <a:endParaRPr lang="en-US" sz="1800" dirty="0">
              <a:solidFill>
                <a:srgbClr val="595959"/>
              </a:solidFill>
              <a:latin typeface="Eurostile" panose="020B0504020202050204" pitchFamily="34" charset="77"/>
            </a:endParaRP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595959"/>
                </a:solidFill>
                <a:latin typeface="Eurostile" panose="020B0504020202050204" pitchFamily="34" charset="77"/>
              </a:rPr>
              <a:t>Goal: </a:t>
            </a:r>
            <a:r>
              <a:rPr lang="en-US" dirty="0"/>
              <a:t>Engage users directly in real time</a:t>
            </a:r>
          </a:p>
          <a:p>
            <a:r>
              <a:rPr lang="en-US" dirty="0">
                <a:solidFill>
                  <a:srgbClr val="595959"/>
                </a:solidFill>
                <a:latin typeface="Eurostile" panose="020B0504020202050204" pitchFamily="34" charset="77"/>
              </a:rPr>
              <a:t>Requirements:</a:t>
            </a:r>
          </a:p>
          <a:p>
            <a:pPr marL="139700" indent="0">
              <a:buNone/>
            </a:pPr>
            <a:r>
              <a:rPr lang="en-US" dirty="0"/>
              <a:t>        1. Low latency</a:t>
            </a:r>
          </a:p>
          <a:p>
            <a:pPr marL="139700" indent="0">
              <a:buNone/>
            </a:pPr>
            <a:r>
              <a:rPr lang="en-US" dirty="0"/>
              <a:t>        2. Effective utilization of computer resources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8" name="Google Shape;260;p46">
            <a:extLst>
              <a:ext uri="{FF2B5EF4-FFF2-40B4-BE49-F238E27FC236}">
                <a16:creationId xmlns:a16="http://schemas.microsoft.com/office/drawing/2014/main" id="{B82255EA-74F8-BD4B-96F9-ABB4206A45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9458" t="19631" r="18553" b="661"/>
          <a:stretch/>
        </p:blipFill>
        <p:spPr>
          <a:xfrm>
            <a:off x="3227558" y="2700668"/>
            <a:ext cx="2000059" cy="2598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>
            <a:spLocks noGrp="1"/>
          </p:cNvSpPr>
          <p:nvPr>
            <p:ph type="body" idx="1"/>
          </p:nvPr>
        </p:nvSpPr>
        <p:spPr>
          <a:xfrm>
            <a:off x="579900" y="1115103"/>
            <a:ext cx="4385503" cy="1784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None/>
            </a:pPr>
            <a:r>
              <a:rPr lang="en-US" dirty="0"/>
              <a:t>A method for knowledge transfer from a big, complex model (teacher) to a smaller, less complex model (student)</a:t>
            </a:r>
            <a:endParaRPr dirty="0"/>
          </a:p>
        </p:txBody>
      </p:sp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157050" y="1115103"/>
            <a:ext cx="4808353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Eurostile" panose="020B0504020202050204" pitchFamily="34" charset="77"/>
              </a:rPr>
              <a:t>What is Knowledge Distillation?</a:t>
            </a:r>
            <a:endParaRPr sz="4400" b="1" dirty="0">
              <a:latin typeface="Eurostile" panose="020B0504020202050204" pitchFamily="34" charset="7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BF7780-1D47-B14D-A3B1-7A21B7F9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660" y="2571750"/>
            <a:ext cx="3479800" cy="168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>
            <a:spLocks noGrp="1"/>
          </p:cNvSpPr>
          <p:nvPr>
            <p:ph type="subTitle" idx="1"/>
          </p:nvPr>
        </p:nvSpPr>
        <p:spPr>
          <a:xfrm>
            <a:off x="930365" y="1631411"/>
            <a:ext cx="4194528" cy="1518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Eurostile" panose="020B0504020202050204" pitchFamily="34" charset="77"/>
              </a:rPr>
              <a:t>Improve the performance and efficiency of the smaller model</a:t>
            </a:r>
            <a:endParaRPr lang="en-US" dirty="0">
              <a:solidFill>
                <a:schemeClr val="bg1"/>
              </a:solidFill>
              <a:latin typeface="Eurostile" panose="020B0504020202050204" pitchFamily="34" charset="77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effectLst/>
                <a:latin typeface="Eurostile" panose="020B0504020202050204" pitchFamily="34" charset="77"/>
              </a:rPr>
              <a:t>Decreased computational costs</a:t>
            </a:r>
            <a:endParaRPr lang="en-US" dirty="0">
              <a:solidFill>
                <a:schemeClr val="bg1"/>
              </a:solidFill>
              <a:latin typeface="Eurostile" panose="020B0504020202050204" pitchFamily="34" charset="77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effectLst/>
                <a:latin typeface="Eurostile" panose="020B0504020202050204" pitchFamily="34" charset="77"/>
              </a:rPr>
              <a:t>Better Generalization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Eurostile" panose="020B0504020202050204" pitchFamily="34" charset="77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800" dirty="0">
              <a:effectLst/>
              <a:latin typeface="Eurostile" panose="020B0504020202050204" pitchFamily="34" charset="77"/>
            </a:endParaRPr>
          </a:p>
          <a:p>
            <a:pPr marL="342900" indent="-342900" algn="l">
              <a:buFont typeface="+mj-lt"/>
              <a:buAutoNum type="arabicPeriod"/>
            </a:pPr>
            <a:endParaRPr lang="en-US" dirty="0">
              <a:latin typeface="Eurostile" panose="020B0504020202050204" pitchFamily="34" charset="77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>
              <a:latin typeface="Eurostile" panose="020B0504020202050204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6EE9E6-F485-7048-93D6-C835EF68A885}"/>
              </a:ext>
            </a:extLst>
          </p:cNvPr>
          <p:cNvSpPr txBox="1"/>
          <p:nvPr/>
        </p:nvSpPr>
        <p:spPr>
          <a:xfrm>
            <a:off x="930365" y="1169745"/>
            <a:ext cx="592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Eurostile" panose="020B0504020202050204" pitchFamily="34" charset="77"/>
              </a:rPr>
              <a:t>Why Do We Use Knowledge Distillation? </a:t>
            </a:r>
            <a:endParaRPr lang="en-QA" sz="1800" b="1" dirty="0">
              <a:latin typeface="Eurostile" panose="020B0504020202050204" pitchFamily="34" charset="7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pic>
        <p:nvPicPr>
          <p:cNvPr id="7" name="Picture 6" descr="A diagram of a software processing process&#10;&#10;Description automatically generated">
            <a:extLst>
              <a:ext uri="{FF2B5EF4-FFF2-40B4-BE49-F238E27FC236}">
                <a16:creationId xmlns:a16="http://schemas.microsoft.com/office/drawing/2014/main" id="{BA3DE0D6-518F-C68B-A669-6DF13FFB3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2052" y="0"/>
            <a:ext cx="9928104" cy="527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7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6"/>
          <p:cNvSpPr txBox="1">
            <a:spLocks noGrp="1"/>
          </p:cNvSpPr>
          <p:nvPr>
            <p:ph type="title"/>
          </p:nvPr>
        </p:nvSpPr>
        <p:spPr>
          <a:xfrm>
            <a:off x="465320" y="4597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Eurostile" panose="020B0504020202050204" pitchFamily="34" charset="77"/>
              </a:rPr>
              <a:t>Distillation Process: or Knowledge Transfer:</a:t>
            </a:r>
            <a:endParaRPr sz="4000" b="1" dirty="0">
              <a:latin typeface="Eurostile" panose="020B0504020202050204" pitchFamily="34" charset="77"/>
            </a:endParaRPr>
          </a:p>
        </p:txBody>
      </p:sp>
      <p:sp>
        <p:nvSpPr>
          <p:cNvPr id="776" name="Google Shape;776;p76"/>
          <p:cNvSpPr txBox="1">
            <a:spLocks noGrp="1"/>
          </p:cNvSpPr>
          <p:nvPr>
            <p:ph type="subTitle" idx="1"/>
          </p:nvPr>
        </p:nvSpPr>
        <p:spPr>
          <a:xfrm>
            <a:off x="420482" y="971458"/>
            <a:ext cx="7194640" cy="2848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dirty="0">
                <a:effectLst/>
                <a:latin typeface="Eurostile" panose="020B0504020202050204" pitchFamily="34" charset="77"/>
              </a:rPr>
              <a:t>Train the distilled model on a dataset (transfer set) using "soft targets" produced by the cumbersome model at a high temperature.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dirty="0">
                <a:effectLst/>
                <a:latin typeface="Eurostile" panose="020B0504020202050204" pitchFamily="34" charset="77"/>
              </a:rPr>
              <a:t>During training, use the same high temperature in the distilled model.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dirty="0">
                <a:effectLst/>
                <a:latin typeface="Eurostile" panose="020B0504020202050204" pitchFamily="34" charset="77"/>
              </a:rPr>
              <a:t>After training, switch the temperature back to 1 for the distilled model.</a:t>
            </a:r>
          </a:p>
          <a:p>
            <a:pPr marL="139700" indent="0">
              <a:buNone/>
            </a:pPr>
            <a:br>
              <a:rPr lang="en-US" dirty="0"/>
            </a:br>
            <a:endParaRPr dirty="0"/>
          </a:p>
        </p:txBody>
      </p:sp>
      <p:pic>
        <p:nvPicPr>
          <p:cNvPr id="2053" name="Picture 5" descr="Het Shah | Knowledge Distillation for Convolution Neural Networks using  Pytorch">
            <a:extLst>
              <a:ext uri="{FF2B5EF4-FFF2-40B4-BE49-F238E27FC236}">
                <a16:creationId xmlns:a16="http://schemas.microsoft.com/office/drawing/2014/main" id="{087C4D24-A8C2-D010-40AF-03FCED6CE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29" y="2395535"/>
            <a:ext cx="4375532" cy="26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6"/>
          <p:cNvSpPr txBox="1">
            <a:spLocks noGrp="1"/>
          </p:cNvSpPr>
          <p:nvPr>
            <p:ph type="title"/>
          </p:nvPr>
        </p:nvSpPr>
        <p:spPr>
          <a:xfrm>
            <a:off x="167837" y="1605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Eurostile" panose="020B0504020202050204" pitchFamily="34" charset="77"/>
              </a:rPr>
              <a:t>Softmax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Eurostile" panose="020B0504020202050204" pitchFamily="34" charset="77"/>
              </a:rPr>
              <a:t> and Temperature:</a:t>
            </a:r>
            <a:endParaRPr sz="4000" b="1" dirty="0">
              <a:latin typeface="Eurostile" panose="020B0504020202050204" pitchFamily="34" charset="77"/>
            </a:endParaRPr>
          </a:p>
        </p:txBody>
      </p:sp>
      <p:sp>
        <p:nvSpPr>
          <p:cNvPr id="776" name="Google Shape;776;p76"/>
          <p:cNvSpPr txBox="1">
            <a:spLocks noGrp="1"/>
          </p:cNvSpPr>
          <p:nvPr>
            <p:ph type="subTitle" idx="1"/>
          </p:nvPr>
        </p:nvSpPr>
        <p:spPr>
          <a:xfrm>
            <a:off x="174089" y="725330"/>
            <a:ext cx="7194640" cy="2848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dirty="0">
                <a:effectLst/>
                <a:latin typeface="Eurostile" panose="020B0504020202050204" pitchFamily="34" charset="77"/>
              </a:rPr>
              <a:t>Neural networks use a </a:t>
            </a:r>
            <a:r>
              <a:rPr lang="en-US" sz="1600" b="0" dirty="0" err="1">
                <a:effectLst/>
                <a:latin typeface="Eurostile" panose="020B0504020202050204" pitchFamily="34" charset="77"/>
              </a:rPr>
              <a:t>softmax</a:t>
            </a:r>
            <a:r>
              <a:rPr lang="en-US" sz="1600" b="0" dirty="0">
                <a:effectLst/>
                <a:latin typeface="Eurostile" panose="020B0504020202050204" pitchFamily="34" charset="77"/>
              </a:rPr>
              <a:t> layer to convert logits (raw scores) into probabilities for each class.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dirty="0">
                <a:effectLst/>
                <a:latin typeface="Eurostile" panose="020B0504020202050204" pitchFamily="34" charset="77"/>
              </a:rPr>
              <a:t>The temperature (T) parameter in the </a:t>
            </a:r>
            <a:r>
              <a:rPr lang="en-US" sz="1600" b="0" dirty="0" err="1">
                <a:effectLst/>
                <a:latin typeface="Eurostile" panose="020B0504020202050204" pitchFamily="34" charset="77"/>
              </a:rPr>
              <a:t>softmax</a:t>
            </a:r>
            <a:r>
              <a:rPr lang="en-US" sz="1600" b="0" dirty="0">
                <a:effectLst/>
                <a:latin typeface="Eurostile" panose="020B0504020202050204" pitchFamily="34" charset="77"/>
              </a:rPr>
              <a:t> function can be adjusted. A higher temperature produces a "softer" probability distribution, meaning the probabilities are more spread out and less confident.</a:t>
            </a:r>
          </a:p>
          <a:p>
            <a:pPr marL="139700" indent="0">
              <a:buNone/>
            </a:pPr>
            <a:br>
              <a:rPr lang="en-US" dirty="0"/>
            </a:br>
            <a:endParaRPr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69674EE8-E3AB-B8D2-3F85-4F700227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17" y="3137729"/>
            <a:ext cx="3144520" cy="122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0EA742-5C60-4242-9A3D-784CBDD4F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314" y="2237672"/>
            <a:ext cx="3810000" cy="26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6"/>
          <p:cNvSpPr txBox="1">
            <a:spLocks noGrp="1"/>
          </p:cNvSpPr>
          <p:nvPr>
            <p:ph type="title"/>
          </p:nvPr>
        </p:nvSpPr>
        <p:spPr>
          <a:xfrm>
            <a:off x="720000" y="8153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Eurostile" panose="020B0504020202050204" pitchFamily="34" charset="77"/>
              </a:rPr>
              <a:t>Logit Matching:</a:t>
            </a:r>
            <a:endParaRPr lang="en-US" sz="4000" b="1" dirty="0">
              <a:latin typeface="Eurostile" panose="020B0504020202050204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6" name="Google Shape;776;p76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720000" y="1480004"/>
                <a:ext cx="7194640" cy="284815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Logits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): The raw scores before applying </a:t>
                </a:r>
                <a:r>
                  <a:rPr lang="en-US" dirty="0" err="1"/>
                  <a:t>softmax</a:t>
                </a:r>
                <a:endParaRPr lang="en-US" dirty="0"/>
              </a:p>
              <a:p>
                <a:pPr rtl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Gradient Contribution: Each example in the transfer set contributes a gradient with respect to each logit of the distilled model.</a:t>
                </a:r>
                <a:br>
                  <a:rPr lang="en-US" dirty="0"/>
                </a:br>
                <a:endParaRPr dirty="0"/>
              </a:p>
            </p:txBody>
          </p:sp>
        </mc:Choice>
        <mc:Fallback xmlns="">
          <p:sp>
            <p:nvSpPr>
              <p:cNvPr id="776" name="Google Shape;776;p7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20000" y="1480004"/>
                <a:ext cx="7194640" cy="2848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35B21AF-A381-9D88-A090-34E9CACFE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970" y="2967092"/>
            <a:ext cx="5268060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98784"/>
      </p:ext>
    </p:extLst>
  </p:cSld>
  <p:clrMapOvr>
    <a:masterClrMapping/>
  </p:clrMapOvr>
</p:sld>
</file>

<file path=ppt/theme/theme1.xml><?xml version="1.0" encoding="utf-8"?>
<a:theme xmlns:a="http://schemas.openxmlformats.org/drawingml/2006/main" name="South Korean Robotics &amp; AI History Lesson for College by Slidesgo">
  <a:themeElements>
    <a:clrScheme name="Simple Light">
      <a:dk1>
        <a:srgbClr val="434343"/>
      </a:dk1>
      <a:lt1>
        <a:srgbClr val="666666"/>
      </a:lt1>
      <a:dk2>
        <a:srgbClr val="C38382"/>
      </a:dk2>
      <a:lt2>
        <a:srgbClr val="D9A4A3"/>
      </a:lt2>
      <a:accent1>
        <a:srgbClr val="F7C4B1"/>
      </a:accent1>
      <a:accent2>
        <a:srgbClr val="E7A885"/>
      </a:accent2>
      <a:accent3>
        <a:srgbClr val="F2DDC7"/>
      </a:accent3>
      <a:accent4>
        <a:srgbClr val="A0A9B0"/>
      </a:accent4>
      <a:accent5>
        <a:srgbClr val="D0D1D5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929</Words>
  <Application>Microsoft Office PowerPoint</Application>
  <PresentationFormat>On-screen Show (16:9)</PresentationFormat>
  <Paragraphs>118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Cambria Math</vt:lpstr>
      <vt:lpstr>Montserrat</vt:lpstr>
      <vt:lpstr>Electrolize</vt:lpstr>
      <vt:lpstr>Cairo</vt:lpstr>
      <vt:lpstr>Arial</vt:lpstr>
      <vt:lpstr>Eurostile</vt:lpstr>
      <vt:lpstr>Aptos</vt:lpstr>
      <vt:lpstr>Bebas Neue</vt:lpstr>
      <vt:lpstr>South Korean Robotics &amp; AI History Lesson for College by Slidesgo</vt:lpstr>
      <vt:lpstr>Knowledge Distillation in Neural Networks </vt:lpstr>
      <vt:lpstr>01</vt:lpstr>
      <vt:lpstr>Training and Implementation in Machine Learning</vt:lpstr>
      <vt:lpstr>What is Knowledge Distillation?</vt:lpstr>
      <vt:lpstr>PowerPoint Presentation</vt:lpstr>
      <vt:lpstr>DIAGRAM</vt:lpstr>
      <vt:lpstr>Distillation Process: or Knowledge Transfer:</vt:lpstr>
      <vt:lpstr>Softmax and Temperature:</vt:lpstr>
      <vt:lpstr>Logit Matching:</vt:lpstr>
      <vt:lpstr>High Temperature Approximation:</vt:lpstr>
      <vt:lpstr>Empirical Findings:</vt:lpstr>
      <vt:lpstr>Preliminary Experiments on MNIST</vt:lpstr>
      <vt:lpstr>Preliminary Experiments on MNIST</vt:lpstr>
      <vt:lpstr>Preliminary Experiments on MNIST</vt:lpstr>
      <vt:lpstr>RESOURCES</vt:lpstr>
      <vt:lpstr>THANK YOU FOR YOUR ATTENTION!</vt:lpstr>
      <vt:lpstr>PowerPoint Presentation</vt:lpstr>
      <vt:lpstr>Gradient Scaling:</vt:lpstr>
      <vt:lpstr>Effect of Temperature:</vt:lpstr>
      <vt:lpstr>Combining Soft and Hard Targets: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Distilling the Knowledge in a Neural Network </dc:title>
  <cp:lastModifiedBy>Fawzia Zeitoun (Student)</cp:lastModifiedBy>
  <cp:revision>14</cp:revision>
  <dcterms:modified xsi:type="dcterms:W3CDTF">2024-06-06T07:09:34Z</dcterms:modified>
</cp:coreProperties>
</file>