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8" r:id="rId5"/>
    <p:sldId id="260" r:id="rId6"/>
    <p:sldId id="259" r:id="rId7"/>
    <p:sldId id="262" r:id="rId8"/>
    <p:sldId id="264" r:id="rId9"/>
    <p:sldId id="263" r:id="rId10"/>
    <p:sldId id="265" r:id="rId11"/>
    <p:sldId id="266" r:id="rId12"/>
    <p:sldId id="267" r:id="rId13"/>
    <p:sldId id="268"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hasCustomPrompt="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hasCustomPrompt="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D63A465-6BBA-4286-B480-5634CA53FE9E}" type="datetimeFigureOut">
              <a:rPr lang="es-MX" smtClean="0"/>
              <a:t>14/12/2021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D63A465-6BBA-4286-B480-5634CA53FE9E}" type="datetimeFigureOut">
              <a:rPr lang="es-MX" smtClean="0"/>
              <a:t>14/12/2021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D63A465-6BBA-4286-B480-5634CA53FE9E}" type="datetimeFigureOut">
              <a:rPr lang="es-MX" smtClean="0"/>
              <a:t>14/12/2021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3A465-6BBA-4286-B480-5634CA53FE9E}" type="datetimeFigureOut">
              <a:rPr lang="es-MX" smtClean="0"/>
              <a:t>14/12/2021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63A465-6BBA-4286-B480-5634CA53FE9E}" type="datetimeFigureOut">
              <a:rPr lang="es-MX" smtClean="0"/>
              <a:t>14/12/2021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hasCustomPrompt="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3B5C738-77B6-4EF7-B878-7BC41B865B73}" type="slidenum">
              <a:rPr lang="es-MX" smtClean="0"/>
              <a:t>‹Nº›</a:t>
            </a:fld>
            <a:endParaRPr lang="es-MX"/>
          </a:p>
        </p:txBody>
      </p:sp>
      <p:sp>
        <p:nvSpPr>
          <p:cNvPr id="5" name="Date Placeholder 4"/>
          <p:cNvSpPr>
            <a:spLocks noGrp="1"/>
          </p:cNvSpPr>
          <p:nvPr>
            <p:ph type="dt" sz="half" idx="10"/>
          </p:nvPr>
        </p:nvSpPr>
        <p:spPr/>
        <p:txBody>
          <a:bodyPr/>
          <a:lstStyle/>
          <a:p>
            <a:fld id="{8D63A465-6BBA-4286-B480-5634CA53FE9E}" type="datetimeFigureOut">
              <a:rPr lang="es-MX" smtClean="0"/>
              <a:t>14/12/2021</a:t>
            </a:fld>
            <a:endParaRPr lang="es-MX"/>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3B5C738-77B6-4EF7-B878-7BC41B865B73}"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3B5C738-77B6-4EF7-B878-7BC41B865B73}"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8D63A465-6BBA-4286-B480-5634CA53FE9E}" type="datetimeFigureOut">
              <a:rPr lang="es-MX" smtClean="0"/>
              <a:t>14/12/2021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8D63A465-6BBA-4286-B480-5634CA53FE9E}" type="datetimeFigureOut">
              <a:rPr lang="es-MX" smtClean="0"/>
              <a:t>14/12/2021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8D63A465-6BBA-4286-B480-5634CA53FE9E}" type="datetimeFigureOut">
              <a:rPr lang="es-MX" smtClean="0"/>
              <a:t>14/12/2021</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8D63A465-6BBA-4286-B480-5634CA53FE9E}" type="datetimeFigureOut">
              <a:rPr lang="es-MX" smtClean="0"/>
              <a:t>14/12/2021</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D63A465-6BBA-4286-B480-5634CA53FE9E}" type="datetimeFigureOut">
              <a:rPr lang="es-MX" smtClean="0"/>
              <a:t>14/12/2021</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D63A465-6BBA-4286-B480-5634CA53FE9E}" type="datetimeFigureOut">
              <a:rPr lang="es-MX" smtClean="0"/>
              <a:t>14/12/2021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D63A465-6BBA-4286-B480-5634CA53FE9E}" type="datetimeFigureOut">
              <a:rPr lang="es-MX" smtClean="0"/>
              <a:t>14/12/2021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3B5C738-77B6-4EF7-B878-7BC41B865B73}"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63A465-6BBA-4286-B480-5634CA53FE9E}" type="datetimeFigureOut">
              <a:rPr lang="es-MX" smtClean="0"/>
              <a:t>14/12/2021</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5C738-77B6-4EF7-B878-7BC41B865B73}"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63A465-6BBA-4286-B480-5634CA53FE9E}" type="datetimeFigureOut">
              <a:rPr lang="es-MX" smtClean="0"/>
              <a:t>14/12/2021</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B5C738-77B6-4EF7-B878-7BC41B865B73}"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j-3vuBynnOE&amp;list=WL&amp;index=31" TargetMode="External"/><Relationship Id="rId7" Type="http://schemas.openxmlformats.org/officeDocument/2006/relationships/hyperlink" Target="https://programmerclick.com/article/1396319235/" TargetMode="External"/><Relationship Id="rId2" Type="http://schemas.openxmlformats.org/officeDocument/2006/relationships/hyperlink" Target="https://github.com/DavidAC02/Proyecto/tree/main/David" TargetMode="External"/><Relationship Id="rId1" Type="http://schemas.openxmlformats.org/officeDocument/2006/relationships/slideLayout" Target="../slideLayouts/slideLayout13.xml"/><Relationship Id="rId6" Type="http://schemas.openxmlformats.org/officeDocument/2006/relationships/hyperlink" Target="https://www.eurekaciencia.com/naturales/microbiologia/visite-micropia-el-unico-museo-de-microbiologia-del-mundo/" TargetMode="External"/><Relationship Id="rId5" Type="http://schemas.openxmlformats.org/officeDocument/2006/relationships/hyperlink" Target="https://www.youtube.com/watch?v=hoRHNE6s1wk&amp;list=WL&amp;index=32" TargetMode="External"/><Relationship Id="rId4" Type="http://schemas.openxmlformats.org/officeDocument/2006/relationships/hyperlink" Target="https://www.youtube.com/watch?v=Y199sNkXq58&amp;list=WL&amp;index=35&amp;t=15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hyperlink" Target="https://pinetools.com/es/partir-im&#225;genes"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p:cNvSpPr>
            <a:spLocks noGrp="1" noRot="1" noChangeAspect="1" noMove="1" noResize="1" noEditPoints="1" noAdjustHandles="1" noChangeArrowheads="1" noChangeShapeType="1" noTextEdit="1"/>
          </p:cNvSpPr>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p:cNvSpPr>
            <a:spLocks noGrp="1" noRot="1" noChangeAspect="1" noMove="1" noResize="1" noEditPoints="1" noAdjustHandles="1" noChangeArrowheads="1" noChangeShapeType="1" noTextEdit="1"/>
          </p:cNvSpPr>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p:cNvSpPr>
            <a:spLocks noGrp="1" noRot="1" noChangeAspect="1" noMove="1" noResize="1" noEditPoints="1" noAdjustHandles="1" noChangeArrowheads="1" noChangeShapeType="1" noTextEdit="1"/>
          </p:cNvSpPr>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ítulo 2"/>
          <p:cNvSpPr>
            <a:spLocks noGrp="1"/>
          </p:cNvSpPr>
          <p:nvPr>
            <p:ph type="subTitle" idx="1"/>
          </p:nvPr>
        </p:nvSpPr>
        <p:spPr>
          <a:xfrm>
            <a:off x="3767281" y="4518922"/>
            <a:ext cx="4605513" cy="1883427"/>
          </a:xfrm>
          <a:noFill/>
        </p:spPr>
        <p:txBody>
          <a:bodyPr>
            <a:normAutofit fontScale="92500" lnSpcReduction="10000"/>
          </a:bodyPr>
          <a:lstStyle/>
          <a:p>
            <a:r>
              <a:rPr lang="es-MX" sz="2000" dirty="0">
                <a:solidFill>
                  <a:srgbClr val="002060"/>
                </a:solidFill>
              </a:rPr>
              <a:t>Integrantes del equipo:</a:t>
            </a:r>
          </a:p>
          <a:p>
            <a:r>
              <a:rPr lang="es-MX" sz="2000" dirty="0">
                <a:solidFill>
                  <a:srgbClr val="002060"/>
                </a:solidFill>
              </a:rPr>
              <a:t>David Alvarado</a:t>
            </a:r>
          </a:p>
          <a:p>
            <a:r>
              <a:rPr lang="es-MX" sz="2000" dirty="0">
                <a:solidFill>
                  <a:srgbClr val="002060"/>
                </a:solidFill>
              </a:rPr>
              <a:t>Raúl </a:t>
            </a:r>
            <a:r>
              <a:rPr lang="es-MX" sz="2000" dirty="0" err="1">
                <a:solidFill>
                  <a:srgbClr val="002060"/>
                </a:solidFill>
              </a:rPr>
              <a:t>Antuna</a:t>
            </a:r>
            <a:endParaRPr lang="es-MX" sz="2000" dirty="0">
              <a:solidFill>
                <a:srgbClr val="002060"/>
              </a:solidFill>
            </a:endParaRPr>
          </a:p>
          <a:p>
            <a:r>
              <a:rPr lang="es-MX" sz="2000" dirty="0">
                <a:solidFill>
                  <a:srgbClr val="002060"/>
                </a:solidFill>
              </a:rPr>
              <a:t>Tania Garibay</a:t>
            </a:r>
          </a:p>
          <a:p>
            <a:r>
              <a:rPr lang="es-MX" sz="2000" dirty="0">
                <a:solidFill>
                  <a:srgbClr val="002060"/>
                </a:solidFill>
              </a:rPr>
              <a:t>Pamela Pérez </a:t>
            </a:r>
          </a:p>
          <a:p>
            <a:endParaRPr lang="es-MX" sz="2000" dirty="0">
              <a:solidFill>
                <a:srgbClr val="002060"/>
              </a:solidFill>
            </a:endParaRPr>
          </a:p>
        </p:txBody>
      </p:sp>
      <p:sp>
        <p:nvSpPr>
          <p:cNvPr id="2" name="Título 1"/>
          <p:cNvSpPr>
            <a:spLocks noGrp="1"/>
          </p:cNvSpPr>
          <p:nvPr>
            <p:ph type="ctrTitle"/>
          </p:nvPr>
        </p:nvSpPr>
        <p:spPr>
          <a:xfrm>
            <a:off x="3204641" y="2018057"/>
            <a:ext cx="6000451" cy="2486303"/>
          </a:xfrm>
          <a:noFill/>
        </p:spPr>
        <p:txBody>
          <a:bodyPr anchor="ctr">
            <a:normAutofit/>
          </a:bodyPr>
          <a:lstStyle/>
          <a:p>
            <a:r>
              <a:rPr lang="es-MX" sz="4400" b="1" dirty="0">
                <a:solidFill>
                  <a:srgbClr val="002060"/>
                </a:solidFill>
              </a:rPr>
              <a:t>Clasificador de sellos en un pasaporte de museo para actividad recreativa</a:t>
            </a:r>
          </a:p>
        </p:txBody>
      </p:sp>
      <p:sp>
        <p:nvSpPr>
          <p:cNvPr id="26" name="Freeform: Shape 25"/>
          <p:cNvSpPr>
            <a:spLocks noGrp="1" noRot="1" noChangeAspect="1" noMove="1" noResize="1" noEditPoints="1" noAdjustHandles="1" noChangeArrowheads="1" noChangeShapeType="1" noTextEdit="1"/>
          </p:cNvSpPr>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p:cNvSpPr>
            <a:spLocks noGrp="1" noRot="1" noChangeAspect="1" noMove="1" noResize="1" noEditPoints="1" noAdjustHandles="1" noChangeArrowheads="1" noChangeShapeType="1" noTextEdit="1"/>
          </p:cNvSpPr>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solidFill>
                  <a:schemeClr val="accent2">
                    <a:lumMod val="75000"/>
                  </a:schemeClr>
                </a:solidFill>
              </a:rPr>
              <a:t>Se logró clasificar las imágenes con un %64 de posibilidad de acierto</a:t>
            </a:r>
          </a:p>
        </p:txBody>
      </p:sp>
      <p:sp>
        <p:nvSpPr>
          <p:cNvPr id="6" name="CuadroTexto 5"/>
          <p:cNvSpPr txBox="1"/>
          <p:nvPr/>
        </p:nvSpPr>
        <p:spPr>
          <a:xfrm>
            <a:off x="860933" y="3855375"/>
            <a:ext cx="6098667" cy="2306955"/>
          </a:xfrm>
          <a:prstGeom prst="rect">
            <a:avLst/>
          </a:prstGeom>
          <a:noFill/>
        </p:spPr>
        <p:txBody>
          <a:bodyPr wrap="square" rtlCol="0">
            <a:spAutoFit/>
          </a:bodyPr>
          <a:lstStyle/>
          <a:p>
            <a:r>
              <a:rPr lang="es-MX" dirty="0"/>
              <a:t>En el museo de Micropia se usa el formato del pasaporte para dar un incentivo a los visitante de recolectar los diferentes microorganismos y así pasar por la mayor cantidad estaciones posibles.</a:t>
            </a:r>
          </a:p>
          <a:p>
            <a:r>
              <a:rPr lang="es-MX" dirty="0"/>
              <a:t>En cambio, nosotros buscamos crear una aplicación funcional de facil acceso con la que se puedan escanear nuestro pasaporte y dar información adicional de los microorganismos impresos. </a:t>
            </a:r>
          </a:p>
        </p:txBody>
      </p:sp>
      <p:pic>
        <p:nvPicPr>
          <p:cNvPr id="8" name="Marcador de contenido 7">
            <a:extLst>
              <a:ext uri="{FF2B5EF4-FFF2-40B4-BE49-F238E27FC236}">
                <a16:creationId xmlns:a16="http://schemas.microsoft.com/office/drawing/2014/main" id="{DD4722A4-AFF9-4682-8096-CAE28DC3EBB3}"/>
              </a:ext>
            </a:extLst>
          </p:cNvPr>
          <p:cNvPicPr>
            <a:picLocks noGrp="1" noChangeAspect="1"/>
          </p:cNvPicPr>
          <p:nvPr>
            <p:ph idx="1"/>
          </p:nvPr>
        </p:nvPicPr>
        <p:blipFill rotWithShape="1">
          <a:blip r:embed="rId2"/>
          <a:srcRect l="6092" t="25169" r="43454" b="31821"/>
          <a:stretch/>
        </p:blipFill>
        <p:spPr>
          <a:xfrm>
            <a:off x="428835" y="1853967"/>
            <a:ext cx="3481431" cy="166940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solidFill>
                  <a:schemeClr val="accent2">
                    <a:lumMod val="75000"/>
                  </a:schemeClr>
                </a:solidFill>
              </a:rPr>
              <a:t>A futuro la interfaz gráfica y detección de imágenes puede mejorar</a:t>
            </a:r>
          </a:p>
        </p:txBody>
      </p:sp>
      <p:sp>
        <p:nvSpPr>
          <p:cNvPr id="3" name="Marcador de contenido 2"/>
          <p:cNvSpPr>
            <a:spLocks noGrp="1"/>
          </p:cNvSpPr>
          <p:nvPr>
            <p:ph idx="1"/>
          </p:nvPr>
        </p:nvSpPr>
        <p:spPr/>
        <p:txBody>
          <a:bodyPr/>
          <a:lstStyle/>
          <a:p>
            <a:r>
              <a:rPr lang="es-MX" dirty="0"/>
              <a:t>Actualmente se muestran únicamente imágenes de los sellos, esto podría ampliarse a mostrar imágenes de los microorganismos predichos.</a:t>
            </a:r>
          </a:p>
          <a:p>
            <a:r>
              <a:rPr lang="es-MX" dirty="0"/>
              <a:t>En algunos casos, dependiendo de la imagen recibida, el programa detecta un número inexacto de sellos.</a:t>
            </a:r>
          </a:p>
          <a:p>
            <a:r>
              <a:rPr lang="es-MX" dirty="0"/>
              <a:t>Agregar la posibilidad de acceder a la aplicación desde un celular y directamente de la cámara.</a:t>
            </a:r>
          </a:p>
          <a:p>
            <a:r>
              <a:rPr lang="es-MX" dirty="0"/>
              <a:t>Disminuir el tiempo de compilación del algoritmo.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solidFill>
                  <a:schemeClr val="accent2">
                    <a:lumMod val="75000"/>
                  </a:schemeClr>
                </a:solidFill>
              </a:rPr>
              <a:t>Referencias y GitHub</a:t>
            </a:r>
          </a:p>
        </p:txBody>
      </p:sp>
      <p:sp>
        <p:nvSpPr>
          <p:cNvPr id="3" name="Marcador de contenido 2"/>
          <p:cNvSpPr>
            <a:spLocks noGrp="1"/>
          </p:cNvSpPr>
          <p:nvPr>
            <p:ph idx="1"/>
          </p:nvPr>
        </p:nvSpPr>
        <p:spPr/>
        <p:txBody>
          <a:bodyPr>
            <a:normAutofit lnSpcReduction="10000"/>
          </a:bodyPr>
          <a:lstStyle/>
          <a:p>
            <a:r>
              <a:rPr lang="es-MX" dirty="0">
                <a:hlinkClick r:id="rId2"/>
              </a:rPr>
              <a:t>https://github.com/DavidAC02/Proyecto/tree/main/David</a:t>
            </a:r>
            <a:endParaRPr lang="es-MX" dirty="0"/>
          </a:p>
          <a:p>
            <a:r>
              <a:rPr lang="es-MX" dirty="0"/>
              <a:t>Video para realizar la base de datos </a:t>
            </a:r>
            <a:r>
              <a:rPr lang="es-MX" dirty="0">
                <a:hlinkClick r:id="rId3"/>
              </a:rPr>
              <a:t>https://www.youtube.com/watch?v=j-3vuBynnOE&amp;list=WL&amp;index=31</a:t>
            </a:r>
            <a:endParaRPr lang="es-MX" dirty="0"/>
          </a:p>
          <a:p>
            <a:r>
              <a:rPr lang="es-MX" dirty="0"/>
              <a:t>Minicurso que consta de alrededor de 6 videos para crear interfaces gráficas </a:t>
            </a:r>
            <a:r>
              <a:rPr lang="es-MX" dirty="0">
                <a:hlinkClick r:id="rId4"/>
              </a:rPr>
              <a:t>https://www.youtube.com/watch?v=Y199sNkXq58&amp;list=WL&amp;index=35&amp;t=15s</a:t>
            </a:r>
            <a:endParaRPr lang="es-MX" dirty="0"/>
          </a:p>
          <a:p>
            <a:r>
              <a:rPr lang="es-MX" dirty="0"/>
              <a:t>Video, parte 1 de 2, para permitir buscar una imagen entre los archivos </a:t>
            </a:r>
            <a:r>
              <a:rPr lang="es-MX" dirty="0">
                <a:hlinkClick r:id="rId5"/>
              </a:rPr>
              <a:t>https://www.youtube.com/watch?v=hoRHNE6s1wk&amp;list=WL&amp;index=32</a:t>
            </a:r>
            <a:endParaRPr lang="es-MX" dirty="0"/>
          </a:p>
          <a:p>
            <a:r>
              <a:rPr lang="es-MX" dirty="0"/>
              <a:t>Crónica de un visitante en el museo Micropia de Ámsterdam</a:t>
            </a:r>
          </a:p>
          <a:p>
            <a:pPr marL="0" indent="0">
              <a:buNone/>
            </a:pPr>
            <a:r>
              <a:rPr lang="es-MX" dirty="0"/>
              <a:t>     </a:t>
            </a:r>
            <a:r>
              <a:rPr lang="es-MX" dirty="0">
                <a:hlinkClick r:id="rId6"/>
              </a:rPr>
              <a:t>https://www.eurekaciencia.com/naturales/microbiologia/visite-micropia-el-unico-museo-de-microbiologia-del-mundo/</a:t>
            </a:r>
            <a:endParaRPr lang="es-MX" dirty="0"/>
          </a:p>
          <a:p>
            <a:r>
              <a:rPr lang="es-MX" dirty="0"/>
              <a:t>Página con código para recortar imágenes </a:t>
            </a:r>
            <a:r>
              <a:rPr lang="es-MX" dirty="0">
                <a:hlinkClick r:id="rId7"/>
              </a:rPr>
              <a:t>https://programmerclick.com/article/1396319235/</a:t>
            </a:r>
            <a:r>
              <a:rPr lang="es-MX" dirty="0"/>
              <a:t> </a:t>
            </a:r>
          </a:p>
          <a:p>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40080" y="325369"/>
            <a:ext cx="4368602" cy="1956841"/>
          </a:xfrm>
        </p:spPr>
        <p:txBody>
          <a:bodyPr anchor="b">
            <a:normAutofit/>
          </a:bodyPr>
          <a:lstStyle/>
          <a:p>
            <a:pPr algn="ctr"/>
            <a:r>
              <a:rPr lang="es-MX" sz="5400" dirty="0"/>
              <a:t>Pasaporte con sellos </a:t>
            </a:r>
          </a:p>
        </p:txBody>
      </p:sp>
      <p:sp>
        <p:nvSpPr>
          <p:cNvPr id="12"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640080" y="2872899"/>
            <a:ext cx="4243589" cy="2100361"/>
          </a:xfrm>
        </p:spPr>
        <p:txBody>
          <a:bodyPr>
            <a:normAutofit/>
          </a:bodyPr>
          <a:lstStyle/>
          <a:p>
            <a:pPr marL="0" indent="0">
              <a:buNone/>
            </a:pPr>
            <a:r>
              <a:rPr lang="es-MX" sz="2200" dirty="0"/>
              <a:t>El problema consiste en realizar un programa de clasificación de imágenes, correspondientes a distintos microorganismos y selladas en un pasaporte. </a:t>
            </a:r>
          </a:p>
        </p:txBody>
      </p:sp>
      <p:pic>
        <p:nvPicPr>
          <p:cNvPr id="5" name="Imagen 4" descr="Imagen que contiene monitor, foto, azul, juego&#10;&#10;Descripción generada automáticamente"/>
          <p:cNvPicPr>
            <a:picLocks noChangeAspect="1"/>
          </p:cNvPicPr>
          <p:nvPr/>
        </p:nvPicPr>
        <p:blipFill rotWithShape="1">
          <a:blip r:embed="rId2">
            <a:extLst>
              <a:ext uri="{28A0092B-C50C-407E-A947-70E740481C1C}">
                <a14:useLocalDpi xmlns:a14="http://schemas.microsoft.com/office/drawing/2010/main" val="0"/>
              </a:ext>
            </a:extLst>
          </a:blip>
          <a:srcRect l="18190" r="25390"/>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7"/>
          <p:cNvCxnSpPr>
            <a:cxnSpLocks noGrp="1" noRot="1" noChangeAspect="1" noMove="1" noResize="1" noEditPoints="1" noAdjustHandles="1" noChangeArrowheads="1" noChangeShapeType="1"/>
          </p:cNvCxnSpPr>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643467" y="816638"/>
            <a:ext cx="3367359" cy="5224724"/>
          </a:xfrm>
        </p:spPr>
        <p:txBody>
          <a:bodyPr anchor="ctr">
            <a:normAutofit/>
          </a:bodyPr>
          <a:lstStyle/>
          <a:p>
            <a:pPr algn="ctr"/>
            <a:r>
              <a:rPr lang="es-MX" dirty="0">
                <a:solidFill>
                  <a:schemeClr val="accent2">
                    <a:lumMod val="75000"/>
                  </a:schemeClr>
                </a:solidFill>
              </a:rPr>
              <a:t>Planes a futuro en feria de ciencias</a:t>
            </a:r>
          </a:p>
        </p:txBody>
      </p:sp>
      <p:sp>
        <p:nvSpPr>
          <p:cNvPr id="3" name="Marcador de contenido 2"/>
          <p:cNvSpPr>
            <a:spLocks noGrp="1"/>
          </p:cNvSpPr>
          <p:nvPr>
            <p:ph idx="1"/>
          </p:nvPr>
        </p:nvSpPr>
        <p:spPr>
          <a:xfrm>
            <a:off x="4654295" y="816638"/>
            <a:ext cx="4619706" cy="5224724"/>
          </a:xfrm>
        </p:spPr>
        <p:txBody>
          <a:bodyPr anchor="ctr">
            <a:normAutofit/>
          </a:bodyPr>
          <a:lstStyle/>
          <a:p>
            <a:pPr marL="0" indent="0">
              <a:buNone/>
            </a:pPr>
            <a:r>
              <a:rPr lang="es-MX" dirty="0"/>
              <a:t>Este problema es uno de los eslabones del proyecto a futuro “Feria Matemática de Morelia”. En la cual se prevé la organización de una sala dedicada a la biología, misma que tendrá dentro de sus actividades la implementación de un pasaporte.</a:t>
            </a:r>
          </a:p>
          <a:p>
            <a:pPr marL="0" indent="0">
              <a:buNone/>
            </a:pPr>
            <a:r>
              <a:rPr lang="es-MX" dirty="0"/>
              <a:t>El pasaporte es un documento en donde los participantes podrán acumular sellos de distintos microorganismos, posteriormente escanearlo y, vía el programa realizado, conocer los microorganismos obtenidos, así como una reseña de cada uno de ellos.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solidFill>
                  <a:schemeClr val="accent2">
                    <a:lumMod val="75000"/>
                  </a:schemeClr>
                </a:solidFill>
              </a:rPr>
              <a:t>Antecedentes</a:t>
            </a:r>
          </a:p>
        </p:txBody>
      </p:sp>
      <p:sp>
        <p:nvSpPr>
          <p:cNvPr id="3" name="Marcador de contenido 2"/>
          <p:cNvSpPr>
            <a:spLocks noGrp="1"/>
          </p:cNvSpPr>
          <p:nvPr>
            <p:ph idx="1"/>
          </p:nvPr>
        </p:nvSpPr>
        <p:spPr/>
        <p:txBody>
          <a:bodyPr/>
          <a:lstStyle/>
          <a:p>
            <a:r>
              <a:rPr lang="es-MX" dirty="0"/>
              <a:t>Micropia es un museo ubicado en la ciudad de Ámsterdam dedicado a la exposición y divulgación de una gran variedad de microorganismos.</a:t>
            </a:r>
          </a:p>
          <a:p>
            <a:r>
              <a:rPr lang="es-MX" dirty="0"/>
              <a:t>El recorrido es una aventura interactiva en la cual el visitante es libre de recorrer con un pasaporte de papel que emula la forma de una caja de Petri. </a:t>
            </a:r>
          </a:p>
          <a:p>
            <a:r>
              <a:rPr lang="es-MX" dirty="0"/>
              <a:t>La mision de este pasaporte es ir por las distintas estaciones que conforman el museo y “recolectar” la mayor cantidad de microorganismos posibles, uno por cada estación.</a:t>
            </a:r>
          </a:p>
          <a:p>
            <a:r>
              <a:rPr lang="es-MX" dirty="0"/>
              <a:t>Cada estación tiene una maquina destinada a imprimir en tu pasaporte la figura de un microorganismo. Al final de tu recorrido puedes escanear este pasaporte para mostrar en pantalla grande los microorganismos recolectados y ver si lograste obtenerlos todos o no.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5656" y="238513"/>
            <a:ext cx="10515600" cy="1325563"/>
          </a:xfrm>
        </p:spPr>
        <p:txBody>
          <a:bodyPr>
            <a:normAutofit/>
          </a:bodyPr>
          <a:lstStyle/>
          <a:p>
            <a:r>
              <a:rPr lang="es-MX" dirty="0">
                <a:solidFill>
                  <a:schemeClr val="accent2">
                    <a:lumMod val="75000"/>
                  </a:schemeClr>
                </a:solidFill>
              </a:rPr>
              <a:t>El </a:t>
            </a:r>
            <a:r>
              <a:rPr lang="es-MX" dirty="0" err="1">
                <a:solidFill>
                  <a:schemeClr val="accent2">
                    <a:lumMod val="75000"/>
                  </a:schemeClr>
                </a:solidFill>
              </a:rPr>
              <a:t>dataset</a:t>
            </a:r>
            <a:r>
              <a:rPr lang="es-MX" dirty="0">
                <a:solidFill>
                  <a:schemeClr val="accent2">
                    <a:lumMod val="75000"/>
                  </a:schemeClr>
                </a:solidFill>
              </a:rPr>
              <a:t> consta de 500 sellos de 10 microorganismos distintos</a:t>
            </a:r>
          </a:p>
        </p:txBody>
      </p:sp>
      <p:pic>
        <p:nvPicPr>
          <p:cNvPr id="6" name="Imagen 5"/>
          <p:cNvPicPr>
            <a:picLocks noChangeAspect="1"/>
          </p:cNvPicPr>
          <p:nvPr/>
        </p:nvPicPr>
        <p:blipFill>
          <a:blip r:embed="rId2"/>
          <a:stretch>
            <a:fillRect/>
          </a:stretch>
        </p:blipFill>
        <p:spPr>
          <a:xfrm>
            <a:off x="345355" y="2104889"/>
            <a:ext cx="1141237" cy="1800000"/>
          </a:xfrm>
          <a:prstGeom prst="rect">
            <a:avLst/>
          </a:prstGeom>
        </p:spPr>
      </p:pic>
      <p:pic>
        <p:nvPicPr>
          <p:cNvPr id="8" name="Imagen 7"/>
          <p:cNvPicPr>
            <a:picLocks noChangeAspect="1"/>
          </p:cNvPicPr>
          <p:nvPr/>
        </p:nvPicPr>
        <p:blipFill>
          <a:blip r:embed="rId3"/>
          <a:stretch>
            <a:fillRect/>
          </a:stretch>
        </p:blipFill>
        <p:spPr>
          <a:xfrm>
            <a:off x="1943683" y="2104889"/>
            <a:ext cx="1660235" cy="1800000"/>
          </a:xfrm>
          <a:prstGeom prst="rect">
            <a:avLst/>
          </a:prstGeom>
        </p:spPr>
      </p:pic>
      <p:pic>
        <p:nvPicPr>
          <p:cNvPr id="10" name="Imagen 9"/>
          <p:cNvPicPr>
            <a:picLocks noChangeAspect="1"/>
          </p:cNvPicPr>
          <p:nvPr/>
        </p:nvPicPr>
        <p:blipFill>
          <a:blip r:embed="rId4"/>
          <a:stretch>
            <a:fillRect/>
          </a:stretch>
        </p:blipFill>
        <p:spPr>
          <a:xfrm>
            <a:off x="3940194" y="2216876"/>
            <a:ext cx="2989455" cy="1800000"/>
          </a:xfrm>
          <a:prstGeom prst="rect">
            <a:avLst/>
          </a:prstGeom>
        </p:spPr>
      </p:pic>
      <p:pic>
        <p:nvPicPr>
          <p:cNvPr id="12" name="Imagen 11"/>
          <p:cNvPicPr>
            <a:picLocks noChangeAspect="1"/>
          </p:cNvPicPr>
          <p:nvPr/>
        </p:nvPicPr>
        <p:blipFill>
          <a:blip r:embed="rId5"/>
          <a:stretch>
            <a:fillRect/>
          </a:stretch>
        </p:blipFill>
        <p:spPr>
          <a:xfrm>
            <a:off x="7091359" y="1924099"/>
            <a:ext cx="3398230" cy="1800000"/>
          </a:xfrm>
          <a:prstGeom prst="rect">
            <a:avLst/>
          </a:prstGeom>
        </p:spPr>
      </p:pic>
      <p:pic>
        <p:nvPicPr>
          <p:cNvPr id="14" name="Imagen 13"/>
          <p:cNvPicPr>
            <a:picLocks noChangeAspect="1"/>
          </p:cNvPicPr>
          <p:nvPr/>
        </p:nvPicPr>
        <p:blipFill>
          <a:blip r:embed="rId6"/>
          <a:stretch>
            <a:fillRect/>
          </a:stretch>
        </p:blipFill>
        <p:spPr>
          <a:xfrm>
            <a:off x="10624639" y="1930400"/>
            <a:ext cx="1414286" cy="1800000"/>
          </a:xfrm>
          <a:prstGeom prst="rect">
            <a:avLst/>
          </a:prstGeom>
        </p:spPr>
      </p:pic>
      <p:pic>
        <p:nvPicPr>
          <p:cNvPr id="16" name="Imagen 15"/>
          <p:cNvPicPr>
            <a:picLocks noChangeAspect="1"/>
          </p:cNvPicPr>
          <p:nvPr/>
        </p:nvPicPr>
        <p:blipFill>
          <a:blip r:embed="rId7"/>
          <a:stretch>
            <a:fillRect/>
          </a:stretch>
        </p:blipFill>
        <p:spPr>
          <a:xfrm>
            <a:off x="268941" y="4495620"/>
            <a:ext cx="2048000" cy="1800000"/>
          </a:xfrm>
          <a:prstGeom prst="rect">
            <a:avLst/>
          </a:prstGeom>
        </p:spPr>
      </p:pic>
      <p:pic>
        <p:nvPicPr>
          <p:cNvPr id="18" name="Imagen 17"/>
          <p:cNvPicPr>
            <a:picLocks noChangeAspect="1"/>
          </p:cNvPicPr>
          <p:nvPr/>
        </p:nvPicPr>
        <p:blipFill>
          <a:blip r:embed="rId8"/>
          <a:stretch>
            <a:fillRect/>
          </a:stretch>
        </p:blipFill>
        <p:spPr>
          <a:xfrm>
            <a:off x="2587101" y="4495620"/>
            <a:ext cx="1843200" cy="1800000"/>
          </a:xfrm>
          <a:prstGeom prst="rect">
            <a:avLst/>
          </a:prstGeom>
        </p:spPr>
      </p:pic>
      <p:pic>
        <p:nvPicPr>
          <p:cNvPr id="20" name="Imagen 19"/>
          <p:cNvPicPr>
            <a:picLocks noChangeAspect="1"/>
          </p:cNvPicPr>
          <p:nvPr/>
        </p:nvPicPr>
        <p:blipFill>
          <a:blip r:embed="rId9"/>
          <a:stretch>
            <a:fillRect/>
          </a:stretch>
        </p:blipFill>
        <p:spPr>
          <a:xfrm>
            <a:off x="4720342" y="4495620"/>
            <a:ext cx="2448458" cy="1800000"/>
          </a:xfrm>
          <a:prstGeom prst="rect">
            <a:avLst/>
          </a:prstGeom>
        </p:spPr>
      </p:pic>
      <p:pic>
        <p:nvPicPr>
          <p:cNvPr id="22" name="Imagen 21"/>
          <p:cNvPicPr>
            <a:picLocks noChangeAspect="1"/>
          </p:cNvPicPr>
          <p:nvPr/>
        </p:nvPicPr>
        <p:blipFill>
          <a:blip r:embed="rId10"/>
          <a:stretch>
            <a:fillRect/>
          </a:stretch>
        </p:blipFill>
        <p:spPr>
          <a:xfrm>
            <a:off x="7384152" y="4495620"/>
            <a:ext cx="2175032" cy="1797501"/>
          </a:xfrm>
          <a:prstGeom prst="rect">
            <a:avLst/>
          </a:prstGeom>
        </p:spPr>
      </p:pic>
      <p:pic>
        <p:nvPicPr>
          <p:cNvPr id="24" name="Imagen 23"/>
          <p:cNvPicPr>
            <a:picLocks noChangeAspect="1"/>
          </p:cNvPicPr>
          <p:nvPr/>
        </p:nvPicPr>
        <p:blipFill rotWithShape="1">
          <a:blip r:embed="rId11"/>
          <a:srcRect l="12188" t="18257" r="13039" b="16718"/>
          <a:stretch>
            <a:fillRect/>
          </a:stretch>
        </p:blipFill>
        <p:spPr>
          <a:xfrm>
            <a:off x="9647929" y="4495620"/>
            <a:ext cx="2069821" cy="1800000"/>
          </a:xfrm>
          <a:prstGeom prst="rect">
            <a:avLst/>
          </a:prstGeom>
        </p:spPr>
      </p:pic>
      <p:sp>
        <p:nvSpPr>
          <p:cNvPr id="25" name="CuadroTexto 24"/>
          <p:cNvSpPr txBox="1"/>
          <p:nvPr/>
        </p:nvSpPr>
        <p:spPr>
          <a:xfrm>
            <a:off x="120269" y="3896746"/>
            <a:ext cx="1624127" cy="338554"/>
          </a:xfrm>
          <a:prstGeom prst="rect">
            <a:avLst/>
          </a:prstGeom>
          <a:noFill/>
        </p:spPr>
        <p:txBody>
          <a:bodyPr wrap="square" rtlCol="0">
            <a:spAutoFit/>
          </a:bodyPr>
          <a:lstStyle/>
          <a:p>
            <a:pPr algn="ctr"/>
            <a:r>
              <a:rPr lang="es-MX" sz="1600" dirty="0"/>
              <a:t>Bacteria </a:t>
            </a:r>
            <a:r>
              <a:rPr lang="es-MX" sz="1600" dirty="0" err="1"/>
              <a:t>Phage</a:t>
            </a:r>
            <a:endParaRPr lang="es-MX" sz="1600" dirty="0"/>
          </a:p>
        </p:txBody>
      </p:sp>
      <p:sp>
        <p:nvSpPr>
          <p:cNvPr id="26" name="CuadroTexto 25"/>
          <p:cNvSpPr txBox="1"/>
          <p:nvPr/>
        </p:nvSpPr>
        <p:spPr>
          <a:xfrm>
            <a:off x="2017064" y="3922536"/>
            <a:ext cx="1624127" cy="338554"/>
          </a:xfrm>
          <a:prstGeom prst="rect">
            <a:avLst/>
          </a:prstGeom>
          <a:noFill/>
        </p:spPr>
        <p:txBody>
          <a:bodyPr wrap="square" rtlCol="0">
            <a:spAutoFit/>
          </a:bodyPr>
          <a:lstStyle/>
          <a:p>
            <a:pPr algn="ctr"/>
            <a:r>
              <a:rPr lang="es-MX" sz="1600" dirty="0" err="1"/>
              <a:t>Sarcoptes</a:t>
            </a:r>
            <a:r>
              <a:rPr lang="es-MX" sz="1600" dirty="0"/>
              <a:t> </a:t>
            </a:r>
            <a:r>
              <a:rPr lang="es-MX" sz="1600" dirty="0" err="1"/>
              <a:t>scabiei</a:t>
            </a:r>
            <a:endParaRPr lang="es-MX" sz="1600" dirty="0"/>
          </a:p>
        </p:txBody>
      </p:sp>
      <p:sp>
        <p:nvSpPr>
          <p:cNvPr id="28" name="CuadroTexto 27"/>
          <p:cNvSpPr txBox="1"/>
          <p:nvPr/>
        </p:nvSpPr>
        <p:spPr>
          <a:xfrm>
            <a:off x="4513321" y="3881357"/>
            <a:ext cx="1843200" cy="338554"/>
          </a:xfrm>
          <a:prstGeom prst="rect">
            <a:avLst/>
          </a:prstGeom>
          <a:noFill/>
        </p:spPr>
        <p:txBody>
          <a:bodyPr wrap="square">
            <a:spAutoFit/>
          </a:bodyPr>
          <a:lstStyle/>
          <a:p>
            <a:pPr algn="ctr"/>
            <a:r>
              <a:rPr lang="es-MX" sz="1600" dirty="0" err="1"/>
              <a:t>Tryponosoma</a:t>
            </a:r>
            <a:endParaRPr lang="es-MX" sz="1600" dirty="0"/>
          </a:p>
        </p:txBody>
      </p:sp>
      <p:sp>
        <p:nvSpPr>
          <p:cNvPr id="29" name="CuadroTexto 28"/>
          <p:cNvSpPr txBox="1"/>
          <p:nvPr/>
        </p:nvSpPr>
        <p:spPr>
          <a:xfrm>
            <a:off x="7915360" y="3864941"/>
            <a:ext cx="1843200" cy="338554"/>
          </a:xfrm>
          <a:prstGeom prst="rect">
            <a:avLst/>
          </a:prstGeom>
          <a:noFill/>
        </p:spPr>
        <p:txBody>
          <a:bodyPr wrap="square">
            <a:spAutoFit/>
          </a:bodyPr>
          <a:lstStyle/>
          <a:p>
            <a:pPr algn="ctr"/>
            <a:r>
              <a:rPr lang="es-MX" sz="1600" dirty="0"/>
              <a:t>Penicilina</a:t>
            </a:r>
          </a:p>
        </p:txBody>
      </p:sp>
      <p:sp>
        <p:nvSpPr>
          <p:cNvPr id="31" name="CuadroTexto 30"/>
          <p:cNvSpPr txBox="1"/>
          <p:nvPr/>
        </p:nvSpPr>
        <p:spPr>
          <a:xfrm>
            <a:off x="10718995" y="3849552"/>
            <a:ext cx="1269610" cy="338554"/>
          </a:xfrm>
          <a:prstGeom prst="rect">
            <a:avLst/>
          </a:prstGeom>
          <a:noFill/>
        </p:spPr>
        <p:txBody>
          <a:bodyPr wrap="square">
            <a:spAutoFit/>
          </a:bodyPr>
          <a:lstStyle/>
          <a:p>
            <a:pPr algn="ctr"/>
            <a:r>
              <a:rPr lang="es-MX" sz="1600" dirty="0"/>
              <a:t>Adenovirus</a:t>
            </a:r>
          </a:p>
        </p:txBody>
      </p:sp>
      <p:sp>
        <p:nvSpPr>
          <p:cNvPr id="32" name="CuadroTexto 31"/>
          <p:cNvSpPr txBox="1"/>
          <p:nvPr/>
        </p:nvSpPr>
        <p:spPr>
          <a:xfrm>
            <a:off x="658136" y="6386663"/>
            <a:ext cx="1269610" cy="338554"/>
          </a:xfrm>
          <a:prstGeom prst="rect">
            <a:avLst/>
          </a:prstGeom>
          <a:noFill/>
        </p:spPr>
        <p:txBody>
          <a:bodyPr wrap="square">
            <a:spAutoFit/>
          </a:bodyPr>
          <a:lstStyle/>
          <a:p>
            <a:pPr algn="ctr"/>
            <a:r>
              <a:rPr lang="es-MX" sz="1600" dirty="0"/>
              <a:t>Ameba</a:t>
            </a:r>
          </a:p>
        </p:txBody>
      </p:sp>
      <p:sp>
        <p:nvSpPr>
          <p:cNvPr id="33" name="CuadroTexto 32"/>
          <p:cNvSpPr txBox="1"/>
          <p:nvPr/>
        </p:nvSpPr>
        <p:spPr>
          <a:xfrm>
            <a:off x="2873896" y="6334575"/>
            <a:ext cx="1269610" cy="338554"/>
          </a:xfrm>
          <a:prstGeom prst="rect">
            <a:avLst/>
          </a:prstGeom>
          <a:noFill/>
        </p:spPr>
        <p:txBody>
          <a:bodyPr wrap="square">
            <a:spAutoFit/>
          </a:bodyPr>
          <a:lstStyle/>
          <a:p>
            <a:pPr algn="ctr"/>
            <a:r>
              <a:rPr lang="es-MX" sz="1600" dirty="0"/>
              <a:t>Sars-Cov-2</a:t>
            </a:r>
          </a:p>
        </p:txBody>
      </p:sp>
      <p:sp>
        <p:nvSpPr>
          <p:cNvPr id="34" name="CuadroTexto 33"/>
          <p:cNvSpPr txBox="1"/>
          <p:nvPr/>
        </p:nvSpPr>
        <p:spPr>
          <a:xfrm>
            <a:off x="5309766" y="6334575"/>
            <a:ext cx="1269610" cy="338554"/>
          </a:xfrm>
          <a:prstGeom prst="rect">
            <a:avLst/>
          </a:prstGeom>
          <a:noFill/>
        </p:spPr>
        <p:txBody>
          <a:bodyPr wrap="square">
            <a:spAutoFit/>
          </a:bodyPr>
          <a:lstStyle/>
          <a:p>
            <a:pPr algn="ctr"/>
            <a:r>
              <a:rPr lang="es-MX" sz="1600" dirty="0"/>
              <a:t>Levadura</a:t>
            </a:r>
          </a:p>
        </p:txBody>
      </p:sp>
      <p:sp>
        <p:nvSpPr>
          <p:cNvPr id="35" name="CuadroTexto 34"/>
          <p:cNvSpPr txBox="1"/>
          <p:nvPr/>
        </p:nvSpPr>
        <p:spPr>
          <a:xfrm>
            <a:off x="7499322" y="6300325"/>
            <a:ext cx="2563326" cy="338554"/>
          </a:xfrm>
          <a:prstGeom prst="rect">
            <a:avLst/>
          </a:prstGeom>
          <a:noFill/>
        </p:spPr>
        <p:txBody>
          <a:bodyPr wrap="square">
            <a:spAutoFit/>
          </a:bodyPr>
          <a:lstStyle/>
          <a:p>
            <a:pPr algn="ctr"/>
            <a:r>
              <a:rPr lang="es-MX" sz="1600" dirty="0" err="1"/>
              <a:t>Streptomyces</a:t>
            </a:r>
            <a:r>
              <a:rPr lang="es-MX" sz="1600" dirty="0"/>
              <a:t> </a:t>
            </a:r>
            <a:r>
              <a:rPr lang="es-MX" sz="1600" dirty="0" err="1"/>
              <a:t>coelicolor</a:t>
            </a:r>
            <a:endParaRPr lang="es-MX" sz="1600" dirty="0"/>
          </a:p>
        </p:txBody>
      </p:sp>
      <p:sp>
        <p:nvSpPr>
          <p:cNvPr id="37" name="CuadroTexto 36"/>
          <p:cNvSpPr txBox="1"/>
          <p:nvPr/>
        </p:nvSpPr>
        <p:spPr>
          <a:xfrm>
            <a:off x="9700931" y="6217076"/>
            <a:ext cx="2563326" cy="338554"/>
          </a:xfrm>
          <a:prstGeom prst="rect">
            <a:avLst/>
          </a:prstGeom>
          <a:noFill/>
        </p:spPr>
        <p:txBody>
          <a:bodyPr wrap="square">
            <a:spAutoFit/>
          </a:bodyPr>
          <a:lstStyle/>
          <a:p>
            <a:pPr algn="ctr"/>
            <a:r>
              <a:rPr lang="es-MX" sz="1600" dirty="0"/>
              <a:t>Tardígrado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solidFill>
                  <a:schemeClr val="accent2">
                    <a:lumMod val="75000"/>
                  </a:schemeClr>
                </a:solidFill>
              </a:rPr>
              <a:t>Metodología</a:t>
            </a:r>
          </a:p>
        </p:txBody>
      </p:sp>
      <p:sp>
        <p:nvSpPr>
          <p:cNvPr id="3" name="Marcador de contenido 2"/>
          <p:cNvSpPr>
            <a:spLocks noGrp="1"/>
          </p:cNvSpPr>
          <p:nvPr>
            <p:ph idx="1"/>
          </p:nvPr>
        </p:nvSpPr>
        <p:spPr>
          <a:xfrm>
            <a:off x="677334" y="1380988"/>
            <a:ext cx="8596668" cy="3880773"/>
          </a:xfrm>
        </p:spPr>
        <p:txBody>
          <a:bodyPr/>
          <a:lstStyle/>
          <a:p>
            <a:pPr marL="0" indent="0">
              <a:buNone/>
            </a:pPr>
            <a:r>
              <a:rPr lang="es-MX" dirty="0"/>
              <a:t>Para realizar el algoritmo se hizo lo siguiente:</a:t>
            </a:r>
          </a:p>
          <a:p>
            <a:pPr marL="514350" indent="-514350">
              <a:buAutoNum type="arabicParenR"/>
            </a:pPr>
            <a:r>
              <a:rPr lang="es-MX" dirty="0"/>
              <a:t>Se creó el </a:t>
            </a:r>
            <a:r>
              <a:rPr lang="es-MX" dirty="0" err="1"/>
              <a:t>dataset</a:t>
            </a:r>
            <a:r>
              <a:rPr lang="es-MX" dirty="0"/>
              <a:t> recortando los sellos individuales con ayuda del sitio </a:t>
            </a:r>
            <a:r>
              <a:rPr lang="es-MX" dirty="0">
                <a:hlinkClick r:id="rId2"/>
              </a:rPr>
              <a:t>https://pinetools.com/es/partir-imágenes</a:t>
            </a:r>
            <a:r>
              <a:rPr lang="es-MX" dirty="0"/>
              <a:t>, convirtiendo las imágenes a vectores y guardándolas con la librería </a:t>
            </a:r>
            <a:r>
              <a:rPr lang="es-MX" dirty="0" err="1"/>
              <a:t>pickle</a:t>
            </a:r>
            <a:r>
              <a:rPr lang="es-MX" dirty="0"/>
              <a:t>.</a:t>
            </a:r>
            <a:endParaRPr lang="es-MX" sz="1800" dirty="0"/>
          </a:p>
          <a:p>
            <a:pPr marL="514350" indent="-514350">
              <a:buAutoNum type="arabicParenR"/>
            </a:pPr>
            <a:r>
              <a:rPr lang="es-MX" sz="1800" dirty="0"/>
              <a:t>Carga del </a:t>
            </a:r>
            <a:r>
              <a:rPr lang="es-MX" sz="1800" dirty="0" err="1"/>
              <a:t>dataset</a:t>
            </a:r>
            <a:r>
              <a:rPr lang="es-MX" sz="1800" dirty="0"/>
              <a:t>.</a:t>
            </a:r>
          </a:p>
          <a:p>
            <a:pPr marL="514350" indent="-514350">
              <a:buAutoNum type="arabicParenR"/>
            </a:pPr>
            <a:r>
              <a:rPr lang="es-MX" sz="1800" dirty="0"/>
              <a:t>Se definieron las funciones “predecir imagen ” y “recortar pasaporte”</a:t>
            </a:r>
          </a:p>
          <a:p>
            <a:pPr marL="514350" indent="-514350">
              <a:buAutoNum type="arabicParenR"/>
            </a:pPr>
            <a:r>
              <a:rPr lang="es-MX" sz="1800" dirty="0"/>
              <a:t> Creación de la interfaz gráfica</a:t>
            </a:r>
          </a:p>
          <a:p>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776" y="247591"/>
            <a:ext cx="8596668" cy="1320800"/>
          </a:xfrm>
        </p:spPr>
        <p:txBody>
          <a:bodyPr/>
          <a:lstStyle/>
          <a:p>
            <a:r>
              <a:rPr lang="es-MX" dirty="0">
                <a:solidFill>
                  <a:schemeClr val="accent2">
                    <a:lumMod val="75000"/>
                  </a:schemeClr>
                </a:solidFill>
              </a:rPr>
              <a:t>Creación de </a:t>
            </a:r>
            <a:r>
              <a:rPr lang="es-MX" dirty="0" err="1">
                <a:solidFill>
                  <a:schemeClr val="accent2">
                    <a:lumMod val="75000"/>
                  </a:schemeClr>
                </a:solidFill>
              </a:rPr>
              <a:t>Dataset</a:t>
            </a:r>
            <a:r>
              <a:rPr lang="es-MX" dirty="0">
                <a:solidFill>
                  <a:schemeClr val="accent2">
                    <a:lumMod val="75000"/>
                  </a:schemeClr>
                </a:solidFill>
              </a:rPr>
              <a:t> usando </a:t>
            </a:r>
            <a:r>
              <a:rPr lang="es-MX" dirty="0" err="1">
                <a:solidFill>
                  <a:schemeClr val="accent2">
                    <a:lumMod val="75000"/>
                  </a:schemeClr>
                </a:solidFill>
              </a:rPr>
              <a:t>pickle</a:t>
            </a:r>
            <a:endParaRPr lang="es-MX" dirty="0">
              <a:solidFill>
                <a:schemeClr val="accent2">
                  <a:lumMod val="75000"/>
                </a:schemeClr>
              </a:solidFill>
            </a:endParaRPr>
          </a:p>
        </p:txBody>
      </p:sp>
      <p:pic>
        <p:nvPicPr>
          <p:cNvPr id="5" name="Marcador de contenido 4"/>
          <p:cNvPicPr>
            <a:picLocks noGrp="1" noChangeAspect="1"/>
          </p:cNvPicPr>
          <p:nvPr>
            <p:ph idx="1"/>
          </p:nvPr>
        </p:nvPicPr>
        <p:blipFill rotWithShape="1">
          <a:blip r:embed="rId2"/>
          <a:srcRect l="3904" t="14794" r="2241" b="7615"/>
          <a:stretch>
            <a:fillRect/>
          </a:stretch>
        </p:blipFill>
        <p:spPr>
          <a:xfrm>
            <a:off x="90105" y="1126806"/>
            <a:ext cx="8063994" cy="3749967"/>
          </a:xfrm>
        </p:spPr>
      </p:pic>
      <p:pic>
        <p:nvPicPr>
          <p:cNvPr id="9" name="Imagen 8"/>
          <p:cNvPicPr>
            <a:picLocks noChangeAspect="1"/>
          </p:cNvPicPr>
          <p:nvPr/>
        </p:nvPicPr>
        <p:blipFill rotWithShape="1">
          <a:blip r:embed="rId3"/>
          <a:srcRect l="895" t="16514" r="53673" b="14911"/>
          <a:stretch>
            <a:fillRect/>
          </a:stretch>
        </p:blipFill>
        <p:spPr>
          <a:xfrm>
            <a:off x="4970180" y="3347293"/>
            <a:ext cx="3363984" cy="2856162"/>
          </a:xfrm>
          <a:prstGeom prst="rect">
            <a:avLst/>
          </a:prstGeom>
          <a:ln>
            <a:solidFill>
              <a:srgbClr val="00B0F0"/>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584266" cy="1320800"/>
          </a:xfrm>
        </p:spPr>
        <p:txBody>
          <a:bodyPr/>
          <a:lstStyle/>
          <a:p>
            <a:r>
              <a:rPr lang="es-MX" dirty="0">
                <a:solidFill>
                  <a:schemeClr val="accent2">
                    <a:lumMod val="75000"/>
                  </a:schemeClr>
                </a:solidFill>
              </a:rPr>
              <a:t>Función para predecir la etiqueta de un sello</a:t>
            </a:r>
          </a:p>
        </p:txBody>
      </p:sp>
      <p:pic>
        <p:nvPicPr>
          <p:cNvPr id="6" name="Imagen 5"/>
          <p:cNvPicPr>
            <a:picLocks noChangeAspect="1"/>
          </p:cNvPicPr>
          <p:nvPr/>
        </p:nvPicPr>
        <p:blipFill rotWithShape="1">
          <a:blip r:embed="rId2"/>
          <a:srcRect l="6780" t="35185" r="8583" b="14814"/>
          <a:stretch>
            <a:fillRect/>
          </a:stretch>
        </p:blipFill>
        <p:spPr>
          <a:xfrm>
            <a:off x="0" y="934720"/>
            <a:ext cx="7505992" cy="2494280"/>
          </a:xfrm>
          <a:prstGeom prst="rect">
            <a:avLst/>
          </a:prstGeom>
        </p:spPr>
      </p:pic>
      <p:pic>
        <p:nvPicPr>
          <p:cNvPr id="4" name="Marcador de contenido 3"/>
          <p:cNvPicPr>
            <a:picLocks noGrp="1" noChangeAspect="1"/>
          </p:cNvPicPr>
          <p:nvPr>
            <p:ph idx="1"/>
          </p:nvPr>
        </p:nvPicPr>
        <p:blipFill rotWithShape="1">
          <a:blip r:embed="rId3"/>
          <a:srcRect l="14794" t="19449" r="17294" b="6422"/>
          <a:stretch>
            <a:fillRect/>
          </a:stretch>
        </p:blipFill>
        <p:spPr>
          <a:xfrm>
            <a:off x="3052252" y="2817228"/>
            <a:ext cx="6321620" cy="3881437"/>
          </a:xfrm>
          <a:prstGeom prst="rect">
            <a:avLst/>
          </a:prstGeom>
          <a:ln>
            <a:solidFill>
              <a:srgbClr val="00B0F0"/>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958" y="-38100"/>
            <a:ext cx="8596668" cy="1320800"/>
          </a:xfrm>
        </p:spPr>
        <p:txBody>
          <a:bodyPr/>
          <a:lstStyle/>
          <a:p>
            <a:r>
              <a:rPr lang="es-MX" dirty="0">
                <a:solidFill>
                  <a:schemeClr val="accent2">
                    <a:lumMod val="75000"/>
                  </a:schemeClr>
                </a:solidFill>
              </a:rPr>
              <a:t>Función para recortar una imagen y obtener sus sellos</a:t>
            </a:r>
          </a:p>
        </p:txBody>
      </p:sp>
      <p:cxnSp>
        <p:nvCxnSpPr>
          <p:cNvPr id="14" name="Conector recto de flecha 13">
            <a:extLst>
              <a:ext uri="{FF2B5EF4-FFF2-40B4-BE49-F238E27FC236}">
                <a16:creationId xmlns:a16="http://schemas.microsoft.com/office/drawing/2014/main" id="{2B579AE9-B83E-41C4-8854-D3EE637E9A0E}"/>
              </a:ext>
            </a:extLst>
          </p:cNvPr>
          <p:cNvCxnSpPr>
            <a:cxnSpLocks/>
          </p:cNvCxnSpPr>
          <p:nvPr/>
        </p:nvCxnSpPr>
        <p:spPr>
          <a:xfrm>
            <a:off x="3768894" y="2498134"/>
            <a:ext cx="1788160" cy="0"/>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ector recto de flecha 15">
            <a:extLst>
              <a:ext uri="{FF2B5EF4-FFF2-40B4-BE49-F238E27FC236}">
                <a16:creationId xmlns:a16="http://schemas.microsoft.com/office/drawing/2014/main" id="{2DD89514-4D63-4EBF-895B-CE4C14CC59D1}"/>
              </a:ext>
            </a:extLst>
          </p:cNvPr>
          <p:cNvCxnSpPr>
            <a:cxnSpLocks/>
          </p:cNvCxnSpPr>
          <p:nvPr/>
        </p:nvCxnSpPr>
        <p:spPr>
          <a:xfrm>
            <a:off x="3604517" y="5430087"/>
            <a:ext cx="566232" cy="0"/>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ector recto de flecha 17">
            <a:extLst>
              <a:ext uri="{FF2B5EF4-FFF2-40B4-BE49-F238E27FC236}">
                <a16:creationId xmlns:a16="http://schemas.microsoft.com/office/drawing/2014/main" id="{461380FA-DE4E-4B70-BF8B-09585FC72036}"/>
              </a:ext>
            </a:extLst>
          </p:cNvPr>
          <p:cNvCxnSpPr>
            <a:cxnSpLocks/>
          </p:cNvCxnSpPr>
          <p:nvPr/>
        </p:nvCxnSpPr>
        <p:spPr>
          <a:xfrm>
            <a:off x="6146334" y="5419927"/>
            <a:ext cx="403014" cy="1016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0" name="Picture 11" descr="A picture containing text, vector graphics&#10;&#10;Description automatically generated">
            <a:extLst>
              <a:ext uri="{FF2B5EF4-FFF2-40B4-BE49-F238E27FC236}">
                <a16:creationId xmlns:a16="http://schemas.microsoft.com/office/drawing/2014/main" id="{16F2C64D-7628-4F66-9F6D-FB8168D538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3294" y="1394029"/>
            <a:ext cx="3332480" cy="2189002"/>
          </a:xfrm>
          <a:prstGeom prst="rect">
            <a:avLst/>
          </a:prstGeom>
        </p:spPr>
      </p:pic>
      <p:pic>
        <p:nvPicPr>
          <p:cNvPr id="22" name="Picture 15" descr="Diagram&#10;&#10;Description automatically generated">
            <a:extLst>
              <a:ext uri="{FF2B5EF4-FFF2-40B4-BE49-F238E27FC236}">
                <a16:creationId xmlns:a16="http://schemas.microsoft.com/office/drawing/2014/main" id="{EF79FEF4-CF19-4403-9396-467499336E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0749" y="4485207"/>
            <a:ext cx="1961663" cy="1618615"/>
          </a:xfrm>
          <a:prstGeom prst="rect">
            <a:avLst/>
          </a:prstGeom>
        </p:spPr>
      </p:pic>
      <p:pic>
        <p:nvPicPr>
          <p:cNvPr id="24" name="Picture 19" descr="Diagram, engineering drawing&#10;&#10;Description automatically generated">
            <a:extLst>
              <a:ext uri="{FF2B5EF4-FFF2-40B4-BE49-F238E27FC236}">
                <a16:creationId xmlns:a16="http://schemas.microsoft.com/office/drawing/2014/main" id="{0EA03F89-7777-4C12-B60C-CFBF726032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757" y="4093258"/>
            <a:ext cx="3060033" cy="2476495"/>
          </a:xfrm>
          <a:prstGeom prst="rect">
            <a:avLst/>
          </a:prstGeom>
        </p:spPr>
      </p:pic>
      <p:pic>
        <p:nvPicPr>
          <p:cNvPr id="25" name="Picture 25" descr="A picture containing graphical user interface&#10;&#10;Description automatically generated">
            <a:extLst>
              <a:ext uri="{FF2B5EF4-FFF2-40B4-BE49-F238E27FC236}">
                <a16:creationId xmlns:a16="http://schemas.microsoft.com/office/drawing/2014/main" id="{8BCEC670-1E90-482D-BA72-240DF870D5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98644" y="3971336"/>
            <a:ext cx="3179704" cy="2476495"/>
          </a:xfrm>
          <a:prstGeom prst="rect">
            <a:avLst/>
          </a:prstGeom>
        </p:spPr>
      </p:pic>
      <p:pic>
        <p:nvPicPr>
          <p:cNvPr id="26" name="Imagen 25">
            <a:extLst>
              <a:ext uri="{FF2B5EF4-FFF2-40B4-BE49-F238E27FC236}">
                <a16:creationId xmlns:a16="http://schemas.microsoft.com/office/drawing/2014/main" id="{CC0D399E-57A8-425D-B227-E673F3932AD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8533" y="1282700"/>
            <a:ext cx="3196257" cy="2338118"/>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209</TotalTime>
  <Words>690</Words>
  <Application>Microsoft Office PowerPoint</Application>
  <PresentationFormat>Panorámica</PresentationFormat>
  <Paragraphs>52</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12</vt:i4>
      </vt:variant>
    </vt:vector>
  </HeadingPairs>
  <TitlesOfParts>
    <vt:vector size="19" baseType="lpstr">
      <vt:lpstr>Arial</vt:lpstr>
      <vt:lpstr>Calibri</vt:lpstr>
      <vt:lpstr>Calibri Light</vt:lpstr>
      <vt:lpstr>Trebuchet MS</vt:lpstr>
      <vt:lpstr>Wingdings 3</vt:lpstr>
      <vt:lpstr>Tema de Office</vt:lpstr>
      <vt:lpstr>Faceta</vt:lpstr>
      <vt:lpstr>Clasificador de sellos en un pasaporte de museo para actividad recreativa</vt:lpstr>
      <vt:lpstr>Pasaporte con sellos </vt:lpstr>
      <vt:lpstr>Planes a futuro en feria de ciencias</vt:lpstr>
      <vt:lpstr>Antecedentes</vt:lpstr>
      <vt:lpstr>El dataset consta de 500 sellos de 10 microorganismos distintos</vt:lpstr>
      <vt:lpstr>Metodología</vt:lpstr>
      <vt:lpstr>Creación de Dataset usando pickle</vt:lpstr>
      <vt:lpstr>Función para predecir la etiqueta de un sello</vt:lpstr>
      <vt:lpstr>Función para recortar una imagen y obtener sus sellos</vt:lpstr>
      <vt:lpstr>Se logró clasificar las imágenes con un %64 de posibilidad de acierto</vt:lpstr>
      <vt:lpstr>A futuro la interfaz gráfica y detección de imágenes puede mejorar</vt:lpstr>
      <vt:lpstr>Referencias y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Pasaporte de museo</dc:title>
  <dc:creator>Mauricio Olivares Luna</dc:creator>
  <cp:lastModifiedBy>David Alvarado</cp:lastModifiedBy>
  <cp:revision>9</cp:revision>
  <dcterms:created xsi:type="dcterms:W3CDTF">2021-12-07T16:43:00Z</dcterms:created>
  <dcterms:modified xsi:type="dcterms:W3CDTF">2021-12-14T07:01:59Z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3607679CCAA6499FA7E052CE5BE95F16</vt:lpwstr>
  </property>
  <property fmtid="{D5CDD505-2E9C-101B-9397-08002B2CF9AE}" pid="3" name="KSOProductBuildVer">
    <vt:lpwstr>2058-11.2.0.10382</vt:lpwstr>
  </property>
</Properties>
</file>