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0" r:id="rId5"/>
    <p:sldId id="264" r:id="rId6"/>
    <p:sldId id="258" r:id="rId7"/>
    <p:sldId id="259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Supply%20Chain%20Analytics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Supply%20Chain%20Analytics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Supply%20Chain%20Analytics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Supply%20Chain%20Analytics%20Project%20save%20for%20PowerPoi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Supply%20Chain%20Analytics%20Project%20save%20for%20PowerPoi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Supply%20Chain%20Analytics%20Project%20save%20for%20PowerPoi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NYC Store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'Input Calcuations'!$F$2:$F$3</c:f>
              <c:strCache>
                <c:ptCount val="2"/>
                <c:pt idx="0">
                  <c:v>NYC Store</c:v>
                </c:pt>
                <c:pt idx="1">
                  <c:v>Weekly Average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'Input Calcuations'!$E$4:$E$7</c:f>
              <c:strCache>
                <c:ptCount val="4"/>
                <c:pt idx="0">
                  <c:v>Hot-Smart</c:v>
                </c:pt>
                <c:pt idx="1">
                  <c:v>Hot-Feature</c:v>
                </c:pt>
                <c:pt idx="2">
                  <c:v>Cold-Smart</c:v>
                </c:pt>
                <c:pt idx="3">
                  <c:v>Cold-Feature</c:v>
                </c:pt>
              </c:strCache>
            </c:strRef>
          </c:cat>
          <c:val>
            <c:numRef>
              <c:f>'Input Calcuations'!$F$4:$F$7</c:f>
              <c:numCache>
                <c:formatCode>General</c:formatCode>
                <c:ptCount val="4"/>
                <c:pt idx="0">
                  <c:v>179.85</c:v>
                </c:pt>
                <c:pt idx="1">
                  <c:v>149.63999999999999</c:v>
                </c:pt>
                <c:pt idx="2">
                  <c:v>2.58</c:v>
                </c:pt>
                <c:pt idx="3">
                  <c:v>9.76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F-4E93-B850-DC07284AC637}"/>
            </c:ext>
          </c:extLst>
        </c:ser>
        <c:ser>
          <c:idx val="1"/>
          <c:order val="1"/>
          <c:tx>
            <c:strRef>
              <c:f>'Input Calcuations'!$G$2:$G$3</c:f>
              <c:strCache>
                <c:ptCount val="2"/>
                <c:pt idx="0">
                  <c:v>NYC Store</c:v>
                </c:pt>
                <c:pt idx="1">
                  <c:v>On-hand inventory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'Input Calcuations'!$E$4:$E$7</c:f>
              <c:strCache>
                <c:ptCount val="4"/>
                <c:pt idx="0">
                  <c:v>Hot-Smart</c:v>
                </c:pt>
                <c:pt idx="1">
                  <c:v>Hot-Feature</c:v>
                </c:pt>
                <c:pt idx="2">
                  <c:v>Cold-Smart</c:v>
                </c:pt>
                <c:pt idx="3">
                  <c:v>Cold-Feature</c:v>
                </c:pt>
              </c:strCache>
            </c:strRef>
          </c:cat>
          <c:val>
            <c:numRef>
              <c:f>'Input Calcuations'!$G$4:$G$7</c:f>
              <c:numCache>
                <c:formatCode>General</c:formatCode>
                <c:ptCount val="4"/>
                <c:pt idx="0">
                  <c:v>241.7</c:v>
                </c:pt>
                <c:pt idx="1">
                  <c:v>174.67</c:v>
                </c:pt>
                <c:pt idx="2">
                  <c:v>31.33</c:v>
                </c:pt>
                <c:pt idx="3">
                  <c:v>48.6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8F-4E93-B850-DC07284A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6864944"/>
        <c:axId val="376867464"/>
      </c:barChart>
      <c:catAx>
        <c:axId val="37686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67464"/>
        <c:crosses val="autoZero"/>
        <c:auto val="1"/>
        <c:lblAlgn val="ctr"/>
        <c:lblOffset val="100"/>
        <c:noMultiLvlLbl val="0"/>
      </c:catAx>
      <c:valAx>
        <c:axId val="376867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6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NYC Store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'Input Calcuations'!$F$2:$F$3</c:f>
              <c:strCache>
                <c:ptCount val="2"/>
                <c:pt idx="0">
                  <c:v>NYC Store</c:v>
                </c:pt>
                <c:pt idx="1">
                  <c:v>Weekly Average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'Input Calcuations'!$E$4:$E$7</c:f>
              <c:strCache>
                <c:ptCount val="4"/>
                <c:pt idx="0">
                  <c:v>Hot-Smart</c:v>
                </c:pt>
                <c:pt idx="1">
                  <c:v>Hot-Feature</c:v>
                </c:pt>
                <c:pt idx="2">
                  <c:v>Cold-Smart</c:v>
                </c:pt>
                <c:pt idx="3">
                  <c:v>Cold-Feature</c:v>
                </c:pt>
              </c:strCache>
            </c:strRef>
          </c:cat>
          <c:val>
            <c:numRef>
              <c:f>'Input Calcuations'!$F$4:$F$7</c:f>
              <c:numCache>
                <c:formatCode>General</c:formatCode>
                <c:ptCount val="4"/>
                <c:pt idx="0">
                  <c:v>179.85</c:v>
                </c:pt>
                <c:pt idx="1">
                  <c:v>149.63999999999999</c:v>
                </c:pt>
                <c:pt idx="2">
                  <c:v>2.58</c:v>
                </c:pt>
                <c:pt idx="3">
                  <c:v>9.76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F-4E93-B850-DC07284AC637}"/>
            </c:ext>
          </c:extLst>
        </c:ser>
        <c:ser>
          <c:idx val="1"/>
          <c:order val="1"/>
          <c:tx>
            <c:strRef>
              <c:f>'Input Calcuations'!$G$2:$G$3</c:f>
              <c:strCache>
                <c:ptCount val="2"/>
                <c:pt idx="0">
                  <c:v>NYC Store</c:v>
                </c:pt>
                <c:pt idx="1">
                  <c:v>On-hand inventory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'Input Calcuations'!$E$4:$E$7</c:f>
              <c:strCache>
                <c:ptCount val="4"/>
                <c:pt idx="0">
                  <c:v>Hot-Smart</c:v>
                </c:pt>
                <c:pt idx="1">
                  <c:v>Hot-Feature</c:v>
                </c:pt>
                <c:pt idx="2">
                  <c:v>Cold-Smart</c:v>
                </c:pt>
                <c:pt idx="3">
                  <c:v>Cold-Feature</c:v>
                </c:pt>
              </c:strCache>
            </c:strRef>
          </c:cat>
          <c:val>
            <c:numRef>
              <c:f>'Input Calcuations'!$G$4:$G$7</c:f>
              <c:numCache>
                <c:formatCode>General</c:formatCode>
                <c:ptCount val="4"/>
                <c:pt idx="0">
                  <c:v>241.7</c:v>
                </c:pt>
                <c:pt idx="1">
                  <c:v>174.67</c:v>
                </c:pt>
                <c:pt idx="2">
                  <c:v>31.33</c:v>
                </c:pt>
                <c:pt idx="3">
                  <c:v>48.6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8F-4E93-B850-DC07284A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6864944"/>
        <c:axId val="376867464"/>
      </c:barChart>
      <c:catAx>
        <c:axId val="37686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67464"/>
        <c:crosses val="autoZero"/>
        <c:auto val="1"/>
        <c:lblAlgn val="ctr"/>
        <c:lblOffset val="100"/>
        <c:noMultiLvlLbl val="0"/>
      </c:catAx>
      <c:valAx>
        <c:axId val="376867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6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'NYC Cost Calculations'!$K$2:$K$3</c:f>
              <c:strCache>
                <c:ptCount val="2"/>
                <c:pt idx="0">
                  <c:v>NYC % Savings</c:v>
                </c:pt>
                <c:pt idx="1">
                  <c:v>Pull vs. Push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'NYC Cost Calculations'!$J$4:$J$7</c:f>
              <c:strCache>
                <c:ptCount val="4"/>
                <c:pt idx="0">
                  <c:v>Cold-Smart</c:v>
                </c:pt>
                <c:pt idx="1">
                  <c:v>Cold-Feature</c:v>
                </c:pt>
                <c:pt idx="2">
                  <c:v>Hot-Smart</c:v>
                </c:pt>
                <c:pt idx="3">
                  <c:v>Hot-Feature</c:v>
                </c:pt>
              </c:strCache>
            </c:strRef>
          </c:cat>
          <c:val>
            <c:numRef>
              <c:f>'NYC Cost Calculations'!$K$4:$K$7</c:f>
              <c:numCache>
                <c:formatCode>0.00%</c:formatCode>
                <c:ptCount val="4"/>
                <c:pt idx="0">
                  <c:v>0.66300680410215695</c:v>
                </c:pt>
                <c:pt idx="1">
                  <c:v>0.65760843517852863</c:v>
                </c:pt>
                <c:pt idx="2">
                  <c:v>0.53916671785881376</c:v>
                </c:pt>
                <c:pt idx="3">
                  <c:v>-0.11849014084507026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E-49C5-A483-073A9B30C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30607664"/>
        <c:axId val="730608384"/>
      </c:barChart>
      <c:catAx>
        <c:axId val="73060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608384"/>
        <c:crosses val="autoZero"/>
        <c:auto val="1"/>
        <c:lblAlgn val="ctr"/>
        <c:lblOffset val="100"/>
        <c:noMultiLvlLbl val="0"/>
      </c:catAx>
      <c:valAx>
        <c:axId val="73060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60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Complete Implementation of Push vs. Pull Strategy (NY)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'NYC Cost Calculations'!$H$24:$H$25</c:f>
              <c:strCache>
                <c:ptCount val="2"/>
                <c:pt idx="1">
                  <c:v>Inventory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'NYC Cost Calculations'!$G$26:$G$27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'NYC Cost Calculations'!$H$26:$H$27</c:f>
              <c:numCache>
                <c:formatCode>"$"#,##0</c:formatCode>
                <c:ptCount val="2"/>
                <c:pt idx="0">
                  <c:v>7272</c:v>
                </c:pt>
                <c:pt idx="1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FD-4852-B576-677A8E62204D}"/>
            </c:ext>
          </c:extLst>
        </c:ser>
        <c:ser>
          <c:idx val="1"/>
          <c:order val="1"/>
          <c:tx>
            <c:strRef>
              <c:f>'NYC Cost Calculations'!$I$24:$I$25</c:f>
              <c:strCache>
                <c:ptCount val="2"/>
                <c:pt idx="1">
                  <c:v>Shipping cost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'NYC Cost Calculations'!$G$26:$G$27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'NYC Cost Calculations'!$I$26:$I$27</c:f>
              <c:numCache>
                <c:formatCode>"$"#,##0</c:formatCode>
                <c:ptCount val="2"/>
                <c:pt idx="0">
                  <c:v>820.39199999999994</c:v>
                </c:pt>
                <c:pt idx="1">
                  <c:v>4101.96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FD-4852-B576-677A8E62204D}"/>
            </c:ext>
          </c:extLst>
        </c:ser>
        <c:ser>
          <c:idx val="2"/>
          <c:order val="2"/>
          <c:tx>
            <c:strRef>
              <c:f>'NYC Cost Calculations'!$J$24:$J$25</c:f>
              <c:strCache>
                <c:ptCount val="2"/>
                <c:pt idx="1">
                  <c:v>Picking/Packing cost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'NYC Cost Calculations'!$G$26:$G$27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'NYC Cost Calculations'!$J$26:$J$27</c:f>
              <c:numCache>
                <c:formatCode>"$"#,##0</c:formatCode>
                <c:ptCount val="2"/>
                <c:pt idx="0">
                  <c:v>37.783000000000001</c:v>
                </c:pt>
                <c:pt idx="1">
                  <c:v>341.83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FD-4852-B576-677A8E622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0605864"/>
        <c:axId val="730608744"/>
      </c:barChart>
      <c:catAx>
        <c:axId val="730605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608744"/>
        <c:crosses val="autoZero"/>
        <c:auto val="1"/>
        <c:lblAlgn val="ctr"/>
        <c:lblOffset val="100"/>
        <c:noMultiLvlLbl val="0"/>
      </c:catAx>
      <c:valAx>
        <c:axId val="730608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605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'LA Cost Calculations'!$K$2:$K$3</c:f>
              <c:strCache>
                <c:ptCount val="2"/>
                <c:pt idx="0">
                  <c:v>LA % Savings</c:v>
                </c:pt>
                <c:pt idx="1">
                  <c:v>Pull vs. push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3"/>
              <c:layout>
                <c:manualLayout>
                  <c:x val="-2.7777777777777779E-3"/>
                  <c:y val="2.130212890055392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26-4CA9-9420-6724B4AB0F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'LA Cost Calculations'!$J$4:$J$7</c:f>
              <c:strCache>
                <c:ptCount val="4"/>
                <c:pt idx="0">
                  <c:v>Cold-Smart</c:v>
                </c:pt>
                <c:pt idx="1">
                  <c:v>Cold-Feature</c:v>
                </c:pt>
                <c:pt idx="2">
                  <c:v>Hot-Smart</c:v>
                </c:pt>
                <c:pt idx="3">
                  <c:v>Hot-Feature</c:v>
                </c:pt>
              </c:strCache>
            </c:strRef>
          </c:cat>
          <c:val>
            <c:numRef>
              <c:f>'LA Cost Calculations'!$K$4:$K$7</c:f>
              <c:numCache>
                <c:formatCode>0.00%</c:formatCode>
                <c:ptCount val="4"/>
                <c:pt idx="0">
                  <c:v>0.86897131312804499</c:v>
                </c:pt>
                <c:pt idx="1">
                  <c:v>0.36261302501591286</c:v>
                </c:pt>
                <c:pt idx="2">
                  <c:v>0.42719717808664875</c:v>
                </c:pt>
                <c:pt idx="3">
                  <c:v>-0.15432757069595066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26-4CA9-9420-6724B4AB0F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23889024"/>
        <c:axId val="723889384"/>
      </c:barChart>
      <c:catAx>
        <c:axId val="72388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889384"/>
        <c:crosses val="autoZero"/>
        <c:auto val="1"/>
        <c:lblAlgn val="ctr"/>
        <c:lblOffset val="100"/>
        <c:noMultiLvlLbl val="0"/>
      </c:catAx>
      <c:valAx>
        <c:axId val="723889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88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Complete Implementation of Pull Strategy (LA)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'LA Cost Calculations'!$H$24:$H$25</c:f>
              <c:strCache>
                <c:ptCount val="2"/>
                <c:pt idx="1">
                  <c:v>Inventory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'LA Cost Calculations'!$G$26:$G$27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'LA Cost Calculations'!$H$26:$H$27</c:f>
              <c:numCache>
                <c:formatCode>"$"#,##0</c:formatCode>
                <c:ptCount val="2"/>
                <c:pt idx="0">
                  <c:v>4324</c:v>
                </c:pt>
                <c:pt idx="1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B-44C0-AF28-C474C4E34B92}"/>
            </c:ext>
          </c:extLst>
        </c:ser>
        <c:ser>
          <c:idx val="1"/>
          <c:order val="1"/>
          <c:tx>
            <c:strRef>
              <c:f>'LA Cost Calculations'!$I$24:$I$25</c:f>
              <c:strCache>
                <c:ptCount val="2"/>
                <c:pt idx="1">
                  <c:v>Shipping cost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'LA Cost Calculations'!$G$26:$G$27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'LA Cost Calculations'!$I$26:$I$27</c:f>
              <c:numCache>
                <c:formatCode>"$"#,##0</c:formatCode>
                <c:ptCount val="2"/>
                <c:pt idx="0">
                  <c:v>549.68564446196285</c:v>
                </c:pt>
                <c:pt idx="1">
                  <c:v>2748.4282223098144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AB-44C0-AF28-C474C4E34B92}"/>
            </c:ext>
          </c:extLst>
        </c:ser>
        <c:ser>
          <c:idx val="2"/>
          <c:order val="2"/>
          <c:tx>
            <c:strRef>
              <c:f>'LA Cost Calculations'!$J$24:$J$25</c:f>
              <c:strCache>
                <c:ptCount val="2"/>
                <c:pt idx="1">
                  <c:v>Picking/Packing cost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'LA Cost Calculations'!$G$26:$G$27</c:f>
              <c:strCache>
                <c:ptCount val="2"/>
                <c:pt idx="0">
                  <c:v>Push</c:v>
                </c:pt>
                <c:pt idx="1">
                  <c:v>Pull</c:v>
                </c:pt>
              </c:strCache>
            </c:strRef>
          </c:cat>
          <c:val>
            <c:numRef>
              <c:f>'LA Cost Calculations'!$J$26:$J$27</c:f>
              <c:numCache>
                <c:formatCode>"$"#,##0</c:formatCode>
                <c:ptCount val="2"/>
                <c:pt idx="0">
                  <c:v>37.783000000000001</c:v>
                </c:pt>
                <c:pt idx="1">
                  <c:v>229.03568519248458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AB-44C0-AF28-C474C4E34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6906704"/>
        <c:axId val="736902024"/>
      </c:barChart>
      <c:catAx>
        <c:axId val="73690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902024"/>
        <c:crosses val="autoZero"/>
        <c:auto val="1"/>
        <c:lblAlgn val="ctr"/>
        <c:lblOffset val="100"/>
        <c:noMultiLvlLbl val="0"/>
      </c:catAx>
      <c:valAx>
        <c:axId val="736902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90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2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248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5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7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9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35888F-A555-4A0B-B588-8FE3DB38BE4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7EE3-8688-4B71-9518-1F2CCF1A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account/accomplishments/specialization/MPFNUDN36SG3" TargetMode="External"/><Relationship Id="rId2" Type="http://schemas.openxmlformats.org/officeDocument/2006/relationships/hyperlink" Target="https://www.coursera.org/learn/supply-chain-analytics?specialization=supply-chain-analyt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1F60-0696-E9DA-7FF3-22088F617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984" y="527323"/>
            <a:ext cx="8825658" cy="2550284"/>
          </a:xfrm>
        </p:spPr>
        <p:txBody>
          <a:bodyPr/>
          <a:lstStyle/>
          <a:p>
            <a:pPr algn="ctr"/>
            <a:r>
              <a:rPr lang="en-US" sz="6600" dirty="0"/>
              <a:t>Supply Chain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1482-B323-54C0-C7B7-AB2DE1533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David Acevedo</a:t>
            </a:r>
          </a:p>
          <a:p>
            <a:pPr algn="ctr"/>
            <a:r>
              <a:rPr lang="en-US" sz="1600" dirty="0"/>
              <a:t>Prospective Supply Chain Analyst</a:t>
            </a:r>
          </a:p>
        </p:txBody>
      </p:sp>
    </p:spTree>
    <p:extLst>
      <p:ext uri="{BB962C8B-B14F-4D97-AF65-F5344CB8AC3E}">
        <p14:creationId xmlns:p14="http://schemas.microsoft.com/office/powerpoint/2010/main" val="324115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1DC6-B510-74F7-81AD-01DACAE4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NY Store Full Pull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5247-0AD2-D088-40D3-BCE1B1DB2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4396339" cy="1636294"/>
          </a:xfrm>
        </p:spPr>
        <p:txBody>
          <a:bodyPr/>
          <a:lstStyle/>
          <a:p>
            <a:r>
              <a:rPr lang="en-US" dirty="0"/>
              <a:t>The NY Store would see a 42.93% or $3,490 reduction in total cost/week should they fully implement a pull strategy.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29AAEB-BDF6-C9F4-5B5E-F4CD693CFD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9481773"/>
              </p:ext>
            </p:extLst>
          </p:nvPr>
        </p:nvGraphicFramePr>
        <p:xfrm>
          <a:off x="5654123" y="2451490"/>
          <a:ext cx="4780135" cy="3779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352">
                  <a:extLst>
                    <a:ext uri="{9D8B030D-6E8A-4147-A177-3AD203B41FA5}">
                      <a16:colId xmlns:a16="http://schemas.microsoft.com/office/drawing/2014/main" val="2944514440"/>
                    </a:ext>
                  </a:extLst>
                </a:gridCol>
                <a:gridCol w="972654">
                  <a:extLst>
                    <a:ext uri="{9D8B030D-6E8A-4147-A177-3AD203B41FA5}">
                      <a16:colId xmlns:a16="http://schemas.microsoft.com/office/drawing/2014/main" val="3800069558"/>
                    </a:ext>
                  </a:extLst>
                </a:gridCol>
                <a:gridCol w="1119076">
                  <a:extLst>
                    <a:ext uri="{9D8B030D-6E8A-4147-A177-3AD203B41FA5}">
                      <a16:colId xmlns:a16="http://schemas.microsoft.com/office/drawing/2014/main" val="4109009701"/>
                    </a:ext>
                  </a:extLst>
                </a:gridCol>
                <a:gridCol w="1757053">
                  <a:extLst>
                    <a:ext uri="{9D8B030D-6E8A-4147-A177-3AD203B41FA5}">
                      <a16:colId xmlns:a16="http://schemas.microsoft.com/office/drawing/2014/main" val="3066040111"/>
                    </a:ext>
                  </a:extLst>
                </a:gridCol>
              </a:tblGrid>
              <a:tr h="36019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Complete Implementation of Pull Strategy (NY)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03733"/>
                  </a:ext>
                </a:extLst>
              </a:tr>
              <a:tr h="263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Push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Inventory cost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Shipping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Picking/Packing cost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3512011333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Hot-Smart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$4,840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$431.64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$18.89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1632872505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Hot-Feature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$1,400.00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$359.14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$15.86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3972417230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Cold-Smart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$640.00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$6.19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$1.16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3288356468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Cold-Feature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$392.00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$23.42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$1.88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1931404304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$7,272.00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$820.39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$37.78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1911373087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Weekly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$8,130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2572441882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2403705369"/>
                  </a:ext>
                </a:extLst>
              </a:tr>
              <a:tr h="222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Pull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Inventory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Shipping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Picking/Packing cost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3300442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Hot-Smart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$2,158.20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$179.85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721001612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Hot-Feature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$1,795.68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$149.64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3881730039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Cold-Smart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$30.96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$2.58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1528357194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Cold-Feature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$16.00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$117.12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$9.76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1468099191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$4,102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$342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2935639392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Weekly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$4,640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593640259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% Saving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42.93%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1470045213"/>
                  </a:ext>
                </a:extLst>
              </a:tr>
              <a:tr h="19560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Total Savings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$3,490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318015171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7B4A40-41FE-6996-65B6-8DB57FBBC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217370"/>
              </p:ext>
            </p:extLst>
          </p:nvPr>
        </p:nvGraphicFramePr>
        <p:xfrm>
          <a:off x="1206112" y="3429000"/>
          <a:ext cx="3982968" cy="2803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6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BCEA-2CC6-5F61-6949-2B0954BD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 Push vs. Pull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8474F5-A6CC-B48D-FC0E-10DCC4066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56887"/>
              </p:ext>
            </p:extLst>
          </p:nvPr>
        </p:nvGraphicFramePr>
        <p:xfrm>
          <a:off x="1290259" y="2056092"/>
          <a:ext cx="4067117" cy="3843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0888">
                  <a:extLst>
                    <a:ext uri="{9D8B030D-6E8A-4147-A177-3AD203B41FA5}">
                      <a16:colId xmlns:a16="http://schemas.microsoft.com/office/drawing/2014/main" val="1217340625"/>
                    </a:ext>
                  </a:extLst>
                </a:gridCol>
                <a:gridCol w="1111435">
                  <a:extLst>
                    <a:ext uri="{9D8B030D-6E8A-4147-A177-3AD203B41FA5}">
                      <a16:colId xmlns:a16="http://schemas.microsoft.com/office/drawing/2014/main" val="1863022855"/>
                    </a:ext>
                  </a:extLst>
                </a:gridCol>
                <a:gridCol w="1074794">
                  <a:extLst>
                    <a:ext uri="{9D8B030D-6E8A-4147-A177-3AD203B41FA5}">
                      <a16:colId xmlns:a16="http://schemas.microsoft.com/office/drawing/2014/main" val="2278481996"/>
                    </a:ext>
                  </a:extLst>
                </a:gridCol>
              </a:tblGrid>
              <a:tr h="20228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Hot Smart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32899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89230365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Onhand inventory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12599510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Inventory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$100.00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$2,920.00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53228642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Average Weekly Sales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136.20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136.20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22995769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Shipping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$1,634.44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$326.89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565074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Pick/pack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$136.20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$18.89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77681676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$1,870.64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$3,265.77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40098812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Savings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42.72%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30581844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29222261"/>
                  </a:ext>
                </a:extLst>
              </a:tr>
              <a:tr h="20228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Cold Smart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44072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80788928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Onhand inventory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07137279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Inventory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$40.00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$500.00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2000507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Avrg wkly sales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40461003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Shipping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$24.28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$4.86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28403925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Pick/pack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$2.02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$1.16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15669396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$66.30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$506.01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97067131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Savings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86.90%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25791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133D16C-1042-757A-99CE-C8F6BDF2F9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3945028"/>
              </p:ext>
            </p:extLst>
          </p:nvPr>
        </p:nvGraphicFramePr>
        <p:xfrm>
          <a:off x="5609816" y="2056092"/>
          <a:ext cx="4341997" cy="3843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6035">
                  <a:extLst>
                    <a:ext uri="{9D8B030D-6E8A-4147-A177-3AD203B41FA5}">
                      <a16:colId xmlns:a16="http://schemas.microsoft.com/office/drawing/2014/main" val="3588707979"/>
                    </a:ext>
                  </a:extLst>
                </a:gridCol>
                <a:gridCol w="975576">
                  <a:extLst>
                    <a:ext uri="{9D8B030D-6E8A-4147-A177-3AD203B41FA5}">
                      <a16:colId xmlns:a16="http://schemas.microsoft.com/office/drawing/2014/main" val="3738807322"/>
                    </a:ext>
                  </a:extLst>
                </a:gridCol>
                <a:gridCol w="1250386">
                  <a:extLst>
                    <a:ext uri="{9D8B030D-6E8A-4147-A177-3AD203B41FA5}">
                      <a16:colId xmlns:a16="http://schemas.microsoft.com/office/drawing/2014/main" val="4248966735"/>
                    </a:ext>
                  </a:extLst>
                </a:gridCol>
              </a:tblGrid>
              <a:tr h="20228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Hot 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60138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00573394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Onhand inventory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28894762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Inventory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$40.00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$768.00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3629724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Avrg wkly sales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84.54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84.54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8536165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Shipping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$1,014.51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$202.90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25588996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Pick/pack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$84.54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$15.86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24167092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$1,139.05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$986.77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92124370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Savings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-15.43%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34260780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17961443"/>
                  </a:ext>
                </a:extLst>
              </a:tr>
              <a:tr h="20228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Cold 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0096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86321562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Onhand inventory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9191682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Inventory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$16.00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$136.00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82434004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Avrg wkly sales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1187028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Shipping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$75.20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$15.04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74981921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Pick/pack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$6.27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$1.88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44237793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$97.47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$152.92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06003820"/>
                  </a:ext>
                </a:extLst>
              </a:tr>
              <a:tr h="202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Savings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36.26%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0997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31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FBBA-4CC0-AE96-E768-52E64C24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 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3D13-3C0A-A7B5-10FE-D02CEA731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LA Store yielded similar results as the same 3 phone types had positive savings when pull strategy was used.</a:t>
            </a:r>
          </a:p>
          <a:p>
            <a:r>
              <a:rPr lang="en-US" dirty="0"/>
              <a:t>The results do show that the savings was not as great, showing that sales make a significant impact on the viability of the Pull strategy.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F68082-D85C-7AE6-EC4E-AA265F134D1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616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72D7-615E-E0A4-9F61-90984FF8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 Store Full Pull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A6FB-C7AF-2AE7-3E84-6112210EC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1585805"/>
          </a:xfrm>
        </p:spPr>
        <p:txBody>
          <a:bodyPr/>
          <a:lstStyle/>
          <a:p>
            <a:r>
              <a:rPr lang="en-US" dirty="0"/>
              <a:t>The LA Store would see a 35.39% or $1,738 reduction in total cost/week should they fully implement a pull strategy.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CB91E5-9B7B-1CB6-0A22-81412DCB33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1835339"/>
              </p:ext>
            </p:extLst>
          </p:nvPr>
        </p:nvGraphicFramePr>
        <p:xfrm>
          <a:off x="5654674" y="2060575"/>
          <a:ext cx="4824462" cy="4252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495">
                  <a:extLst>
                    <a:ext uri="{9D8B030D-6E8A-4147-A177-3AD203B41FA5}">
                      <a16:colId xmlns:a16="http://schemas.microsoft.com/office/drawing/2014/main" val="3094400383"/>
                    </a:ext>
                  </a:extLst>
                </a:gridCol>
                <a:gridCol w="1121964">
                  <a:extLst>
                    <a:ext uri="{9D8B030D-6E8A-4147-A177-3AD203B41FA5}">
                      <a16:colId xmlns:a16="http://schemas.microsoft.com/office/drawing/2014/main" val="3277010361"/>
                    </a:ext>
                  </a:extLst>
                </a:gridCol>
                <a:gridCol w="1261479">
                  <a:extLst>
                    <a:ext uri="{9D8B030D-6E8A-4147-A177-3AD203B41FA5}">
                      <a16:colId xmlns:a16="http://schemas.microsoft.com/office/drawing/2014/main" val="2914148894"/>
                    </a:ext>
                  </a:extLst>
                </a:gridCol>
                <a:gridCol w="1369524">
                  <a:extLst>
                    <a:ext uri="{9D8B030D-6E8A-4147-A177-3AD203B41FA5}">
                      <a16:colId xmlns:a16="http://schemas.microsoft.com/office/drawing/2014/main" val="355960767"/>
                    </a:ext>
                  </a:extLst>
                </a:gridCol>
              </a:tblGrid>
              <a:tr h="1920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Complete Implementation of Pull Strategy (LA)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19345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3169825835"/>
                  </a:ext>
                </a:extLst>
              </a:tr>
              <a:tr h="330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Push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Inventory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Shipping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Picking/Packing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1191416631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Hot-Smart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$2,920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$326.89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$18.89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1136807897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Hot-Feature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$768.00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$202.90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$15.86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3469407552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Cold-Smart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$1.16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2661277285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Cold-Feature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$136.00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$15.04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$1.88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3119106200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$4,324.00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$549.69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$37.78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420567557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$4,911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2925268366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1881709687"/>
                  </a:ext>
                </a:extLst>
              </a:tr>
              <a:tr h="330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Pull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Inventory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Shipping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Picking/Packing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348512760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Hot-Smart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$1,634.44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$136.20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698603630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Hot-Feature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$1,014.51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$84.54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4266135442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Cold-Smart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$24.28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$2.02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3516291328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Cold-Feature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$16.00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$75.20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$6.27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848402534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2973166643"/>
                  </a:ext>
                </a:extLst>
              </a:tr>
              <a:tr h="1920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 Cost</a:t>
                      </a: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$3,173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409822237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% Savings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35.39%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1458097494"/>
                  </a:ext>
                </a:extLst>
              </a:tr>
              <a:tr h="36272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Total Savings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$1,738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7" marR="4737" marT="4737" marB="0" anchor="b"/>
                </a:tc>
                <a:extLst>
                  <a:ext uri="{0D108BD9-81ED-4DB2-BD59-A6C34878D82A}">
                    <a16:rowId xmlns:a16="http://schemas.microsoft.com/office/drawing/2014/main" val="263645130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B23A60-F009-7F96-A63C-5AB3E0EFC1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741471"/>
              </p:ext>
            </p:extLst>
          </p:nvPr>
        </p:nvGraphicFramePr>
        <p:xfrm>
          <a:off x="1346356" y="3429000"/>
          <a:ext cx="3825895" cy="2883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579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B982-A936-0F8B-D237-C9B0ED09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5C5C-A31D-F342-7862-EEB40341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off our findings the Pull strategy is not always better than the Push strategy. In both store the Cold-Smart, Cold-Feature, and Hot-Smart phones had a net savings when the Pull strategy was implemented. The Pull strategy however resulted in a cost increase for the Hot-Feature phones, 12% and 15% respectively.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Pull strategy was completely implemented, we saw a 42% reduction in total cost for NYC, and a 35% reduction in total cost for LA. This shows that this firm would see a significant reduction in total costs should they choose to fully implement a Pull strategy for both store locations. </a:t>
            </a:r>
          </a:p>
        </p:txBody>
      </p:sp>
    </p:spTree>
    <p:extLst>
      <p:ext uri="{BB962C8B-B14F-4D97-AF65-F5344CB8AC3E}">
        <p14:creationId xmlns:p14="http://schemas.microsoft.com/office/powerpoint/2010/main" val="214286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8F7B-F5CD-A8BD-2415-B062649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7651-BA57-4808-862F-BB8E5FB4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inventory and sales data was provided by Professor Yao Zhao of Rutgers the State University of New Jersey for the purposes of the Supply Chain Analytics course on Coursera. I completed all calculations and analysis using Microsoft Excel.</a:t>
            </a:r>
          </a:p>
          <a:p>
            <a:endParaRPr lang="en-US" dirty="0"/>
          </a:p>
          <a:p>
            <a:r>
              <a:rPr lang="en-US" dirty="0"/>
              <a:t>Link to course: </a:t>
            </a:r>
            <a:r>
              <a:rPr lang="en-US" dirty="0">
                <a:hlinkClick r:id="rId2"/>
              </a:rPr>
              <a:t>https://www.coursera.org/learn/supply-chain-analytics?specialization=supply-chain-analytics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Link to my certification: </a:t>
            </a:r>
            <a:r>
              <a:rPr lang="en-US" dirty="0">
                <a:hlinkClick r:id="rId3"/>
              </a:rPr>
              <a:t>https://www.coursera.org/account/accomplishments/specialization/MPFNUDN36SG3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77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FA7E-0E6E-D6C2-5F02-5E4F4065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62BA-678D-4179-58FA-C4D821B5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determine whether a push or pull strategy is more cost effective for a firm to implement. In the push strategy inventory is held at the stores, while with the pull strategy inventory is held at a local warehouse. I analyzed the cost difference of the push and pull strategy for 4 different product lines at the NY and LA stores to better understand how the cost savings strategy differs by product line.</a:t>
            </a:r>
          </a:p>
        </p:txBody>
      </p:sp>
    </p:spTree>
    <p:extLst>
      <p:ext uri="{BB962C8B-B14F-4D97-AF65-F5344CB8AC3E}">
        <p14:creationId xmlns:p14="http://schemas.microsoft.com/office/powerpoint/2010/main" val="417959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DB29-1B54-6110-2DB4-1EE51232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Product/Location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A5DD-3240-FE40-29DE-4671C2A20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4 product types as well as 2 locations of interest:</a:t>
            </a:r>
          </a:p>
          <a:p>
            <a:endParaRPr lang="en-US" dirty="0"/>
          </a:p>
          <a:p>
            <a:r>
              <a:rPr lang="en-US" dirty="0"/>
              <a:t>Product 1: Hot Smart-Phone</a:t>
            </a:r>
          </a:p>
          <a:p>
            <a:r>
              <a:rPr lang="en-US" dirty="0"/>
              <a:t>Product 2: Cold Smart-Phone</a:t>
            </a:r>
          </a:p>
          <a:p>
            <a:r>
              <a:rPr lang="en-US" dirty="0"/>
              <a:t>Product 3: Hot Feature-Phone</a:t>
            </a:r>
          </a:p>
          <a:p>
            <a:r>
              <a:rPr lang="en-US" dirty="0"/>
              <a:t>Product 4: Cold Feature-Phone</a:t>
            </a:r>
          </a:p>
          <a:p>
            <a:endParaRPr lang="en-US" dirty="0"/>
          </a:p>
          <a:p>
            <a:r>
              <a:rPr lang="en-US" dirty="0"/>
              <a:t>Stores located in New York City &amp; Los Angeles: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01DEDB-DFA8-E59A-D824-8AEC1C352A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8472" y="3786625"/>
            <a:ext cx="2567710" cy="2493014"/>
          </a:xfrm>
        </p:spPr>
      </p:pic>
      <p:pic>
        <p:nvPicPr>
          <p:cNvPr id="6" name="Picture 5" descr="A picture containing mobile phone, telephone, gadget, electronic device&#10;&#10;Description automatically generated">
            <a:extLst>
              <a:ext uri="{FF2B5EF4-FFF2-40B4-BE49-F238E27FC236}">
                <a16:creationId xmlns:a16="http://schemas.microsoft.com/office/drawing/2014/main" id="{C7763A15-F65E-D1D9-C71A-71EAB8382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34" y="1836619"/>
            <a:ext cx="1790778" cy="1790778"/>
          </a:xfrm>
          <a:prstGeom prst="rect">
            <a:avLst/>
          </a:prstGeom>
        </p:spPr>
      </p:pic>
      <p:pic>
        <p:nvPicPr>
          <p:cNvPr id="8" name="Picture 7" descr="A picture containing gadget, mobile phone, electronic device, portable communications device&#10;&#10;Description automatically generated">
            <a:extLst>
              <a:ext uri="{FF2B5EF4-FFF2-40B4-BE49-F238E27FC236}">
                <a16:creationId xmlns:a16="http://schemas.microsoft.com/office/drawing/2014/main" id="{61BC30CD-F847-F657-ABE5-80255FB98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67" y="1853248"/>
            <a:ext cx="1757520" cy="1757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6CDA69-CA24-A0D0-DE70-3A9CD065B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268" y="3786625"/>
            <a:ext cx="2567711" cy="24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F7B1-E13B-5010-ECF7-DD85EB8E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Inventory Cost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2E00-FCD5-2EE9-206C-9DDE501AC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Inventory Cost for the Smart Phones was $20/week/unit, while the Feature Phones were $8/week/unit.</a:t>
            </a:r>
          </a:p>
          <a:p>
            <a:r>
              <a:rPr lang="en-US" dirty="0"/>
              <a:t>We calculated inventory cost using the below formulas: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B2AC35-5193-BC66-27AC-F12C1D721E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7334262"/>
              </p:ext>
            </p:extLst>
          </p:nvPr>
        </p:nvGraphicFramePr>
        <p:xfrm>
          <a:off x="6383769" y="1853248"/>
          <a:ext cx="3667065" cy="4140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0463">
                  <a:extLst>
                    <a:ext uri="{9D8B030D-6E8A-4147-A177-3AD203B41FA5}">
                      <a16:colId xmlns:a16="http://schemas.microsoft.com/office/drawing/2014/main" val="2658086404"/>
                    </a:ext>
                  </a:extLst>
                </a:gridCol>
                <a:gridCol w="1366602">
                  <a:extLst>
                    <a:ext uri="{9D8B030D-6E8A-4147-A177-3AD203B41FA5}">
                      <a16:colId xmlns:a16="http://schemas.microsoft.com/office/drawing/2014/main" val="771415079"/>
                    </a:ext>
                  </a:extLst>
                </a:gridCol>
              </a:tblGrid>
              <a:tr h="32599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Inventory Calculation for Smart 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7" marR="4407" marT="440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72673"/>
                  </a:ext>
                </a:extLst>
              </a:tr>
              <a:tr h="3259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Product value =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$500.00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extLst>
                  <a:ext uri="{0D108BD9-81ED-4DB2-BD59-A6C34878D82A}">
                    <a16:rowId xmlns:a16="http://schemas.microsoft.com/office/drawing/2014/main" val="926855127"/>
                  </a:ext>
                </a:extLst>
              </a:tr>
              <a:tr h="3170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Liquidation value =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$0.00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extLst>
                  <a:ext uri="{0D108BD9-81ED-4DB2-BD59-A6C34878D82A}">
                    <a16:rowId xmlns:a16="http://schemas.microsoft.com/office/drawing/2014/main" val="3586888881"/>
                  </a:ext>
                </a:extLst>
              </a:tr>
              <a:tr h="3170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Life-cycle =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26 Weeks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extLst>
                  <a:ext uri="{0D108BD9-81ED-4DB2-BD59-A6C34878D82A}">
                    <a16:rowId xmlns:a16="http://schemas.microsoft.com/office/drawing/2014/main" val="1564086963"/>
                  </a:ext>
                </a:extLst>
              </a:tr>
              <a:tr h="3170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Capital return rate =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extLst>
                  <a:ext uri="{0D108BD9-81ED-4DB2-BD59-A6C34878D82A}">
                    <a16:rowId xmlns:a16="http://schemas.microsoft.com/office/drawing/2014/main" val="2484795895"/>
                  </a:ext>
                </a:extLst>
              </a:tr>
              <a:tr h="3170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Inventory cost /week/unit =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$20.00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extLst>
                  <a:ext uri="{0D108BD9-81ED-4DB2-BD59-A6C34878D82A}">
                    <a16:rowId xmlns:a16="http://schemas.microsoft.com/office/drawing/2014/main" val="3073493313"/>
                  </a:ext>
                </a:extLst>
              </a:tr>
              <a:tr h="317096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7" marR="4407" marT="44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7" marR="4407" marT="4407" marB="0" anchor="b"/>
                </a:tc>
                <a:extLst>
                  <a:ext uri="{0D108BD9-81ED-4DB2-BD59-A6C34878D82A}">
                    <a16:rowId xmlns:a16="http://schemas.microsoft.com/office/drawing/2014/main" val="3510348872"/>
                  </a:ext>
                </a:extLst>
              </a:tr>
              <a:tr h="31709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Inventory Calculation for Feature 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7" marR="4407" marT="440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32793"/>
                  </a:ext>
                </a:extLst>
              </a:tr>
              <a:tr h="3170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Product value =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$200.00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extLst>
                  <a:ext uri="{0D108BD9-81ED-4DB2-BD59-A6C34878D82A}">
                    <a16:rowId xmlns:a16="http://schemas.microsoft.com/office/drawing/2014/main" val="56722506"/>
                  </a:ext>
                </a:extLst>
              </a:tr>
              <a:tr h="3170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Liquidation value =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$0.00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extLst>
                  <a:ext uri="{0D108BD9-81ED-4DB2-BD59-A6C34878D82A}">
                    <a16:rowId xmlns:a16="http://schemas.microsoft.com/office/drawing/2014/main" val="2048013186"/>
                  </a:ext>
                </a:extLst>
              </a:tr>
              <a:tr h="3170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Life-cycle =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26 Weeks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extLst>
                  <a:ext uri="{0D108BD9-81ED-4DB2-BD59-A6C34878D82A}">
                    <a16:rowId xmlns:a16="http://schemas.microsoft.com/office/drawing/2014/main" val="2219179695"/>
                  </a:ext>
                </a:extLst>
              </a:tr>
              <a:tr h="3170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Capital return rate =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extLst>
                  <a:ext uri="{0D108BD9-81ED-4DB2-BD59-A6C34878D82A}">
                    <a16:rowId xmlns:a16="http://schemas.microsoft.com/office/drawing/2014/main" val="1583475268"/>
                  </a:ext>
                </a:extLst>
              </a:tr>
              <a:tr h="3170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Inventory cost /week/unit =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$8.00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07" marR="4407" marT="4407" marB="0" anchor="b"/>
                </a:tc>
                <a:extLst>
                  <a:ext uri="{0D108BD9-81ED-4DB2-BD59-A6C34878D82A}">
                    <a16:rowId xmlns:a16="http://schemas.microsoft.com/office/drawing/2014/main" val="14131857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2118D-2B86-D4D3-307A-40967DE3F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26234"/>
              </p:ext>
            </p:extLst>
          </p:nvPr>
        </p:nvGraphicFramePr>
        <p:xfrm>
          <a:off x="1103312" y="4207363"/>
          <a:ext cx="4581351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167">
                  <a:extLst>
                    <a:ext uri="{9D8B030D-6E8A-4147-A177-3AD203B41FA5}">
                      <a16:colId xmlns:a16="http://schemas.microsoft.com/office/drawing/2014/main" val="2296684792"/>
                    </a:ext>
                  </a:extLst>
                </a:gridCol>
                <a:gridCol w="230002">
                  <a:extLst>
                    <a:ext uri="{9D8B030D-6E8A-4147-A177-3AD203B41FA5}">
                      <a16:colId xmlns:a16="http://schemas.microsoft.com/office/drawing/2014/main" val="628131793"/>
                    </a:ext>
                  </a:extLst>
                </a:gridCol>
                <a:gridCol w="2657182">
                  <a:extLst>
                    <a:ext uri="{9D8B030D-6E8A-4147-A177-3AD203B41FA5}">
                      <a16:colId xmlns:a16="http://schemas.microsoft.com/office/drawing/2014/main" val="286547352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Annual Capital Cost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>
                          <a:effectLst/>
                        </a:rPr>
                        <a:t>Product Value - Liquidation Value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37586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Product Life Cycle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4263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59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909E-BCD4-B32E-0F25-9AD70824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Shipping / Warehouse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D526-EA70-01E9-F65D-519C41492C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overnight freight cost of $12 was used for the pull strategy (Based off industry standards) while the push strategy used $2.40 due to the discounted rate for shipping in bulk.</a:t>
            </a:r>
          </a:p>
          <a:p>
            <a:r>
              <a:rPr lang="en-US" dirty="0"/>
              <a:t>It was also noted that the picking/packing cost at the warehouse varied based on frequency of picking needed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4210CB-68B7-DC45-6CF0-D22DFACA87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7604830"/>
              </p:ext>
            </p:extLst>
          </p:nvPr>
        </p:nvGraphicFramePr>
        <p:xfrm>
          <a:off x="5918356" y="2137340"/>
          <a:ext cx="3971749" cy="3369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0534">
                  <a:extLst>
                    <a:ext uri="{9D8B030D-6E8A-4147-A177-3AD203B41FA5}">
                      <a16:colId xmlns:a16="http://schemas.microsoft.com/office/drawing/2014/main" val="3160599422"/>
                    </a:ext>
                  </a:extLst>
                </a:gridCol>
                <a:gridCol w="737026">
                  <a:extLst>
                    <a:ext uri="{9D8B030D-6E8A-4147-A177-3AD203B41FA5}">
                      <a16:colId xmlns:a16="http://schemas.microsoft.com/office/drawing/2014/main" val="1953294199"/>
                    </a:ext>
                  </a:extLst>
                </a:gridCol>
                <a:gridCol w="614189">
                  <a:extLst>
                    <a:ext uri="{9D8B030D-6E8A-4147-A177-3AD203B41FA5}">
                      <a16:colId xmlns:a16="http://schemas.microsoft.com/office/drawing/2014/main" val="1053589694"/>
                    </a:ext>
                  </a:extLst>
                </a:gridCol>
              </a:tblGrid>
              <a:tr h="36513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Shipping Costs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21159"/>
                  </a:ext>
                </a:extLst>
              </a:tr>
              <a:tr h="448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FedEx freight cost (overnight) 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0011972"/>
                  </a:ext>
                </a:extLst>
              </a:tr>
              <a:tr h="36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9315977"/>
                  </a:ext>
                </a:extLst>
              </a:tr>
              <a:tr h="36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Overnight/standard 2D 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71021588"/>
                  </a:ext>
                </a:extLst>
              </a:tr>
              <a:tr h="36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 discount 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855931"/>
                  </a:ext>
                </a:extLst>
              </a:tr>
              <a:tr h="36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freight rate 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$2.40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45715667"/>
                  </a:ext>
                </a:extLst>
              </a:tr>
              <a:tr h="36513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Picking/Packing Costs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13062"/>
                  </a:ext>
                </a:extLst>
              </a:tr>
              <a:tr h="36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 pick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19852596"/>
                  </a:ext>
                </a:extLst>
              </a:tr>
              <a:tr h="36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followup picks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$0.10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554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38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C4A9-79EB-E462-5B88-F82ED952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4372"/>
          </a:xfrm>
        </p:spPr>
        <p:txBody>
          <a:bodyPr/>
          <a:lstStyle/>
          <a:p>
            <a:pPr algn="ctr"/>
            <a:r>
              <a:rPr lang="en-US" dirty="0"/>
              <a:t>NYC Store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B7ADAF-43E9-F20C-0E1E-A2E02C1BAE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6747904"/>
              </p:ext>
            </p:extLst>
          </p:nvPr>
        </p:nvGraphicFramePr>
        <p:xfrm>
          <a:off x="1105133" y="2055814"/>
          <a:ext cx="3580996" cy="1978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114">
                  <a:extLst>
                    <a:ext uri="{9D8B030D-6E8A-4147-A177-3AD203B41FA5}">
                      <a16:colId xmlns:a16="http://schemas.microsoft.com/office/drawing/2014/main" val="2614621693"/>
                    </a:ext>
                  </a:extLst>
                </a:gridCol>
                <a:gridCol w="1208969">
                  <a:extLst>
                    <a:ext uri="{9D8B030D-6E8A-4147-A177-3AD203B41FA5}">
                      <a16:colId xmlns:a16="http://schemas.microsoft.com/office/drawing/2014/main" val="1719589309"/>
                    </a:ext>
                  </a:extLst>
                </a:gridCol>
                <a:gridCol w="1407913">
                  <a:extLst>
                    <a:ext uri="{9D8B030D-6E8A-4147-A177-3AD203B41FA5}">
                      <a16:colId xmlns:a16="http://schemas.microsoft.com/office/drawing/2014/main" val="3612442777"/>
                    </a:ext>
                  </a:extLst>
                </a:gridCol>
              </a:tblGrid>
              <a:tr h="425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Product Type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Weekly Sales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On-hand Inventory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69036919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  <a:cs typeface="Calibri" panose="020F0502020204030204" pitchFamily="34" charset="0"/>
                        </a:rPr>
                        <a:t>Hot-Smart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179.85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242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60243995"/>
                  </a:ext>
                </a:extLst>
              </a:tr>
              <a:tr h="425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Hot-Feature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149.64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175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58175504"/>
                  </a:ext>
                </a:extLst>
              </a:tr>
              <a:tr h="38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  <a:cs typeface="Calibri" panose="020F0502020204030204" pitchFamily="34" charset="0"/>
                        </a:rPr>
                        <a:t>Cold-Smart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2.58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41117066"/>
                  </a:ext>
                </a:extLst>
              </a:tr>
              <a:tr h="425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+mn-lt"/>
                          <a:cs typeface="Calibri" panose="020F0502020204030204" pitchFamily="34" charset="0"/>
                        </a:rPr>
                        <a:t>Cold-Feature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9.76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49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9846047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988E1A-434F-0A7D-E582-2E316AD257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3937853"/>
              </p:ext>
            </p:extLst>
          </p:nvPr>
        </p:nvGraphicFramePr>
        <p:xfrm>
          <a:off x="5654675" y="2055814"/>
          <a:ext cx="4395788" cy="335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530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C4A9-79EB-E462-5B88-F82ED952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4372"/>
          </a:xfrm>
        </p:spPr>
        <p:txBody>
          <a:bodyPr/>
          <a:lstStyle/>
          <a:p>
            <a:pPr algn="ctr"/>
            <a:r>
              <a:rPr lang="en-US" dirty="0"/>
              <a:t>LA Store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B7ADAF-43E9-F20C-0E1E-A2E02C1BAE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1676654"/>
              </p:ext>
            </p:extLst>
          </p:nvPr>
        </p:nvGraphicFramePr>
        <p:xfrm>
          <a:off x="1032206" y="2055814"/>
          <a:ext cx="3580996" cy="1978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114">
                  <a:extLst>
                    <a:ext uri="{9D8B030D-6E8A-4147-A177-3AD203B41FA5}">
                      <a16:colId xmlns:a16="http://schemas.microsoft.com/office/drawing/2014/main" val="2614621693"/>
                    </a:ext>
                  </a:extLst>
                </a:gridCol>
                <a:gridCol w="1208969">
                  <a:extLst>
                    <a:ext uri="{9D8B030D-6E8A-4147-A177-3AD203B41FA5}">
                      <a16:colId xmlns:a16="http://schemas.microsoft.com/office/drawing/2014/main" val="1719589309"/>
                    </a:ext>
                  </a:extLst>
                </a:gridCol>
                <a:gridCol w="1407913">
                  <a:extLst>
                    <a:ext uri="{9D8B030D-6E8A-4147-A177-3AD203B41FA5}">
                      <a16:colId xmlns:a16="http://schemas.microsoft.com/office/drawing/2014/main" val="3612442777"/>
                    </a:ext>
                  </a:extLst>
                </a:gridCol>
              </a:tblGrid>
              <a:tr h="425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 Type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Weekly Sales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On-hand inventory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69036919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Hot-Smart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136.20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60243995"/>
                  </a:ext>
                </a:extLst>
              </a:tr>
              <a:tr h="425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Hot-Feature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84.54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58175504"/>
                  </a:ext>
                </a:extLst>
              </a:tr>
              <a:tr h="38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Cold-Smart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41117066"/>
                  </a:ext>
                </a:extLst>
              </a:tr>
              <a:tr h="425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Cold-Feature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9846047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988E1A-434F-0A7D-E582-2E316AD257B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654675" y="2055814"/>
          <a:ext cx="4395788" cy="335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813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BCEA-2CC6-5F61-6949-2B0954BD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NY Push vs. Pull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BDBCA7-E7E8-90FC-0B91-07353190D6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1320671"/>
              </p:ext>
            </p:extLst>
          </p:nvPr>
        </p:nvGraphicFramePr>
        <p:xfrm>
          <a:off x="1004157" y="2056091"/>
          <a:ext cx="3943702" cy="418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0189">
                  <a:extLst>
                    <a:ext uri="{9D8B030D-6E8A-4147-A177-3AD203B41FA5}">
                      <a16:colId xmlns:a16="http://schemas.microsoft.com/office/drawing/2014/main" val="139144307"/>
                    </a:ext>
                  </a:extLst>
                </a:gridCol>
                <a:gridCol w="738937">
                  <a:extLst>
                    <a:ext uri="{9D8B030D-6E8A-4147-A177-3AD203B41FA5}">
                      <a16:colId xmlns:a16="http://schemas.microsoft.com/office/drawing/2014/main" val="1624617476"/>
                    </a:ext>
                  </a:extLst>
                </a:gridCol>
                <a:gridCol w="714576">
                  <a:extLst>
                    <a:ext uri="{9D8B030D-6E8A-4147-A177-3AD203B41FA5}">
                      <a16:colId xmlns:a16="http://schemas.microsoft.com/office/drawing/2014/main" val="1438966264"/>
                    </a:ext>
                  </a:extLst>
                </a:gridCol>
              </a:tblGrid>
              <a:tr h="2176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Hot Smart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31111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87044207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On hand inventory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10424692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Inventory cost per week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$100.00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$4,840.00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63671093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Average weekly sales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179.85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179.85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28740121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Shipping cost per week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$2,158.20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$431.64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64264166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Pick/pack cost per week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$179.85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$18.89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83385890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cost per week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$2,438.05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$5,290.53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09633405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Savings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53.92%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72367228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93936554"/>
                  </a:ext>
                </a:extLst>
              </a:tr>
              <a:tr h="2176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Cold Smart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12665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Push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51782723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On hand inventory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08071722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Inventory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$40.00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$640.00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80215924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Avrg wkly sales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720027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Shipping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$30.96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$6.19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52856719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Pick/pack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$2.58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$1.16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70262454"/>
                  </a:ext>
                </a:extLst>
              </a:tr>
              <a:tr h="217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cost per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$222.43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$660.04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24286011"/>
                  </a:ext>
                </a:extLst>
              </a:tr>
              <a:tr h="271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Savings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66.30%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57230926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0B6DF9-C002-30EC-DE5A-ABA634F4910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3803387"/>
              </p:ext>
            </p:extLst>
          </p:nvPr>
        </p:nvGraphicFramePr>
        <p:xfrm>
          <a:off x="5581767" y="2056092"/>
          <a:ext cx="3982969" cy="4189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9783">
                  <a:extLst>
                    <a:ext uri="{9D8B030D-6E8A-4147-A177-3AD203B41FA5}">
                      <a16:colId xmlns:a16="http://schemas.microsoft.com/office/drawing/2014/main" val="3990644397"/>
                    </a:ext>
                  </a:extLst>
                </a:gridCol>
                <a:gridCol w="597446">
                  <a:extLst>
                    <a:ext uri="{9D8B030D-6E8A-4147-A177-3AD203B41FA5}">
                      <a16:colId xmlns:a16="http://schemas.microsoft.com/office/drawing/2014/main" val="1840434459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731712976"/>
                    </a:ext>
                  </a:extLst>
                </a:gridCol>
              </a:tblGrid>
              <a:tr h="209835">
                <a:tc gridSpan="3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 Feature</a:t>
                      </a:r>
                    </a:p>
                  </a:txBody>
                  <a:tcPr marL="4556" marR="4556" marT="455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29895"/>
                  </a:ext>
                </a:extLst>
              </a:tr>
              <a:tr h="208737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2519981612"/>
                  </a:ext>
                </a:extLst>
              </a:tr>
              <a:tr h="24071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hand inventory level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3608693434"/>
                  </a:ext>
                </a:extLst>
              </a:tr>
              <a:tr h="198642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cost per week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$40.00 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$1,400.00 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493240279"/>
                  </a:ext>
                </a:extLst>
              </a:tr>
              <a:tr h="226231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weekly sales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149.64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149.64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2517695045"/>
                  </a:ext>
                </a:extLst>
              </a:tr>
              <a:tr h="21519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Shipping cost per week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$1,795.68 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$359.14 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1870905693"/>
                  </a:ext>
                </a:extLst>
              </a:tr>
              <a:tr h="20011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Pick/pack cost per week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$149.64 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$15.86 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3788265563"/>
                  </a:ext>
                </a:extLst>
              </a:tr>
              <a:tr h="19993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 per week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$1,985.32 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$1,775.00 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1447445248"/>
                  </a:ext>
                </a:extLst>
              </a:tr>
              <a:tr h="22644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Savings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-11.85%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4022204550"/>
                  </a:ext>
                </a:extLst>
              </a:tr>
              <a:tr h="23048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1901811304"/>
                  </a:ext>
                </a:extLst>
              </a:tr>
              <a:tr h="218997">
                <a:tc gridSpan="3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 Feature</a:t>
                      </a:r>
                    </a:p>
                  </a:txBody>
                  <a:tcPr marL="4556" marR="4556" marT="455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9471"/>
                  </a:ext>
                </a:extLst>
              </a:tr>
              <a:tr h="193125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2063531717"/>
                  </a:ext>
                </a:extLst>
              </a:tr>
              <a:tr h="205381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hand inventory level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1138131668"/>
                  </a:ext>
                </a:extLst>
              </a:tr>
              <a:tr h="23193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cost per week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$16.00 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$392.00 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1883816015"/>
                  </a:ext>
                </a:extLst>
              </a:tr>
              <a:tr h="203798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weekly sales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9.76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9.76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1573495800"/>
                  </a:ext>
                </a:extLst>
              </a:tr>
              <a:tr h="215913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Shipping cost per week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$117.12 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$23.42 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2298242846"/>
                  </a:ext>
                </a:extLst>
              </a:tr>
              <a:tr h="21255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Pick/pack cost per week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$9.76 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$1.88 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2894723014"/>
                  </a:ext>
                </a:extLst>
              </a:tr>
              <a:tr h="251931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 per week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$142.88 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$417.30 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2619168681"/>
                  </a:ext>
                </a:extLst>
              </a:tr>
              <a:tr h="299612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Savings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65.76%</a:t>
                      </a:r>
                    </a:p>
                  </a:txBody>
                  <a:tcPr marL="4556" marR="4556" marT="455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556" marR="4556" marT="4556" marB="0" anchor="b"/>
                </a:tc>
                <a:extLst>
                  <a:ext uri="{0D108BD9-81ED-4DB2-BD59-A6C34878D82A}">
                    <a16:rowId xmlns:a16="http://schemas.microsoft.com/office/drawing/2014/main" val="302487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83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75EC-556A-ED4C-B25F-B5A7ECD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NYC 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7697-1898-8D72-3E47-68C39C5897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was determined that the Pull Strategy yielded a significant reduction in total cost per week for 3 of the 4 product types, Cold-Smart, Cold-Feature, and Hot-Smart phones.</a:t>
            </a:r>
          </a:p>
          <a:p>
            <a:r>
              <a:rPr lang="en-US" dirty="0"/>
              <a:t>The only product that was more effective as a Push strategy was the Hot Feature Phones, which can be accounted for due to this inventory cost playing a smaller role in its cost structure, and its relatively higher volume of sales.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3E1E4B-A0EE-0772-A75F-C741D88044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5260494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206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1495</Words>
  <Application>Microsoft Office PowerPoint</Application>
  <PresentationFormat>Widescreen</PresentationFormat>
  <Paragraphs>447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Supply Chain Analytics Project</vt:lpstr>
      <vt:lpstr>Purpose</vt:lpstr>
      <vt:lpstr>Product/Location Info</vt:lpstr>
      <vt:lpstr>Inventory Cost Methodology</vt:lpstr>
      <vt:lpstr>Shipping / Warehouse Cost</vt:lpstr>
      <vt:lpstr>NYC Store</vt:lpstr>
      <vt:lpstr>LA Store</vt:lpstr>
      <vt:lpstr>NY Push vs. Pull Comparison</vt:lpstr>
      <vt:lpstr>NYC Product Analysis</vt:lpstr>
      <vt:lpstr>NY Store Full Pull Implementation</vt:lpstr>
      <vt:lpstr>LA Push vs. Pull Comparison</vt:lpstr>
      <vt:lpstr>LA Product Analysis</vt:lpstr>
      <vt:lpstr>LA Store Full Pull Implementation</vt:lpstr>
      <vt:lpstr>Results</vt:lpstr>
      <vt:lpstr>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Analytics Project</dc:title>
  <dc:creator>David Acevedo</dc:creator>
  <cp:lastModifiedBy>David Acevedo</cp:lastModifiedBy>
  <cp:revision>11</cp:revision>
  <dcterms:created xsi:type="dcterms:W3CDTF">2023-06-01T14:24:03Z</dcterms:created>
  <dcterms:modified xsi:type="dcterms:W3CDTF">2023-06-02T14:50:45Z</dcterms:modified>
</cp:coreProperties>
</file>