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0" r:id="rId5"/>
    <p:sldId id="259" r:id="rId6"/>
    <p:sldId id="261" r:id="rId7"/>
    <p:sldId id="263" r:id="rId8"/>
    <p:sldId id="269" r:id="rId9"/>
    <p:sldId id="270" r:id="rId10"/>
    <p:sldId id="265" r:id="rId11"/>
    <p:sldId id="266" r:id="rId12"/>
    <p:sldId id="267" r:id="rId13"/>
    <p:sldId id="268" r:id="rId14"/>
    <p:sldId id="272" r:id="rId15"/>
    <p:sldId id="271" r:id="rId16"/>
    <p:sldId id="273" r:id="rId17"/>
    <p:sldId id="274" r:id="rId18"/>
    <p:sldId id="275" r:id="rId19"/>
    <p:sldId id="276" r:id="rId20"/>
    <p:sldId id="277" r:id="rId21"/>
    <p:sldId id="286" r:id="rId22"/>
    <p:sldId id="278" r:id="rId23"/>
    <p:sldId id="284" r:id="rId24"/>
    <p:sldId id="279" r:id="rId25"/>
    <p:sldId id="283" r:id="rId26"/>
    <p:sldId id="285" r:id="rId27"/>
    <p:sldId id="288" r:id="rId28"/>
    <p:sldId id="281" r:id="rId29"/>
    <p:sldId id="282" r:id="rId30"/>
    <p:sldId id="289" r:id="rId31"/>
  </p:sldIdLst>
  <p:sldSz cx="9144000" cy="6858000" type="screen4x3"/>
  <p:notesSz cx="6881813" cy="100028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9" d="100"/>
          <a:sy n="79"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
        <p:nvSpPr>
          <p:cNvPr id="7" name="Title 6"/>
          <p:cNvSpPr>
            <a:spLocks noGrp="1"/>
          </p:cNvSpPr>
          <p:nvPr>
            <p:ph type="title"/>
          </p:nvPr>
        </p:nvSpPr>
        <p:spPr/>
        <p:txBody>
          <a:bodyPr/>
          <a:lstStyle/>
          <a:p>
            <a:r>
              <a:rPr lang="he-IL" smtClean="0"/>
              <a:t>לחץ כדי לערוך סגנון כותרת של תבנית בסיס</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5" name="Date Placeholder 4"/>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9" name="Content Placeholder 8"/>
          <p:cNvSpPr>
            <a:spLocks noGrp="1"/>
          </p:cNvSpPr>
          <p:nvPr>
            <p:ph sz="quarter" idx="13"/>
          </p:nvPr>
        </p:nvSpPr>
        <p:spPr>
          <a:xfrm>
            <a:off x="676655" y="2679192"/>
            <a:ext cx="3822192" cy="34472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ז'/חשון/תשע"ח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E7438E1-117D-44FB-AC24-B79D899BA877}" type="datetimeFigureOut">
              <a:rPr lang="he-IL" smtClean="0"/>
              <a:t>ז'/חשון/תשע"ח</a:t>
            </a:fld>
            <a:endParaRPr lang="he-IL"/>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he-IL"/>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F22AC9-109E-4E4D-92F9-530E51D9A3A2}" type="slidenum">
              <a:rPr lang="he-IL" smtClean="0"/>
              <a:t>‹#›</a:t>
            </a:fld>
            <a:endParaRPr lang="he-IL"/>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עקיבה ומסנני קלמן</a:t>
            </a:r>
            <a:endParaRPr lang="he-IL"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1553950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marL="627063" lvl="2" indent="0">
              <a:buNone/>
            </a:pPr>
            <a:r>
              <a:rPr lang="he-IL" dirty="0" smtClean="0"/>
              <a:t>שונות וסטיית תקן:</a:t>
            </a:r>
          </a:p>
          <a:p>
            <a:pPr marL="627063" lvl="2" indent="0">
              <a:buNone/>
            </a:pPr>
            <a:endParaRPr lang="he-IL" dirty="0"/>
          </a:p>
          <a:p>
            <a:pPr marL="627063" lvl="2" indent="0">
              <a:buNone/>
            </a:pPr>
            <a:endParaRPr lang="he-IL" dirty="0" smtClean="0"/>
          </a:p>
          <a:p>
            <a:pPr marL="627063" lvl="2" indent="0">
              <a:buNone/>
            </a:pPr>
            <a:endParaRPr lang="he-IL" dirty="0"/>
          </a:p>
          <a:p>
            <a:pPr marL="627063" lvl="2" indent="0">
              <a:buNone/>
            </a:pPr>
            <a:endParaRPr lang="he-IL" dirty="0" smtClean="0"/>
          </a:p>
          <a:p>
            <a:pPr marL="627063" lvl="2" indent="0">
              <a:buNone/>
            </a:pPr>
            <a:r>
              <a:rPr lang="he-IL" dirty="0" smtClean="0"/>
              <a:t>סטיית תקן היא פשוט שורש השונות.</a:t>
            </a:r>
          </a:p>
          <a:p>
            <a:pPr marL="627063" lvl="2" indent="0">
              <a:buNone/>
            </a:pPr>
            <a:r>
              <a:rPr lang="he-IL" dirty="0" smtClean="0"/>
              <a:t>שני מדדים אלה מכמתים את המרחק הממוצע מהמיקום הממוצע.</a:t>
            </a:r>
            <a:endParaRPr lang="he-IL" dirty="0"/>
          </a:p>
        </p:txBody>
      </p:sp>
      <p:sp>
        <p:nvSpPr>
          <p:cNvPr id="3" name="כותרת 2"/>
          <p:cNvSpPr>
            <a:spLocks noGrp="1"/>
          </p:cNvSpPr>
          <p:nvPr>
            <p:ph type="title"/>
          </p:nvPr>
        </p:nvSpPr>
        <p:spPr/>
        <p:txBody>
          <a:bodyPr/>
          <a:lstStyle/>
          <a:p>
            <a:r>
              <a:rPr lang="he-IL" dirty="0" smtClean="0"/>
              <a:t>מסנן קלמן – מבוא לסטטיסטיקה</a:t>
            </a:r>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46" y="3140968"/>
            <a:ext cx="7543607"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747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marL="627063" lvl="2" indent="0">
              <a:buNone/>
            </a:pPr>
            <a:r>
              <a:rPr lang="he-IL" dirty="0" smtClean="0"/>
              <a:t>שונות וסטיית תקן:</a:t>
            </a:r>
          </a:p>
          <a:p>
            <a:pPr marL="627063" lvl="2" indent="0">
              <a:buNone/>
            </a:pPr>
            <a:endParaRPr lang="he-IL" dirty="0"/>
          </a:p>
          <a:p>
            <a:pPr marL="627063" lvl="2" indent="0">
              <a:buNone/>
            </a:pPr>
            <a:endParaRPr lang="he-IL" dirty="0" smtClean="0"/>
          </a:p>
          <a:p>
            <a:pPr marL="627063" lvl="2" indent="0">
              <a:buNone/>
            </a:pPr>
            <a:endParaRPr lang="he-IL" dirty="0"/>
          </a:p>
          <a:p>
            <a:pPr marL="627063" lvl="2" indent="0">
              <a:buNone/>
            </a:pPr>
            <a:endParaRPr lang="he-IL" dirty="0" smtClean="0"/>
          </a:p>
          <a:p>
            <a:pPr marL="627063" lvl="2" indent="0">
              <a:buNone/>
            </a:pPr>
            <a:r>
              <a:rPr lang="he-IL" dirty="0" smtClean="0"/>
              <a:t>סטיית תקן היא פשוט שורש השונות.</a:t>
            </a:r>
          </a:p>
          <a:p>
            <a:pPr marL="627063" lvl="2" indent="0">
              <a:buNone/>
            </a:pPr>
            <a:r>
              <a:rPr lang="he-IL" dirty="0" smtClean="0"/>
              <a:t>שני מדדים אלה מכמתים את המרחק הממוצע מהמיקום הממוצע.</a:t>
            </a:r>
            <a:endParaRPr lang="he-IL" dirty="0"/>
          </a:p>
        </p:txBody>
      </p:sp>
      <p:sp>
        <p:nvSpPr>
          <p:cNvPr id="3" name="כותרת 2"/>
          <p:cNvSpPr>
            <a:spLocks noGrp="1"/>
          </p:cNvSpPr>
          <p:nvPr>
            <p:ph type="title"/>
          </p:nvPr>
        </p:nvSpPr>
        <p:spPr/>
        <p:txBody>
          <a:bodyPr/>
          <a:lstStyle/>
          <a:p>
            <a:r>
              <a:rPr lang="he-IL" dirty="0" smtClean="0"/>
              <a:t>מסנן קלמן – מבוא לסטטיסטיקה</a:t>
            </a:r>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46" y="3140968"/>
            <a:ext cx="7543607"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5492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fontScale="92500" lnSpcReduction="10000"/>
          </a:bodyPr>
          <a:lstStyle/>
          <a:p>
            <a:pPr marL="627063" lvl="2" indent="0">
              <a:buNone/>
            </a:pPr>
            <a:r>
              <a:rPr lang="he-IL" dirty="0" smtClean="0"/>
              <a:t>שונות משותפת:</a:t>
            </a:r>
          </a:p>
          <a:p>
            <a:pPr marL="627063" lvl="2" indent="0">
              <a:buNone/>
            </a:pPr>
            <a:endParaRPr lang="he-IL" dirty="0"/>
          </a:p>
          <a:p>
            <a:pPr marL="627063" lvl="2" indent="0">
              <a:buNone/>
            </a:pPr>
            <a:endParaRPr lang="he-IL" dirty="0" smtClean="0"/>
          </a:p>
          <a:p>
            <a:pPr marL="627063" lvl="2" indent="0">
              <a:buNone/>
            </a:pPr>
            <a:endParaRPr lang="he-IL" dirty="0"/>
          </a:p>
          <a:p>
            <a:pPr marL="627063" lvl="2" indent="0">
              <a:buNone/>
            </a:pPr>
            <a:endParaRPr lang="he-IL" dirty="0" smtClean="0"/>
          </a:p>
          <a:p>
            <a:pPr marL="627063" lvl="2" indent="0">
              <a:buNone/>
            </a:pPr>
            <a:endParaRPr lang="he-IL" dirty="0"/>
          </a:p>
          <a:p>
            <a:pPr marL="627063" lvl="2" indent="0">
              <a:buNone/>
            </a:pPr>
            <a:endParaRPr lang="he-IL" dirty="0" smtClean="0"/>
          </a:p>
          <a:p>
            <a:pPr marL="627063" lvl="2" indent="0">
              <a:buNone/>
            </a:pPr>
            <a:endParaRPr lang="he-IL" dirty="0" smtClean="0"/>
          </a:p>
          <a:p>
            <a:pPr marL="627063" lvl="2" indent="0">
              <a:buNone/>
            </a:pPr>
            <a:r>
              <a:rPr lang="he-IL" dirty="0" smtClean="0"/>
              <a:t>כמו שונות אבל עבור שני משתנים מקריים. מראה את חוזק הצימוד בין משתנים. </a:t>
            </a:r>
            <a:r>
              <a:rPr lang="he-IL" dirty="0" err="1" smtClean="0"/>
              <a:t>קורלצייה</a:t>
            </a:r>
            <a:r>
              <a:rPr lang="he-IL" dirty="0" smtClean="0"/>
              <a:t> (לא יופיע) היא </a:t>
            </a:r>
            <a:r>
              <a:rPr lang="he-IL" dirty="0" err="1" smtClean="0"/>
              <a:t>נירמול</a:t>
            </a:r>
            <a:r>
              <a:rPr lang="he-IL" dirty="0" smtClean="0"/>
              <a:t> של ה</a:t>
            </a:r>
            <a:r>
              <a:rPr lang="en-US" dirty="0" err="1" smtClean="0"/>
              <a:t>cov</a:t>
            </a:r>
            <a:r>
              <a:rPr lang="he-IL" dirty="0" smtClean="0"/>
              <a:t> ואז לגודל יש יותר משמעות.</a:t>
            </a:r>
          </a:p>
        </p:txBody>
      </p:sp>
      <p:sp>
        <p:nvSpPr>
          <p:cNvPr id="3" name="כותרת 2"/>
          <p:cNvSpPr>
            <a:spLocks noGrp="1"/>
          </p:cNvSpPr>
          <p:nvPr>
            <p:ph type="title"/>
          </p:nvPr>
        </p:nvSpPr>
        <p:spPr/>
        <p:txBody>
          <a:bodyPr/>
          <a:lstStyle/>
          <a:p>
            <a:r>
              <a:rPr lang="he-IL" dirty="0" smtClean="0"/>
              <a:t>מסנן קלמן – מבוא לסטטיסטיקה</a:t>
            </a:r>
            <a:endParaRPr lang="he-I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22" y="2972229"/>
            <a:ext cx="91535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57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marL="627063" lvl="2" indent="0">
              <a:buNone/>
            </a:pPr>
            <a:r>
              <a:rPr lang="he-IL" dirty="0" smtClean="0"/>
              <a:t>אם </a:t>
            </a:r>
            <a:r>
              <a:rPr lang="en-US" dirty="0" smtClean="0"/>
              <a:t>X,Y</a:t>
            </a:r>
            <a:r>
              <a:rPr lang="he-IL" dirty="0" smtClean="0"/>
              <a:t> </a:t>
            </a:r>
            <a:r>
              <a:rPr lang="he-IL" dirty="0" err="1" smtClean="0"/>
              <a:t>ב"ת</a:t>
            </a:r>
            <a:r>
              <a:rPr lang="he-IL" dirty="0" smtClean="0"/>
              <a:t>:</a:t>
            </a:r>
          </a:p>
          <a:p>
            <a:pPr marL="627063" lvl="2" indent="0">
              <a:buNone/>
            </a:pPr>
            <a:endParaRPr lang="he-IL" dirty="0" smtClean="0"/>
          </a:p>
        </p:txBody>
      </p:sp>
      <p:sp>
        <p:nvSpPr>
          <p:cNvPr id="3" name="כותרת 2"/>
          <p:cNvSpPr>
            <a:spLocks noGrp="1"/>
          </p:cNvSpPr>
          <p:nvPr>
            <p:ph type="title"/>
          </p:nvPr>
        </p:nvSpPr>
        <p:spPr/>
        <p:txBody>
          <a:bodyPr/>
          <a:lstStyle/>
          <a:p>
            <a:r>
              <a:rPr lang="he-IL" dirty="0" smtClean="0"/>
              <a:t>מסנן קלמן – מבוא לסטטיסטיקה</a:t>
            </a:r>
            <a:endParaRPr lang="he-I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3212977"/>
            <a:ext cx="5069178"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892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מטריצת </a:t>
            </a:r>
            <a:r>
              <a:rPr lang="en-US" dirty="0" err="1" smtClean="0"/>
              <a:t>cov</a:t>
            </a:r>
            <a:r>
              <a:rPr lang="he-IL" dirty="0" smtClean="0"/>
              <a:t>:</a:t>
            </a:r>
          </a:p>
          <a:p>
            <a:r>
              <a:rPr lang="he-IL" dirty="0" smtClean="0"/>
              <a:t>עבור המשתנים </a:t>
            </a:r>
            <a:r>
              <a:rPr lang="he-IL" dirty="0" err="1" smtClean="0"/>
              <a:t>הקראיים</a:t>
            </a:r>
            <a:r>
              <a:rPr lang="he-IL" dirty="0" smtClean="0"/>
              <a:t> </a:t>
            </a:r>
            <a:r>
              <a:rPr lang="en-US" dirty="0" smtClean="0"/>
              <a:t>X1..Xn</a:t>
            </a:r>
            <a:r>
              <a:rPr lang="he-IL" dirty="0" smtClean="0"/>
              <a:t> נגדיר תא במטריצה </a:t>
            </a:r>
            <a:r>
              <a:rPr lang="en-US" dirty="0" err="1" smtClean="0"/>
              <a:t>Xij</a:t>
            </a:r>
            <a:r>
              <a:rPr lang="en-US" dirty="0" smtClean="0"/>
              <a:t>= </a:t>
            </a:r>
            <a:r>
              <a:rPr lang="en-US" dirty="0" err="1" smtClean="0"/>
              <a:t>cov</a:t>
            </a:r>
            <a:r>
              <a:rPr lang="en-US" dirty="0" smtClean="0"/>
              <a:t>(</a:t>
            </a:r>
            <a:r>
              <a:rPr lang="en-US" dirty="0" err="1" smtClean="0"/>
              <a:t>Xi,Xj</a:t>
            </a:r>
            <a:r>
              <a:rPr lang="en-US" dirty="0" smtClean="0"/>
              <a:t>)</a:t>
            </a:r>
            <a:r>
              <a:rPr lang="he-IL" dirty="0" smtClean="0"/>
              <a:t>.</a:t>
            </a:r>
          </a:p>
          <a:p>
            <a:r>
              <a:rPr lang="he-IL" dirty="0" smtClean="0"/>
              <a:t>מטריצה זו מאפשרת לנו ליצור מודלי </a:t>
            </a:r>
            <a:r>
              <a:rPr lang="he-IL" dirty="0" err="1" smtClean="0"/>
              <a:t>אליספות</a:t>
            </a:r>
            <a:r>
              <a:rPr lang="he-IL" dirty="0" smtClean="0"/>
              <a:t> במרחב של ההתפלגות.</a:t>
            </a:r>
          </a:p>
          <a:p>
            <a:r>
              <a:rPr lang="he-IL" dirty="0" smtClean="0"/>
              <a:t>לא הבנתם את זה, תמונות בקרוב.</a:t>
            </a:r>
            <a:endParaRPr lang="he-IL" dirty="0"/>
          </a:p>
        </p:txBody>
      </p:sp>
      <p:sp>
        <p:nvSpPr>
          <p:cNvPr id="3" name="כותרת 2"/>
          <p:cNvSpPr>
            <a:spLocks noGrp="1"/>
          </p:cNvSpPr>
          <p:nvPr>
            <p:ph type="title"/>
          </p:nvPr>
        </p:nvSpPr>
        <p:spPr/>
        <p:txBody>
          <a:bodyPr/>
          <a:lstStyle/>
          <a:p>
            <a:r>
              <a:rPr lang="he-IL" dirty="0"/>
              <a:t>מסנן קלמן – מבוא לסטטיסטיקה</a:t>
            </a:r>
          </a:p>
        </p:txBody>
      </p:sp>
    </p:spTree>
    <p:extLst>
      <p:ext uri="{BB962C8B-B14F-4D97-AF65-F5344CB8AC3E}">
        <p14:creationId xmlns:p14="http://schemas.microsoft.com/office/powerpoint/2010/main" val="11428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marL="0" indent="0">
              <a:buNone/>
            </a:pPr>
            <a:r>
              <a:rPr lang="he-IL" dirty="0" smtClean="0"/>
              <a:t>לצורך הדוגמה נפתח את שגיאת המערכת עבור ווקטור המצב </a:t>
            </a:r>
            <a:r>
              <a:rPr lang="en-US" dirty="0" smtClean="0"/>
              <a:t>(</a:t>
            </a:r>
            <a:r>
              <a:rPr lang="en-US" dirty="0" err="1" smtClean="0"/>
              <a:t>x,v</a:t>
            </a:r>
            <a:r>
              <a:rPr lang="en-US" dirty="0" smtClean="0"/>
              <a:t>)</a:t>
            </a:r>
            <a:r>
              <a:rPr lang="he-IL" dirty="0" smtClean="0"/>
              <a:t>.</a:t>
            </a:r>
          </a:p>
          <a:p>
            <a:endParaRPr lang="he-IL" dirty="0"/>
          </a:p>
        </p:txBody>
      </p:sp>
      <p:sp>
        <p:nvSpPr>
          <p:cNvPr id="3" name="כותרת 2"/>
          <p:cNvSpPr>
            <a:spLocks noGrp="1"/>
          </p:cNvSpPr>
          <p:nvPr>
            <p:ph type="title"/>
          </p:nvPr>
        </p:nvSpPr>
        <p:spPr/>
        <p:txBody>
          <a:bodyPr>
            <a:normAutofit fontScale="90000"/>
          </a:bodyPr>
          <a:lstStyle/>
          <a:p>
            <a:r>
              <a:rPr lang="he-IL" dirty="0"/>
              <a:t>מסנן קלמן – מבוא </a:t>
            </a:r>
            <a:r>
              <a:rPr lang="he-IL" dirty="0" smtClean="0"/>
              <a:t>לסטטיסטיקה</a:t>
            </a:r>
            <a:br>
              <a:rPr lang="he-IL" dirty="0" smtClean="0"/>
            </a:br>
            <a:r>
              <a:rPr lang="he-IL" dirty="0" smtClean="0"/>
              <a:t>הסברים בתמונות</a:t>
            </a:r>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74504"/>
            <a:ext cx="4752528" cy="4671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3" y="1629669"/>
            <a:ext cx="5340513" cy="4715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1" y="1772816"/>
            <a:ext cx="5196496" cy="4764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lvl="2"/>
            <a:r>
              <a:rPr lang="he-IL" dirty="0" smtClean="0"/>
              <a:t>אנו נבצע את הפיתוח עבור ,עקיבה, על אובייקט ללא מהירות. בעצם אנחנו נרצה למצוא את המיקום המדויק של האובייקט בהינתן מדידות על מיקומו כאשר אנו מניחים כי הוא אינו זז. בנוסף נתונים לנו משקלי המדידות (או כמה ניתן לסמוך עליהם).</a:t>
            </a:r>
          </a:p>
          <a:p>
            <a:pPr lvl="2"/>
            <a:r>
              <a:rPr lang="en-US" dirty="0" smtClean="0"/>
              <a:t>Xi = X + </a:t>
            </a:r>
            <a:r>
              <a:rPr lang="en-US" dirty="0" err="1" smtClean="0"/>
              <a:t>Ui</a:t>
            </a:r>
            <a:r>
              <a:rPr lang="he-IL" dirty="0" smtClean="0"/>
              <a:t>.</a:t>
            </a:r>
          </a:p>
          <a:p>
            <a:pPr lvl="2"/>
            <a:endParaRPr lang="he-IL" dirty="0" smtClean="0"/>
          </a:p>
          <a:p>
            <a:pPr lvl="2"/>
            <a:r>
              <a:rPr lang="he-IL" dirty="0" smtClean="0"/>
              <a:t>בעצם מה שתיארתי כאן זה ממוצע משוקלל.</a:t>
            </a:r>
          </a:p>
          <a:p>
            <a:pPr lvl="2"/>
            <a:r>
              <a:rPr lang="he-IL" dirty="0" smtClean="0"/>
              <a:t>לאחר מספי מדידות </a:t>
            </a:r>
            <a:r>
              <a:rPr lang="en-US" dirty="0" smtClean="0"/>
              <a:t>U</a:t>
            </a:r>
            <a:r>
              <a:rPr lang="he-IL" dirty="0" smtClean="0"/>
              <a:t> מתבטל כי תוחלתו 0. ונישאר רק עם </a:t>
            </a:r>
            <a:r>
              <a:rPr lang="en-US" dirty="0" smtClean="0"/>
              <a:t>X</a:t>
            </a:r>
            <a:r>
              <a:rPr lang="he-IL" dirty="0" smtClean="0"/>
              <a:t>.</a:t>
            </a:r>
            <a:endParaRPr lang="he-IL" dirty="0"/>
          </a:p>
          <a:p>
            <a:pPr lvl="2"/>
            <a:r>
              <a:rPr lang="he-IL" dirty="0" smtClean="0"/>
              <a:t>אך אבוי, עבור קבלה של המיקום הבא צריך לזכור את כל המיקומים הקודמים.</a:t>
            </a:r>
          </a:p>
          <a:p>
            <a:pPr lvl="2"/>
            <a:endParaRPr lang="he-IL" dirty="0"/>
          </a:p>
        </p:txBody>
      </p:sp>
      <p:sp>
        <p:nvSpPr>
          <p:cNvPr id="3" name="כותרת 2"/>
          <p:cNvSpPr>
            <a:spLocks noGrp="1"/>
          </p:cNvSpPr>
          <p:nvPr>
            <p:ph type="title"/>
          </p:nvPr>
        </p:nvSpPr>
        <p:spPr/>
        <p:txBody>
          <a:bodyPr/>
          <a:lstStyle/>
          <a:p>
            <a:r>
              <a:rPr lang="he-IL" dirty="0" smtClean="0"/>
              <a:t>מסנן קלמן – פיתוח</a:t>
            </a:r>
            <a:endParaRPr lang="he-I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4" y="3933056"/>
            <a:ext cx="2232248" cy="110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5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lvl="2"/>
            <a:r>
              <a:rPr lang="he-IL" dirty="0" smtClean="0"/>
              <a:t>נחליף מעט את הסדר בין הגורמים:</a:t>
            </a:r>
          </a:p>
          <a:p>
            <a:pPr lvl="2"/>
            <a:endParaRPr lang="he-IL" dirty="0" smtClean="0"/>
          </a:p>
        </p:txBody>
      </p:sp>
      <p:sp>
        <p:nvSpPr>
          <p:cNvPr id="3" name="כותרת 2"/>
          <p:cNvSpPr>
            <a:spLocks noGrp="1"/>
          </p:cNvSpPr>
          <p:nvPr>
            <p:ph type="title"/>
          </p:nvPr>
        </p:nvSpPr>
        <p:spPr/>
        <p:txBody>
          <a:bodyPr/>
          <a:lstStyle/>
          <a:p>
            <a:r>
              <a:rPr lang="he-IL" dirty="0" smtClean="0"/>
              <a:t>מסנן קלמן – פיתוח</a:t>
            </a:r>
            <a:endParaRPr lang="he-I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2" y="2996952"/>
            <a:ext cx="4652063" cy="154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575" y="3137061"/>
            <a:ext cx="3685914" cy="1261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725144"/>
            <a:ext cx="6982041" cy="1683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קיבלנו כאן את השערוך של הערך ללא צורך בשמירת ההיסטוריה. אלא רק בשמירת המשקל של עד עתה.</a:t>
            </a:r>
          </a:p>
          <a:p>
            <a:pPr lvl="1"/>
            <a:r>
              <a:rPr lang="he-IL" dirty="0" smtClean="0"/>
              <a:t>לינאריות!!!!</a:t>
            </a:r>
          </a:p>
          <a:p>
            <a:r>
              <a:rPr lang="he-IL" dirty="0" smtClean="0"/>
              <a:t>עתה ניקח את התוצאה הזאת ונכליל אותה.</a:t>
            </a:r>
            <a:endParaRPr lang="he-IL" dirty="0"/>
          </a:p>
        </p:txBody>
      </p:sp>
      <p:sp>
        <p:nvSpPr>
          <p:cNvPr id="3" name="כותרת 2"/>
          <p:cNvSpPr>
            <a:spLocks noGrp="1"/>
          </p:cNvSpPr>
          <p:nvPr>
            <p:ph type="title"/>
          </p:nvPr>
        </p:nvSpPr>
        <p:spPr/>
        <p:txBody>
          <a:bodyPr/>
          <a:lstStyle/>
          <a:p>
            <a:r>
              <a:rPr lang="he-IL" dirty="0"/>
              <a:t>מסנן קלמן – </a:t>
            </a:r>
            <a:r>
              <a:rPr lang="he-IL" dirty="0" smtClean="0"/>
              <a:t>מה עכשיו</a:t>
            </a:r>
            <a:endParaRPr lang="he-IL" dirty="0"/>
          </a:p>
        </p:txBody>
      </p:sp>
    </p:spTree>
    <p:extLst>
      <p:ext uri="{BB962C8B-B14F-4D97-AF65-F5344CB8AC3E}">
        <p14:creationId xmlns:p14="http://schemas.microsoft.com/office/powerpoint/2010/main" val="96217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endParaRPr lang="he-IL" dirty="0"/>
          </a:p>
        </p:txBody>
      </p:sp>
      <p:sp>
        <p:nvSpPr>
          <p:cNvPr id="3" name="כותרת 2"/>
          <p:cNvSpPr>
            <a:spLocks noGrp="1"/>
          </p:cNvSpPr>
          <p:nvPr>
            <p:ph type="title"/>
          </p:nvPr>
        </p:nvSpPr>
        <p:spPr>
          <a:xfrm>
            <a:off x="434234" y="116632"/>
            <a:ext cx="8229600" cy="1252728"/>
          </a:xfrm>
        </p:spPr>
        <p:txBody>
          <a:bodyPr/>
          <a:lstStyle/>
          <a:p>
            <a:r>
              <a:rPr lang="he-IL" dirty="0"/>
              <a:t>מסנן קלמן – </a:t>
            </a:r>
            <a:r>
              <a:rPr lang="he-IL" dirty="0" smtClean="0"/>
              <a:t>השיטה </a:t>
            </a:r>
            <a:r>
              <a:rPr lang="he-IL" dirty="0" err="1" smtClean="0"/>
              <a:t>המטריציונית</a:t>
            </a:r>
            <a:endParaRPr lang="he-I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409" y="1171575"/>
            <a:ext cx="619125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0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תמונת שמיים</a:t>
            </a:r>
          </a:p>
          <a:p>
            <a:r>
              <a:rPr lang="he-IL" dirty="0" smtClean="0"/>
              <a:t>שיוך</a:t>
            </a:r>
          </a:p>
          <a:p>
            <a:r>
              <a:rPr lang="he-IL" dirty="0" smtClean="0"/>
              <a:t>עקיבה ומסנני קלמן</a:t>
            </a:r>
          </a:p>
          <a:p>
            <a:pPr lvl="1"/>
            <a:r>
              <a:rPr lang="he-IL" dirty="0" smtClean="0"/>
              <a:t>תכלית ותכונות</a:t>
            </a:r>
          </a:p>
          <a:p>
            <a:pPr lvl="1"/>
            <a:r>
              <a:rPr lang="he-IL" dirty="0" smtClean="0"/>
              <a:t>פיתוח</a:t>
            </a:r>
            <a:endParaRPr lang="he-IL" dirty="0"/>
          </a:p>
          <a:p>
            <a:pPr lvl="1"/>
            <a:r>
              <a:rPr lang="he-IL" dirty="0" smtClean="0"/>
              <a:t>השיטה </a:t>
            </a:r>
            <a:r>
              <a:rPr lang="he-IL" dirty="0" err="1" smtClean="0"/>
              <a:t>המטריציונית</a:t>
            </a:r>
            <a:endParaRPr lang="he-IL" dirty="0"/>
          </a:p>
        </p:txBody>
      </p:sp>
      <p:sp>
        <p:nvSpPr>
          <p:cNvPr id="3" name="כותרת 2"/>
          <p:cNvSpPr>
            <a:spLocks noGrp="1"/>
          </p:cNvSpPr>
          <p:nvPr>
            <p:ph type="title"/>
          </p:nvPr>
        </p:nvSpPr>
        <p:spPr/>
        <p:txBody>
          <a:bodyPr/>
          <a:lstStyle/>
          <a:p>
            <a:r>
              <a:rPr lang="he-IL" dirty="0" smtClean="0"/>
              <a:t>מה נעשה היום </a:t>
            </a:r>
            <a:r>
              <a:rPr lang="he-IL" sz="1200" dirty="0" smtClean="0"/>
              <a:t>- </a:t>
            </a:r>
            <a:r>
              <a:rPr lang="he-IL" sz="1200" dirty="0" err="1" smtClean="0"/>
              <a:t>ביליבי</a:t>
            </a:r>
            <a:endParaRPr lang="he-IL" dirty="0"/>
          </a:p>
        </p:txBody>
      </p:sp>
    </p:spTree>
    <p:extLst>
      <p:ext uri="{BB962C8B-B14F-4D97-AF65-F5344CB8AC3E}">
        <p14:creationId xmlns:p14="http://schemas.microsoft.com/office/powerpoint/2010/main" val="975056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smtClean="0"/>
              <a:t>X</a:t>
            </a:r>
            <a:r>
              <a:rPr lang="he-IL" dirty="0" smtClean="0"/>
              <a:t> = ווקטור המצב לזמן </a:t>
            </a:r>
            <a:r>
              <a:rPr lang="en-US" dirty="0" smtClean="0"/>
              <a:t>T</a:t>
            </a:r>
            <a:endParaRPr lang="he-IL" dirty="0" smtClean="0"/>
          </a:p>
          <a:p>
            <a:r>
              <a:rPr lang="en-US" dirty="0" smtClean="0"/>
              <a:t>S</a:t>
            </a:r>
            <a:r>
              <a:rPr lang="he-IL" dirty="0" smtClean="0"/>
              <a:t> = מטריצת ה</a:t>
            </a:r>
            <a:r>
              <a:rPr lang="en-US" dirty="0" smtClean="0"/>
              <a:t>COV</a:t>
            </a:r>
            <a:r>
              <a:rPr lang="he-IL" dirty="0" smtClean="0"/>
              <a:t> בזמן </a:t>
            </a:r>
            <a:r>
              <a:rPr lang="en-US" dirty="0" smtClean="0"/>
              <a:t>T</a:t>
            </a:r>
            <a:endParaRPr lang="en-US" dirty="0"/>
          </a:p>
          <a:p>
            <a:r>
              <a:rPr lang="he-IL" dirty="0" smtClean="0"/>
              <a:t>ביחד הם מהווים את כל המידע שצריך </a:t>
            </a:r>
          </a:p>
          <a:p>
            <a:pPr marL="0" indent="0">
              <a:buNone/>
            </a:pPr>
            <a:r>
              <a:rPr lang="he-IL" dirty="0"/>
              <a:t>	</a:t>
            </a:r>
            <a:r>
              <a:rPr lang="he-IL" dirty="0" smtClean="0"/>
              <a:t>על מצב המערכת.</a:t>
            </a:r>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211455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476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751718" y="2420888"/>
            <a:ext cx="7408333" cy="3450696"/>
          </a:xfrm>
        </p:spPr>
        <p:txBody>
          <a:bodyPr/>
          <a:lstStyle/>
          <a:p>
            <a:r>
              <a:rPr lang="en-US" dirty="0" smtClean="0"/>
              <a:t>R</a:t>
            </a:r>
            <a:r>
              <a:rPr lang="he-IL" dirty="0" smtClean="0"/>
              <a:t> = מטריצת ה</a:t>
            </a:r>
            <a:r>
              <a:rPr lang="en-US" dirty="0" smtClean="0"/>
              <a:t>COV</a:t>
            </a:r>
            <a:r>
              <a:rPr lang="he-IL" dirty="0" smtClean="0"/>
              <a:t> על הדגימה.</a:t>
            </a:r>
            <a:endParaRPr lang="he-IL" dirty="0"/>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80928"/>
            <a:ext cx="4176464" cy="384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819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smtClean="0"/>
              <a:t>Phi(t)</a:t>
            </a:r>
            <a:r>
              <a:rPr lang="he-IL" dirty="0" smtClean="0"/>
              <a:t> = מטריצת הקידום. כאשר כופלים אותו בווקטור המצב מקבלים את השלכת מצב המערכת מזמן </a:t>
            </a:r>
            <a:r>
              <a:rPr lang="en-US" dirty="0" smtClean="0"/>
              <a:t>T</a:t>
            </a:r>
            <a:r>
              <a:rPr lang="he-IL" dirty="0" smtClean="0"/>
              <a:t> לזמן </a:t>
            </a:r>
            <a:r>
              <a:rPr lang="en-US" dirty="0" smtClean="0"/>
              <a:t>T</a:t>
            </a:r>
            <a:r>
              <a:rPr lang="he-IL" dirty="0" smtClean="0"/>
              <a:t> + </a:t>
            </a:r>
            <a:r>
              <a:rPr lang="en-US" dirty="0" smtClean="0"/>
              <a:t>t</a:t>
            </a:r>
            <a:endParaRPr lang="he-IL" dirty="0" smtClean="0"/>
          </a:p>
          <a:p>
            <a:pPr lvl="1"/>
            <a:r>
              <a:rPr lang="he-IL" dirty="0" smtClean="0"/>
              <a:t>נשים לב גם מטריצת ה</a:t>
            </a:r>
            <a:r>
              <a:rPr lang="en-US" dirty="0" smtClean="0"/>
              <a:t>COV</a:t>
            </a:r>
            <a:r>
              <a:rPr lang="he-IL" dirty="0" smtClean="0"/>
              <a:t> עוברת קידום בעזרתה</a:t>
            </a:r>
          </a:p>
          <a:p>
            <a:pPr lvl="1"/>
            <a:r>
              <a:rPr lang="en-US" dirty="0" smtClean="0"/>
              <a:t>COV(</a:t>
            </a:r>
            <a:r>
              <a:rPr lang="en-US" dirty="0" err="1" smtClean="0"/>
              <a:t>T+t</a:t>
            </a:r>
            <a:r>
              <a:rPr lang="en-US" dirty="0" smtClean="0"/>
              <a:t>) = Phi(t)*COV(T)*Phi(t)’</a:t>
            </a:r>
            <a:r>
              <a:rPr lang="he-IL" dirty="0" smtClean="0"/>
              <a:t>, תוצאה זאת נובעת הישר מתכונות לינאריות של ה</a:t>
            </a:r>
            <a:r>
              <a:rPr lang="en-US" dirty="0" smtClean="0"/>
              <a:t>COV</a:t>
            </a:r>
            <a:r>
              <a:rPr lang="he-IL" dirty="0" smtClean="0"/>
              <a:t>.</a:t>
            </a:r>
          </a:p>
          <a:p>
            <a:pPr lvl="1"/>
            <a:r>
              <a:rPr lang="he-IL" dirty="0" smtClean="0"/>
              <a:t>מוטיב זה היה חסר בהדגמה מכיוון שמטריצת הקידום הייתה </a:t>
            </a:r>
            <a:r>
              <a:rPr lang="he-IL" dirty="0" err="1" smtClean="0"/>
              <a:t>טרוואלית</a:t>
            </a:r>
            <a:r>
              <a:rPr lang="he-IL" dirty="0" smtClean="0"/>
              <a:t>.</a:t>
            </a:r>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spTree>
    <p:extLst>
      <p:ext uri="{BB962C8B-B14F-4D97-AF65-F5344CB8AC3E}">
        <p14:creationId xmlns:p14="http://schemas.microsoft.com/office/powerpoint/2010/main" val="1634548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4528715" cy="4118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43550" y="3212976"/>
            <a:ext cx="36004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386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smtClean="0"/>
              <a:t>M</a:t>
            </a:r>
            <a:r>
              <a:rPr lang="he-IL" dirty="0" smtClean="0"/>
              <a:t> = </a:t>
            </a:r>
            <a:r>
              <a:rPr lang="he-IL" dirty="0"/>
              <a:t>מטריצת ההתבוננות: מטריצה הממירה בין </a:t>
            </a:r>
            <a:r>
              <a:rPr lang="he-IL" dirty="0" smtClean="0"/>
              <a:t>ווקטור המצב לבין ווקטור הדגימה. </a:t>
            </a:r>
          </a:p>
          <a:p>
            <a:pPr lvl="1"/>
            <a:r>
              <a:rPr lang="he-IL" dirty="0" smtClean="0"/>
              <a:t>לדוגמה אנו דוגמים רק את מיקום האובייקט אך עוקבים אחרי מהירותו.</a:t>
            </a:r>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spTree>
    <p:extLst>
      <p:ext uri="{BB962C8B-B14F-4D97-AF65-F5344CB8AC3E}">
        <p14:creationId xmlns:p14="http://schemas.microsoft.com/office/powerpoint/2010/main" val="538443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a:t>Q</a:t>
            </a:r>
            <a:r>
              <a:rPr lang="he-IL" dirty="0" smtClean="0"/>
              <a:t> = מטריצת שגיאת המודל, לפעמים המודל שיצרנו אינו משולם/פשטני מידי. ואנו רוצים להגדיל את השגיאה באופן שיטתית ומכוון.</a:t>
            </a:r>
            <a:endParaRPr lang="he-IL" dirty="0"/>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73016"/>
            <a:ext cx="315277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144641"/>
            <a:ext cx="3001108"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192" y="4040964"/>
            <a:ext cx="1194337" cy="977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563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en-US" dirty="0" smtClean="0"/>
              <a:t>H</a:t>
            </a:r>
            <a:r>
              <a:rPr lang="he-IL" dirty="0" smtClean="0"/>
              <a:t> = מטריצת המשקל . הגבר. היחס המחושב בין המדידה לשערוך.</a:t>
            </a:r>
            <a:endParaRPr lang="he-IL" dirty="0"/>
          </a:p>
        </p:txBody>
      </p:sp>
      <p:sp>
        <p:nvSpPr>
          <p:cNvPr id="3" name="כותרת 2"/>
          <p:cNvSpPr>
            <a:spLocks noGrp="1"/>
          </p:cNvSpPr>
          <p:nvPr>
            <p:ph type="title"/>
          </p:nvPr>
        </p:nvSpPr>
        <p:spPr/>
        <p:txBody>
          <a:bodyPr/>
          <a:lstStyle/>
          <a:p>
            <a:r>
              <a:rPr lang="he-IL" dirty="0"/>
              <a:t>מסנן קלמן – השיטה </a:t>
            </a:r>
            <a:r>
              <a:rPr lang="he-IL" dirty="0" err="1"/>
              <a:t>המטריציונית</a:t>
            </a:r>
            <a:endParaRPr lang="he-I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74571"/>
            <a:ext cx="31146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חץ ימינה 3"/>
          <p:cNvSpPr/>
          <p:nvPr/>
        </p:nvSpPr>
        <p:spPr>
          <a:xfrm>
            <a:off x="3707904" y="4149080"/>
            <a:ext cx="1224136" cy="630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01008"/>
            <a:ext cx="3456384" cy="313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150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marL="0" indent="0">
              <a:buNone/>
            </a:pPr>
            <a:endParaRPr lang="he-IL" dirty="0"/>
          </a:p>
        </p:txBody>
      </p:sp>
      <p:sp>
        <p:nvSpPr>
          <p:cNvPr id="3" name="כותרת 2"/>
          <p:cNvSpPr>
            <a:spLocks noGrp="1"/>
          </p:cNvSpPr>
          <p:nvPr>
            <p:ph type="title"/>
          </p:nvPr>
        </p:nvSpPr>
        <p:spPr>
          <a:xfrm>
            <a:off x="434234" y="116632"/>
            <a:ext cx="8229600" cy="1252728"/>
          </a:xfrm>
        </p:spPr>
        <p:txBody>
          <a:bodyPr/>
          <a:lstStyle/>
          <a:p>
            <a:r>
              <a:rPr lang="he-IL" dirty="0"/>
              <a:t>מסנן קלמן – </a:t>
            </a:r>
            <a:r>
              <a:rPr lang="he-IL" dirty="0" smtClean="0"/>
              <a:t>השיטה </a:t>
            </a:r>
            <a:r>
              <a:rPr lang="he-IL" dirty="0" err="1" smtClean="0"/>
              <a:t>המטריציונית</a:t>
            </a:r>
            <a:endParaRPr lang="he-I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409" y="1171575"/>
            <a:ext cx="619125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3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שימו לב, כל חישובי השגיאות בסופו של דבר מקטינים את מטריצת ה</a:t>
            </a:r>
            <a:r>
              <a:rPr lang="en-US" dirty="0" smtClean="0"/>
              <a:t>COV</a:t>
            </a:r>
            <a:r>
              <a:rPr lang="he-IL" dirty="0" smtClean="0"/>
              <a:t> (למעט מטריצת </a:t>
            </a:r>
            <a:r>
              <a:rPr lang="en-US" dirty="0" smtClean="0"/>
              <a:t>Q</a:t>
            </a:r>
            <a:r>
              <a:rPr lang="he-IL" dirty="0" smtClean="0"/>
              <a:t>).</a:t>
            </a:r>
          </a:p>
          <a:p>
            <a:r>
              <a:rPr lang="he-IL" dirty="0" err="1" smtClean="0"/>
              <a:t>הקלמן</a:t>
            </a:r>
            <a:r>
              <a:rPr lang="he-IL" dirty="0" smtClean="0"/>
              <a:t> ימשיך בשלו וימצא את ההתאמה הכי קרובה למודל שלכם בלא קשר לדגימות ובסוף יתקבע על התאמה אחת.</a:t>
            </a:r>
          </a:p>
          <a:p>
            <a:r>
              <a:rPr lang="he-IL" dirty="0" smtClean="0"/>
              <a:t>אם המודל שלכם לא נכון, תקבלו שטויות.</a:t>
            </a:r>
          </a:p>
          <a:p>
            <a:r>
              <a:rPr lang="he-IL" dirty="0" smtClean="0"/>
              <a:t>אך תוכלו גם לנצל את המצב בכדי לדעת האם המודל שבחרתם נכון.</a:t>
            </a:r>
            <a:endParaRPr lang="he-IL" dirty="0"/>
          </a:p>
        </p:txBody>
      </p:sp>
      <p:sp>
        <p:nvSpPr>
          <p:cNvPr id="3" name="כותרת 2"/>
          <p:cNvSpPr>
            <a:spLocks noGrp="1"/>
          </p:cNvSpPr>
          <p:nvPr>
            <p:ph type="title"/>
          </p:nvPr>
        </p:nvSpPr>
        <p:spPr/>
        <p:txBody>
          <a:bodyPr/>
          <a:lstStyle/>
          <a:p>
            <a:r>
              <a:rPr lang="he-IL" dirty="0" smtClean="0"/>
              <a:t>מסנן קלמן – מוקש השגיאות</a:t>
            </a:r>
            <a:endParaRPr lang="he-IL" dirty="0"/>
          </a:p>
        </p:txBody>
      </p:sp>
    </p:spTree>
    <p:extLst>
      <p:ext uri="{BB962C8B-B14F-4D97-AF65-F5344CB8AC3E}">
        <p14:creationId xmlns:p14="http://schemas.microsoft.com/office/powerpoint/2010/main" val="359859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endParaRPr lang="he-IL"/>
          </a:p>
        </p:txBody>
      </p:sp>
      <p:sp>
        <p:nvSpPr>
          <p:cNvPr id="3" name="כותרת 2"/>
          <p:cNvSpPr>
            <a:spLocks noGrp="1"/>
          </p:cNvSpPr>
          <p:nvPr>
            <p:ph type="title"/>
          </p:nvPr>
        </p:nvSpPr>
        <p:spPr/>
        <p:txBody>
          <a:bodyPr/>
          <a:lstStyle/>
          <a:p>
            <a:r>
              <a:rPr lang="he-IL" dirty="0"/>
              <a:t>מסנן קלמן – מוקש השגיאות</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62" y="2060848"/>
            <a:ext cx="55626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245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קלט: </a:t>
            </a:r>
            <a:r>
              <a:rPr lang="he-IL" dirty="0" err="1" smtClean="0"/>
              <a:t>פלוטים</a:t>
            </a:r>
            <a:r>
              <a:rPr lang="he-IL" dirty="0" smtClean="0"/>
              <a:t> – עדכוני מכ"ם</a:t>
            </a:r>
          </a:p>
          <a:p>
            <a:pPr lvl="1"/>
            <a:r>
              <a:rPr lang="he-IL" dirty="0" smtClean="0"/>
              <a:t>זמן</a:t>
            </a:r>
          </a:p>
          <a:p>
            <a:pPr lvl="1"/>
            <a:r>
              <a:rPr lang="he-IL" dirty="0" smtClean="0"/>
              <a:t>מיקום</a:t>
            </a:r>
          </a:p>
          <a:p>
            <a:pPr lvl="1"/>
            <a:r>
              <a:rPr lang="he-IL" dirty="0" smtClean="0"/>
              <a:t>שגיאות</a:t>
            </a:r>
          </a:p>
          <a:p>
            <a:pPr lvl="1"/>
            <a:r>
              <a:rPr lang="he-IL" dirty="0" smtClean="0"/>
              <a:t>מידע נוסף</a:t>
            </a:r>
          </a:p>
          <a:p>
            <a:r>
              <a:rPr lang="he-IL" dirty="0" smtClean="0"/>
              <a:t>פלט: נתיבים:</a:t>
            </a:r>
          </a:p>
          <a:p>
            <a:pPr lvl="1"/>
            <a:r>
              <a:rPr lang="he-IL" dirty="0" smtClean="0"/>
              <a:t>מיקום רציף בזמן</a:t>
            </a:r>
          </a:p>
          <a:p>
            <a:pPr lvl="1"/>
            <a:endParaRPr lang="he-IL" dirty="0"/>
          </a:p>
        </p:txBody>
      </p:sp>
      <p:sp>
        <p:nvSpPr>
          <p:cNvPr id="3" name="כותרת 2"/>
          <p:cNvSpPr>
            <a:spLocks noGrp="1"/>
          </p:cNvSpPr>
          <p:nvPr>
            <p:ph type="title"/>
          </p:nvPr>
        </p:nvSpPr>
        <p:spPr/>
        <p:txBody>
          <a:bodyPr/>
          <a:lstStyle/>
          <a:p>
            <a:r>
              <a:rPr lang="he-IL" dirty="0" smtClean="0"/>
              <a:t>תמונת שמיים – מה זה?</a:t>
            </a:r>
            <a:endParaRPr lang="he-IL" dirty="0"/>
          </a:p>
        </p:txBody>
      </p:sp>
    </p:spTree>
    <p:extLst>
      <p:ext uri="{BB962C8B-B14F-4D97-AF65-F5344CB8AC3E}">
        <p14:creationId xmlns:p14="http://schemas.microsoft.com/office/powerpoint/2010/main" val="888335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עקיבה מורכבת ממספר תהליכים כאשר לא לכולם יש תשובה.</a:t>
            </a:r>
          </a:p>
          <a:p>
            <a:r>
              <a:rPr lang="he-IL" dirty="0" smtClean="0"/>
              <a:t>מסנן קלמן הוא אבן יסוד לבניית תהליכים והתחקות אחר התנהגות מערכות ומאפשרת ליצור בסיס לדיון.</a:t>
            </a:r>
          </a:p>
          <a:p>
            <a:r>
              <a:rPr lang="he-IL" dirty="0" smtClean="0"/>
              <a:t>מסנן קלמן דל משאבים אך חזק ביכולות.</a:t>
            </a:r>
          </a:p>
          <a:p>
            <a:r>
              <a:rPr lang="he-IL" dirty="0" smtClean="0"/>
              <a:t>בהצלחה בתרגיל</a:t>
            </a:r>
          </a:p>
          <a:p>
            <a:endParaRPr lang="he-IL" dirty="0"/>
          </a:p>
        </p:txBody>
      </p:sp>
      <p:sp>
        <p:nvSpPr>
          <p:cNvPr id="3" name="כותרת 2"/>
          <p:cNvSpPr>
            <a:spLocks noGrp="1"/>
          </p:cNvSpPr>
          <p:nvPr>
            <p:ph type="title"/>
          </p:nvPr>
        </p:nvSpPr>
        <p:spPr/>
        <p:txBody>
          <a:bodyPr/>
          <a:lstStyle/>
          <a:p>
            <a:r>
              <a:rPr lang="he-IL" dirty="0" smtClean="0"/>
              <a:t>סיכום</a:t>
            </a:r>
            <a:endParaRPr lang="he-IL" dirty="0"/>
          </a:p>
        </p:txBody>
      </p:sp>
    </p:spTree>
    <p:extLst>
      <p:ext uri="{BB962C8B-B14F-4D97-AF65-F5344CB8AC3E}">
        <p14:creationId xmlns:p14="http://schemas.microsoft.com/office/powerpoint/2010/main" val="156689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r>
              <a:rPr lang="he-IL" dirty="0" smtClean="0"/>
              <a:t>שיוך:</a:t>
            </a:r>
          </a:p>
          <a:p>
            <a:pPr lvl="1"/>
            <a:r>
              <a:rPr lang="he-IL" dirty="0"/>
              <a:t>פתיחת נתיבים חדשים.</a:t>
            </a:r>
          </a:p>
          <a:p>
            <a:pPr lvl="1"/>
            <a:r>
              <a:rPr lang="he-IL" dirty="0" smtClean="0"/>
              <a:t>צימוד בין נתיב לפלוט.</a:t>
            </a:r>
          </a:p>
          <a:p>
            <a:pPr lvl="1"/>
            <a:r>
              <a:rPr lang="he-IL" dirty="0"/>
              <a:t>היפותזות</a:t>
            </a:r>
          </a:p>
          <a:p>
            <a:pPr lvl="1"/>
            <a:endParaRPr lang="he-IL" dirty="0"/>
          </a:p>
          <a:p>
            <a:r>
              <a:rPr lang="he-IL" dirty="0" smtClean="0"/>
              <a:t>עקיבה:</a:t>
            </a:r>
          </a:p>
          <a:p>
            <a:pPr lvl="1"/>
            <a:r>
              <a:rPr lang="he-IL" dirty="0"/>
              <a:t>מסנני </a:t>
            </a:r>
            <a:r>
              <a:rPr lang="he-IL" dirty="0" smtClean="0"/>
              <a:t>קלמן</a:t>
            </a:r>
          </a:p>
          <a:p>
            <a:pPr lvl="1"/>
            <a:r>
              <a:rPr lang="he-IL" dirty="0" smtClean="0"/>
              <a:t>היפותזות</a:t>
            </a:r>
          </a:p>
          <a:p>
            <a:pPr lvl="1"/>
            <a:endParaRPr lang="he-IL" dirty="0"/>
          </a:p>
        </p:txBody>
      </p:sp>
      <p:sp>
        <p:nvSpPr>
          <p:cNvPr id="3" name="כותרת 2"/>
          <p:cNvSpPr>
            <a:spLocks noGrp="1"/>
          </p:cNvSpPr>
          <p:nvPr>
            <p:ph type="title"/>
          </p:nvPr>
        </p:nvSpPr>
        <p:spPr/>
        <p:txBody>
          <a:bodyPr/>
          <a:lstStyle/>
          <a:p>
            <a:r>
              <a:rPr lang="he-IL" dirty="0" smtClean="0"/>
              <a:t>תמונת שמיים – איך עושים?</a:t>
            </a:r>
            <a:endParaRPr lang="he-IL" dirty="0"/>
          </a:p>
        </p:txBody>
      </p:sp>
    </p:spTree>
    <p:extLst>
      <p:ext uri="{BB962C8B-B14F-4D97-AF65-F5344CB8AC3E}">
        <p14:creationId xmlns:p14="http://schemas.microsoft.com/office/powerpoint/2010/main" val="410408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endParaRPr lang="he-IL" dirty="0"/>
          </a:p>
        </p:txBody>
      </p:sp>
      <p:sp>
        <p:nvSpPr>
          <p:cNvPr id="3" name="כותרת 2"/>
          <p:cNvSpPr>
            <a:spLocks noGrp="1"/>
          </p:cNvSpPr>
          <p:nvPr>
            <p:ph type="title"/>
          </p:nvPr>
        </p:nvSpPr>
        <p:spPr/>
        <p:txBody>
          <a:bodyPr/>
          <a:lstStyle/>
          <a:p>
            <a:r>
              <a:rPr lang="he-IL" dirty="0" smtClean="0"/>
              <a:t>שיוך</a:t>
            </a:r>
            <a:endParaRPr lang="he-IL" dirty="0"/>
          </a:p>
        </p:txBody>
      </p:sp>
      <p:sp>
        <p:nvSpPr>
          <p:cNvPr id="4" name="אליפסה 3"/>
          <p:cNvSpPr/>
          <p:nvPr/>
        </p:nvSpPr>
        <p:spPr>
          <a:xfrm>
            <a:off x="1691680" y="3318768"/>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p:cNvSpPr/>
          <p:nvPr/>
        </p:nvSpPr>
        <p:spPr>
          <a:xfrm>
            <a:off x="1691680" y="3830960"/>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p:cNvSpPr/>
          <p:nvPr/>
        </p:nvSpPr>
        <p:spPr>
          <a:xfrm>
            <a:off x="2123728" y="3750568"/>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אליפסה 6"/>
          <p:cNvSpPr/>
          <p:nvPr/>
        </p:nvSpPr>
        <p:spPr>
          <a:xfrm>
            <a:off x="2015716" y="3417303"/>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אליפסה 7"/>
          <p:cNvSpPr/>
          <p:nvPr/>
        </p:nvSpPr>
        <p:spPr>
          <a:xfrm>
            <a:off x="2339752" y="3559944"/>
            <a:ext cx="216024" cy="1440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0000"/>
              </a:solidFill>
            </a:endParaRPr>
          </a:p>
        </p:txBody>
      </p:sp>
      <p:sp>
        <p:nvSpPr>
          <p:cNvPr id="9" name="אליפסה 8"/>
          <p:cNvSpPr/>
          <p:nvPr/>
        </p:nvSpPr>
        <p:spPr>
          <a:xfrm>
            <a:off x="5868144" y="3462784"/>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p:cNvSpPr/>
          <p:nvPr/>
        </p:nvSpPr>
        <p:spPr>
          <a:xfrm>
            <a:off x="6372200" y="3554062"/>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אליפסה 10"/>
          <p:cNvSpPr/>
          <p:nvPr/>
        </p:nvSpPr>
        <p:spPr>
          <a:xfrm>
            <a:off x="6588224" y="4118744"/>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אליפסה 14"/>
          <p:cNvSpPr/>
          <p:nvPr/>
        </p:nvSpPr>
        <p:spPr>
          <a:xfrm>
            <a:off x="7092280" y="3703960"/>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אליפסה 15"/>
          <p:cNvSpPr/>
          <p:nvPr/>
        </p:nvSpPr>
        <p:spPr>
          <a:xfrm>
            <a:off x="2699792" y="3462784"/>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אליפסה 16"/>
          <p:cNvSpPr/>
          <p:nvPr/>
        </p:nvSpPr>
        <p:spPr>
          <a:xfrm>
            <a:off x="2690416" y="3822576"/>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אליפסה 17"/>
          <p:cNvSpPr/>
          <p:nvPr/>
        </p:nvSpPr>
        <p:spPr>
          <a:xfrm>
            <a:off x="2431131" y="5338192"/>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אליפסה 18"/>
          <p:cNvSpPr/>
          <p:nvPr/>
        </p:nvSpPr>
        <p:spPr>
          <a:xfrm>
            <a:off x="2699792" y="5194176"/>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אליפסה 19"/>
          <p:cNvSpPr/>
          <p:nvPr/>
        </p:nvSpPr>
        <p:spPr>
          <a:xfrm>
            <a:off x="3059832" y="5050160"/>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אליפסה 23"/>
          <p:cNvSpPr/>
          <p:nvPr/>
        </p:nvSpPr>
        <p:spPr>
          <a:xfrm>
            <a:off x="4374129" y="4184239"/>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אליפסה 24"/>
          <p:cNvSpPr/>
          <p:nvPr/>
        </p:nvSpPr>
        <p:spPr>
          <a:xfrm>
            <a:off x="3904545" y="4493231"/>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אליפסה 25"/>
          <p:cNvSpPr/>
          <p:nvPr/>
        </p:nvSpPr>
        <p:spPr>
          <a:xfrm>
            <a:off x="4128874" y="4349215"/>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אליפסה 26"/>
          <p:cNvSpPr/>
          <p:nvPr/>
        </p:nvSpPr>
        <p:spPr>
          <a:xfrm>
            <a:off x="3669432" y="5659760"/>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58547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lvl="1"/>
            <a:r>
              <a:rPr lang="he-IL" dirty="0" smtClean="0"/>
              <a:t>ליצור קו רציף מהצצות אקראיות על מטרה</a:t>
            </a:r>
          </a:p>
          <a:p>
            <a:pPr lvl="1"/>
            <a:r>
              <a:rPr lang="he-IL" dirty="0" smtClean="0"/>
              <a:t>להגדיל את הדיוק על מצב המטרה בכל זמן</a:t>
            </a:r>
          </a:p>
          <a:p>
            <a:pPr lvl="1"/>
            <a:endParaRPr lang="he-IL" dirty="0"/>
          </a:p>
          <a:p>
            <a:pPr lvl="1"/>
            <a:r>
              <a:rPr lang="he-IL" sz="6000" dirty="0" smtClean="0"/>
              <a:t>מסנן קלמן </a:t>
            </a:r>
            <a:r>
              <a:rPr lang="he-IL" sz="1600" dirty="0" smtClean="0"/>
              <a:t>–כן, זו מטרה בפני עצמה</a:t>
            </a:r>
            <a:endParaRPr lang="he-IL" sz="6000" dirty="0"/>
          </a:p>
        </p:txBody>
      </p:sp>
      <p:sp>
        <p:nvSpPr>
          <p:cNvPr id="3" name="כותרת 2"/>
          <p:cNvSpPr>
            <a:spLocks noGrp="1"/>
          </p:cNvSpPr>
          <p:nvPr>
            <p:ph type="title"/>
          </p:nvPr>
        </p:nvSpPr>
        <p:spPr/>
        <p:txBody>
          <a:bodyPr/>
          <a:lstStyle/>
          <a:p>
            <a:r>
              <a:rPr lang="he-IL" dirty="0" smtClean="0"/>
              <a:t>עקיבה - מטרה</a:t>
            </a:r>
            <a:endParaRPr lang="he-IL" dirty="0"/>
          </a:p>
        </p:txBody>
      </p:sp>
    </p:spTree>
    <p:extLst>
      <p:ext uri="{BB962C8B-B14F-4D97-AF65-F5344CB8AC3E}">
        <p14:creationId xmlns:p14="http://schemas.microsoft.com/office/powerpoint/2010/main" val="311112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lvl="1"/>
            <a:r>
              <a:rPr lang="he-IL" sz="2000" dirty="0" smtClean="0"/>
              <a:t>תכלית:</a:t>
            </a:r>
          </a:p>
          <a:p>
            <a:pPr lvl="2"/>
            <a:r>
              <a:rPr lang="he-IL" dirty="0" smtClean="0"/>
              <a:t>התאמת מטרה למודול (תנועה או כל דבר אחר).</a:t>
            </a:r>
          </a:p>
          <a:p>
            <a:pPr lvl="2"/>
            <a:r>
              <a:rPr lang="he-IL" dirty="0" smtClean="0"/>
              <a:t>מציאת ההתאמה הכי קרובה למודל עבור מדגם </a:t>
            </a:r>
            <a:r>
              <a:rPr lang="he-IL" dirty="0" err="1" smtClean="0"/>
              <a:t>ממושקל</a:t>
            </a:r>
            <a:r>
              <a:rPr lang="he-IL" dirty="0" smtClean="0"/>
              <a:t>.</a:t>
            </a:r>
          </a:p>
          <a:p>
            <a:pPr lvl="2"/>
            <a:endParaRPr lang="he-IL" dirty="0" smtClean="0"/>
          </a:p>
          <a:p>
            <a:pPr lvl="1"/>
            <a:r>
              <a:rPr lang="he-IL" dirty="0" smtClean="0"/>
              <a:t>תכונות:</a:t>
            </a:r>
          </a:p>
          <a:p>
            <a:pPr lvl="2"/>
            <a:r>
              <a:rPr lang="he-IL" dirty="0" smtClean="0"/>
              <a:t>לינארי - ללא זיכרון</a:t>
            </a:r>
          </a:p>
          <a:p>
            <a:pPr lvl="2"/>
            <a:r>
              <a:rPr lang="he-IL" dirty="0" smtClean="0"/>
              <a:t>עיבוד פשוט (</a:t>
            </a:r>
            <a:r>
              <a:rPr lang="he-IL" dirty="0" err="1" smtClean="0"/>
              <a:t>מטריציוני</a:t>
            </a:r>
            <a:r>
              <a:rPr lang="he-IL" dirty="0" smtClean="0"/>
              <a:t>)</a:t>
            </a:r>
          </a:p>
          <a:p>
            <a:pPr lvl="2"/>
            <a:r>
              <a:rPr lang="he-IL" dirty="0" smtClean="0"/>
              <a:t>פידבק על התאמה</a:t>
            </a:r>
          </a:p>
          <a:p>
            <a:pPr lvl="2"/>
            <a:endParaRPr lang="he-IL" dirty="0"/>
          </a:p>
        </p:txBody>
      </p:sp>
      <p:sp>
        <p:nvSpPr>
          <p:cNvPr id="3" name="כותרת 2"/>
          <p:cNvSpPr>
            <a:spLocks noGrp="1"/>
          </p:cNvSpPr>
          <p:nvPr>
            <p:ph type="title"/>
          </p:nvPr>
        </p:nvSpPr>
        <p:spPr/>
        <p:txBody>
          <a:bodyPr/>
          <a:lstStyle/>
          <a:p>
            <a:r>
              <a:rPr lang="he-IL" dirty="0" smtClean="0"/>
              <a:t>מסנן קלמן – תכלית ותכונות</a:t>
            </a:r>
            <a:endParaRPr lang="he-IL" dirty="0"/>
          </a:p>
        </p:txBody>
      </p:sp>
    </p:spTree>
    <p:extLst>
      <p:ext uri="{BB962C8B-B14F-4D97-AF65-F5344CB8AC3E}">
        <p14:creationId xmlns:p14="http://schemas.microsoft.com/office/powerpoint/2010/main" val="3282511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r>
              <a:rPr lang="he-IL" dirty="0" smtClean="0"/>
              <a:t>מודל – הנחה על התנהגות המערכת כמו ההנחה של הקשר בין תאוצה מהירות ומיקום </a:t>
            </a:r>
            <a:r>
              <a:rPr lang="en-US" dirty="0" smtClean="0"/>
              <a:t>X=V0t+05.at^2</a:t>
            </a:r>
            <a:r>
              <a:rPr lang="he-IL" dirty="0" smtClean="0"/>
              <a:t>.</a:t>
            </a:r>
          </a:p>
          <a:p>
            <a:r>
              <a:rPr lang="he-IL" dirty="0" smtClean="0"/>
              <a:t>מדידות </a:t>
            </a:r>
            <a:r>
              <a:rPr lang="he-IL" dirty="0"/>
              <a:t>+</a:t>
            </a:r>
            <a:r>
              <a:rPr lang="he-IL" dirty="0" smtClean="0"/>
              <a:t> שגיאות:  קבלת נתונים לגבי מצב המערכת בזמנים שונים.</a:t>
            </a:r>
          </a:p>
          <a:p>
            <a:pPr lvl="1"/>
            <a:r>
              <a:rPr lang="he-IL" dirty="0" smtClean="0"/>
              <a:t>מדידת מצב בכל אחד מהצירים (</a:t>
            </a:r>
            <a:r>
              <a:rPr lang="en-US" dirty="0" err="1" smtClean="0"/>
              <a:t>x,y,z</a:t>
            </a:r>
            <a:r>
              <a:rPr lang="he-IL" dirty="0" smtClean="0"/>
              <a:t>).</a:t>
            </a:r>
          </a:p>
          <a:p>
            <a:pPr lvl="1"/>
            <a:r>
              <a:rPr lang="he-IL" dirty="0" smtClean="0"/>
              <a:t>שגיאת המדידה: תחת ההנחה כי השגיאות מתפלגות בצורה </a:t>
            </a:r>
            <a:r>
              <a:rPr lang="he-IL" dirty="0" err="1" smtClean="0"/>
              <a:t>גאוסיאנית</a:t>
            </a:r>
            <a:r>
              <a:rPr lang="he-IL" dirty="0" smtClean="0"/>
              <a:t> מקבלים את סטיית התקן של המדידה בכל ציר.</a:t>
            </a:r>
          </a:p>
          <a:p>
            <a:pPr lvl="1"/>
            <a:r>
              <a:rPr lang="he-IL" dirty="0" smtClean="0"/>
              <a:t>הערה על איכון</a:t>
            </a:r>
          </a:p>
          <a:p>
            <a:pPr lvl="1"/>
            <a:endParaRPr lang="he-IL" dirty="0"/>
          </a:p>
        </p:txBody>
      </p:sp>
      <p:sp>
        <p:nvSpPr>
          <p:cNvPr id="3" name="כותרת 2"/>
          <p:cNvSpPr>
            <a:spLocks noGrp="1"/>
          </p:cNvSpPr>
          <p:nvPr>
            <p:ph type="title"/>
          </p:nvPr>
        </p:nvSpPr>
        <p:spPr/>
        <p:txBody>
          <a:bodyPr/>
          <a:lstStyle/>
          <a:p>
            <a:r>
              <a:rPr lang="he-IL" dirty="0" smtClean="0"/>
              <a:t>מסנן קלמן – אופן פעולה</a:t>
            </a:r>
            <a:endParaRPr lang="he-IL" dirty="0"/>
          </a:p>
        </p:txBody>
      </p:sp>
    </p:spTree>
    <p:extLst>
      <p:ext uri="{BB962C8B-B14F-4D97-AF65-F5344CB8AC3E}">
        <p14:creationId xmlns:p14="http://schemas.microsoft.com/office/powerpoint/2010/main" val="205092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lvl="1"/>
            <a:r>
              <a:rPr lang="he-IL" dirty="0" smtClean="0"/>
              <a:t>ווקטור מצב (</a:t>
            </a:r>
            <a:r>
              <a:rPr lang="en-US" dirty="0" smtClean="0"/>
              <a:t>state vector</a:t>
            </a:r>
            <a:r>
              <a:rPr lang="he-IL" dirty="0" smtClean="0"/>
              <a:t>): מייצג את מצב המערכת עבור המודל. (</a:t>
            </a:r>
            <a:r>
              <a:rPr lang="en-US" dirty="0" err="1" smtClean="0"/>
              <a:t>x,y,z,xdot,ydot,zdot</a:t>
            </a:r>
            <a:r>
              <a:rPr lang="he-IL" dirty="0" smtClean="0"/>
              <a:t>) בזמן </a:t>
            </a:r>
            <a:r>
              <a:rPr lang="en-US" dirty="0" smtClean="0"/>
              <a:t>t</a:t>
            </a:r>
            <a:r>
              <a:rPr lang="he-IL" dirty="0" smtClean="0"/>
              <a:t> כלשהו.</a:t>
            </a:r>
          </a:p>
          <a:p>
            <a:pPr lvl="1"/>
            <a:r>
              <a:rPr lang="he-IL" dirty="0" smtClean="0"/>
              <a:t>יכולת השלכה של ווקטור המצב על ציר הזמן. (</a:t>
            </a:r>
            <a:r>
              <a:rPr lang="en-US" dirty="0" smtClean="0"/>
              <a:t>X1=X0+vt</a:t>
            </a:r>
            <a:r>
              <a:rPr lang="he-IL" dirty="0" smtClean="0"/>
              <a:t>)</a:t>
            </a:r>
          </a:p>
          <a:p>
            <a:pPr lvl="1"/>
            <a:r>
              <a:rPr lang="he-IL" dirty="0" smtClean="0"/>
              <a:t>השלכה של ווקטור המצב לזמן המדידה הבאה.</a:t>
            </a:r>
          </a:p>
          <a:p>
            <a:pPr lvl="1"/>
            <a:r>
              <a:rPr lang="he-IL" b="1" dirty="0" smtClean="0"/>
              <a:t>טריק</a:t>
            </a:r>
            <a:r>
              <a:rPr lang="he-IL" dirty="0" smtClean="0"/>
              <a:t> </a:t>
            </a:r>
            <a:r>
              <a:rPr lang="he-IL" dirty="0" err="1" smtClean="0"/>
              <a:t>מישקול</a:t>
            </a:r>
            <a:r>
              <a:rPr lang="he-IL" dirty="0" smtClean="0"/>
              <a:t> וקבלת ווקטור מצב חדש.</a:t>
            </a:r>
          </a:p>
          <a:p>
            <a:pPr lvl="2"/>
            <a:r>
              <a:rPr lang="he-IL" dirty="0" smtClean="0"/>
              <a:t>אופן הפעולה הלינארי מתקבל בכך שלא צריך לזכור את המדידות הקודמות לקבלת המצב החדש.</a:t>
            </a:r>
          </a:p>
          <a:p>
            <a:pPr lvl="1"/>
            <a:endParaRPr lang="he-IL" dirty="0"/>
          </a:p>
        </p:txBody>
      </p:sp>
      <p:sp>
        <p:nvSpPr>
          <p:cNvPr id="3" name="כותרת 2"/>
          <p:cNvSpPr>
            <a:spLocks noGrp="1"/>
          </p:cNvSpPr>
          <p:nvPr>
            <p:ph type="title"/>
          </p:nvPr>
        </p:nvSpPr>
        <p:spPr/>
        <p:txBody>
          <a:bodyPr/>
          <a:lstStyle/>
          <a:p>
            <a:r>
              <a:rPr lang="he-IL" dirty="0" smtClean="0"/>
              <a:t>מסנן קלמן – אופן פעולה</a:t>
            </a:r>
            <a:endParaRPr lang="he-IL" dirty="0"/>
          </a:p>
        </p:txBody>
      </p:sp>
    </p:spTree>
    <p:extLst>
      <p:ext uri="{BB962C8B-B14F-4D97-AF65-F5344CB8AC3E}">
        <p14:creationId xmlns:p14="http://schemas.microsoft.com/office/powerpoint/2010/main" val="37925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ורת גל">
  <a:themeElements>
    <a:clrScheme name="צורת גל">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צורת גל">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צורת גל">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2490</TotalTime>
  <Words>864</Words>
  <Application>Microsoft Office PowerPoint</Application>
  <PresentationFormat>‫הצגה על המסך (4:3)</PresentationFormat>
  <Paragraphs>133</Paragraphs>
  <Slides>30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30</vt:i4>
      </vt:variant>
    </vt:vector>
  </HeadingPairs>
  <TitlesOfParts>
    <vt:vector size="31" baseType="lpstr">
      <vt:lpstr>צורת גל</vt:lpstr>
      <vt:lpstr>עקיבה ומסנני קלמן</vt:lpstr>
      <vt:lpstr>מה נעשה היום - ביליבי</vt:lpstr>
      <vt:lpstr>תמונת שמיים – מה זה?</vt:lpstr>
      <vt:lpstr>תמונת שמיים – איך עושים?</vt:lpstr>
      <vt:lpstr>שיוך</vt:lpstr>
      <vt:lpstr>עקיבה - מטרה</vt:lpstr>
      <vt:lpstr>מסנן קלמן – תכלית ותכונות</vt:lpstr>
      <vt:lpstr>מסנן קלמן – אופן פעולה</vt:lpstr>
      <vt:lpstr>מסנן קלמן – אופן פעולה</vt:lpstr>
      <vt:lpstr>מסנן קלמן – מבוא לסטטיסטיקה</vt:lpstr>
      <vt:lpstr>מסנן קלמן – מבוא לסטטיסטיקה</vt:lpstr>
      <vt:lpstr>מסנן קלמן – מבוא לסטטיסטיקה</vt:lpstr>
      <vt:lpstr>מסנן קלמן – מבוא לסטטיסטיקה</vt:lpstr>
      <vt:lpstr>מסנן קלמן – מבוא לסטטיסטיקה</vt:lpstr>
      <vt:lpstr>מסנן קלמן – מבוא לסטטיסטיקה הסברים בתמונות</vt:lpstr>
      <vt:lpstr>מסנן קלמן – פיתוח</vt:lpstr>
      <vt:lpstr>מסנן קלמן – פיתוח</vt:lpstr>
      <vt:lpstr>מסנן קלמן – מה עכשיו</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השיטה המטריציונית</vt:lpstr>
      <vt:lpstr>מסנן קלמן – מוקש השגיאות</vt:lpstr>
      <vt:lpstr>מסנן קלמן – מוקש השגיאות</vt:lpstr>
      <vt:lpstr>סיכום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עקיבה ומסנני קלמן</dc:title>
  <dc:creator>Liat n</dc:creator>
  <cp:lastModifiedBy>Liat n</cp:lastModifiedBy>
  <cp:revision>58</cp:revision>
  <cp:lastPrinted>2016-08-19T12:37:29Z</cp:lastPrinted>
  <dcterms:created xsi:type="dcterms:W3CDTF">2016-08-14T19:40:24Z</dcterms:created>
  <dcterms:modified xsi:type="dcterms:W3CDTF">2017-10-27T10:33:53Z</dcterms:modified>
</cp:coreProperties>
</file>