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00" r:id="rId2"/>
    <p:sldId id="329" r:id="rId3"/>
    <p:sldId id="330" r:id="rId4"/>
    <p:sldId id="331" r:id="rId5"/>
    <p:sldId id="328" r:id="rId6"/>
    <p:sldId id="325" r:id="rId7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6" autoAdjust="0"/>
    <p:restoredTop sz="84048" autoAdjust="0"/>
  </p:normalViewPr>
  <p:slideViewPr>
    <p:cSldViewPr>
      <p:cViewPr varScale="1">
        <p:scale>
          <a:sx n="47" d="100"/>
          <a:sy n="47" d="100"/>
        </p:scale>
        <p:origin x="1757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30" y="-102"/>
      </p:cViewPr>
      <p:guideLst>
        <p:guide orient="horz" pos="3220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553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 anchor="b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10553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 anchor="b"/>
          <a:lstStyle>
            <a:lvl1pPr algn="r">
              <a:defRPr sz="1300"/>
            </a:lvl1pPr>
          </a:lstStyle>
          <a:p>
            <a:fld id="{BA2A2611-456E-4B0D-A851-682AFBC0F6C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626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39A24-356E-4A9D-8F30-0687180299B0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100F5-CF42-4429-8A7D-F1E2C48AF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7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sigma01:~$ hostname -I</a:t>
            </a:r>
          </a:p>
          <a:p>
            <a:r>
              <a:rPr lang="en-GB" dirty="0"/>
              <a:t>10.5.192.101 </a:t>
            </a:r>
            <a:r>
              <a:rPr lang="en-GB" b="1" dirty="0"/>
              <a:t>193.136.128.108</a:t>
            </a:r>
            <a:r>
              <a:rPr lang="en-GB" dirty="0"/>
              <a:t> 2001:690:2100:4::6c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69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00232" y="3429000"/>
            <a:ext cx="6858000" cy="614370"/>
          </a:xfrm>
        </p:spPr>
        <p:txBody>
          <a:bodyPr anchor="ctr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000232" y="4071942"/>
            <a:ext cx="6858000" cy="376252"/>
          </a:xfrm>
        </p:spPr>
        <p:txBody>
          <a:bodyPr anchor="ctr"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FCEC810-3514-46C5-9E00-5DF88CDB628A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8229600" cy="642958"/>
          </a:xfrm>
        </p:spPr>
        <p:txBody>
          <a:bodyPr lIns="288000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CEC810-3514-46C5-9E00-5DF88CDB628A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CEC810-3514-46C5-9E00-5DF88CDB628A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224" y="714356"/>
            <a:ext cx="817927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itchFamily="49" charset="0"/>
              </a:rPr>
              <a:t>Redes</a:t>
            </a:r>
            <a:r>
              <a:rPr lang="en-US" sz="2800" dirty="0">
                <a:latin typeface="Consolas" pitchFamily="49" charset="0"/>
              </a:rPr>
              <a:t> de </a:t>
            </a:r>
            <a:r>
              <a:rPr lang="en-US" sz="2800" dirty="0" err="1">
                <a:latin typeface="Consolas" pitchFamily="49" charset="0"/>
              </a:rPr>
              <a:t>Computadores</a:t>
            </a:r>
            <a:endParaRPr lang="en-US" sz="2800" dirty="0">
              <a:latin typeface="Consolas" pitchFamily="49" charset="0"/>
            </a:endParaRPr>
          </a:p>
          <a:p>
            <a:r>
              <a:rPr lang="en-GB" sz="2800" dirty="0">
                <a:latin typeface="Consolas" pitchFamily="49" charset="0"/>
              </a:rPr>
              <a:t>2021/2022</a:t>
            </a:r>
          </a:p>
          <a:p>
            <a:endParaRPr lang="en-GB" sz="2000" dirty="0">
              <a:latin typeface="Consolas" pitchFamily="49" charset="0"/>
            </a:endParaRPr>
          </a:p>
          <a:p>
            <a:endParaRPr lang="en-GB" sz="2000" dirty="0">
              <a:latin typeface="Consolas" pitchFamily="49" charset="0"/>
            </a:endParaRPr>
          </a:p>
          <a:p>
            <a:endParaRPr lang="en-GB" sz="2000" dirty="0">
              <a:latin typeface="Consolas" pitchFamily="49" charset="0"/>
            </a:endParaRPr>
          </a:p>
          <a:p>
            <a:pPr algn="ctr"/>
            <a:r>
              <a:rPr lang="en-GB" sz="3200" b="1" i="1" dirty="0" err="1">
                <a:latin typeface="Consolas" pitchFamily="49" charset="0"/>
              </a:rPr>
              <a:t>Introdução</a:t>
            </a:r>
            <a:r>
              <a:rPr lang="en-GB" sz="3200" b="1" i="1" dirty="0">
                <a:latin typeface="Consolas" pitchFamily="49" charset="0"/>
              </a:rPr>
              <a:t> </a:t>
            </a:r>
            <a:r>
              <a:rPr lang="en-GB" sz="3200" b="1" i="1" dirty="0" err="1">
                <a:latin typeface="Consolas" pitchFamily="49" charset="0"/>
              </a:rPr>
              <a:t>ao</a:t>
            </a:r>
            <a:r>
              <a:rPr lang="en-GB" sz="3200" b="1" i="1" dirty="0">
                <a:latin typeface="Consolas" pitchFamily="49" charset="0"/>
              </a:rPr>
              <a:t> </a:t>
            </a:r>
            <a:r>
              <a:rPr lang="en-GB" sz="3200" b="1" i="1" dirty="0" err="1">
                <a:latin typeface="Consolas" pitchFamily="49" charset="0"/>
              </a:rPr>
              <a:t>Projecto</a:t>
            </a:r>
            <a:r>
              <a:rPr lang="en-GB" sz="3200" b="1" i="1" dirty="0">
                <a:latin typeface="Consolas" pitchFamily="49" charset="0"/>
              </a:rPr>
              <a:t>:</a:t>
            </a:r>
            <a:br>
              <a:rPr lang="en-GB" sz="3200" b="1" i="1" dirty="0">
                <a:latin typeface="Consolas" pitchFamily="49" charset="0"/>
              </a:rPr>
            </a:br>
            <a:r>
              <a:rPr lang="en-GB" sz="3200" b="1" i="1" dirty="0">
                <a:solidFill>
                  <a:schemeClr val="accent6"/>
                </a:solidFill>
                <a:latin typeface="Consolas" pitchFamily="49" charset="0"/>
              </a:rPr>
              <a:t>“RC Centralized Messaging”</a:t>
            </a:r>
          </a:p>
          <a:p>
            <a:endParaRPr lang="en-GB" dirty="0">
              <a:latin typeface="Consolas" pitchFamily="49" charset="0"/>
            </a:endParaRPr>
          </a:p>
          <a:p>
            <a:endParaRPr lang="en-GB" sz="2400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r>
              <a:rPr lang="en-GB" sz="2000" i="1" dirty="0">
                <a:latin typeface="Consolas" pitchFamily="49" charset="0"/>
              </a:rPr>
              <a:t>IST LEIC-A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53B162-B45E-444D-858A-3CA1C32BA853}"/>
              </a:ext>
            </a:extLst>
          </p:cNvPr>
          <p:cNvSpPr/>
          <p:nvPr/>
        </p:nvSpPr>
        <p:spPr>
          <a:xfrm>
            <a:off x="2409147" y="3816977"/>
            <a:ext cx="4811625" cy="299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563E75E-1F45-44B4-BDE3-FE5F70ABEC05}"/>
              </a:ext>
            </a:extLst>
          </p:cNvPr>
          <p:cNvSpPr/>
          <p:nvPr/>
        </p:nvSpPr>
        <p:spPr>
          <a:xfrm>
            <a:off x="2448312" y="6021288"/>
            <a:ext cx="47724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1 message(s) retrieved:</a:t>
            </a:r>
          </a:p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0001 – </a:t>
            </a:r>
            <a:r>
              <a:rPr lang="pt-BR" sz="1200" dirty="0">
                <a:solidFill>
                  <a:srgbClr val="0070C0"/>
                </a:solidFill>
                <a:latin typeface="Consolas" pitchFamily="49" charset="0"/>
              </a:rPr>
              <a:t>“Benvindos ao lab de RC”; file stored: RC.jpg</a:t>
            </a:r>
            <a:endParaRPr lang="en-US" sz="1200" dirty="0">
              <a:solidFill>
                <a:srgbClr val="0070C0"/>
              </a:solidFill>
              <a:latin typeface="Consolas" pitchFamily="49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18AAF3-8561-4A3E-844D-B5AB1DC00E7C}"/>
              </a:ext>
            </a:extLst>
          </p:cNvPr>
          <p:cNvSpPr/>
          <p:nvPr/>
        </p:nvSpPr>
        <p:spPr>
          <a:xfrm>
            <a:off x="2478593" y="4983729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New group created and subscribed: 01 – “Redes”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ED89FE-09FE-41D2-AFD9-D53071C04EC3}"/>
              </a:ext>
            </a:extLst>
          </p:cNvPr>
          <p:cNvSpPr/>
          <p:nvPr/>
        </p:nvSpPr>
        <p:spPr>
          <a:xfrm>
            <a:off x="2406585" y="303778"/>
            <a:ext cx="4814187" cy="187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 ./DS –p 58000 –v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375" y="89634"/>
            <a:ext cx="1680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prstClr val="black"/>
                </a:solidFill>
              </a:rPr>
              <a:t>2 componentes: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i="1" dirty="0" err="1">
                <a:solidFill>
                  <a:prstClr val="black"/>
                </a:solidFill>
              </a:rPr>
              <a:t>User</a:t>
            </a:r>
            <a:r>
              <a:rPr lang="pt-PT" i="1" dirty="0">
                <a:solidFill>
                  <a:prstClr val="black"/>
                </a:solidFill>
              </a:rPr>
              <a:t>, D</a:t>
            </a:r>
            <a:r>
              <a:rPr lang="pt-PT" dirty="0">
                <a:solidFill>
                  <a:prstClr val="black"/>
                </a:solidFill>
              </a:rPr>
              <a:t>S</a:t>
            </a:r>
            <a:endParaRPr lang="pt-PT" i="1" dirty="0"/>
          </a:p>
        </p:txBody>
      </p:sp>
      <p:sp>
        <p:nvSpPr>
          <p:cNvPr id="31" name="Rectangle 30"/>
          <p:cNvSpPr/>
          <p:nvPr/>
        </p:nvSpPr>
        <p:spPr>
          <a:xfrm>
            <a:off x="4320794" y="2164536"/>
            <a:ext cx="608866" cy="3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TCP</a:t>
            </a:r>
            <a:endParaRPr lang="pt-PT" dirty="0"/>
          </a:p>
        </p:txBody>
      </p:sp>
      <p:sp>
        <p:nvSpPr>
          <p:cNvPr id="39" name="Rectangle 38"/>
          <p:cNvSpPr/>
          <p:nvPr/>
        </p:nvSpPr>
        <p:spPr>
          <a:xfrm>
            <a:off x="2458146" y="4382634"/>
            <a:ext cx="2053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login 12345 password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35357" y="2297209"/>
            <a:ext cx="1883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REG 12345 password\n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08729" y="6381328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exit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$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618220" y="489250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UID=12345: new user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341431" y="2453917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RRG OK\n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552940" y="842981"/>
            <a:ext cx="3243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UID=12345: new group: 01 - “Redes”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05269" y="648081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UID=12345: login ok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347743" y="2616961"/>
            <a:ext cx="1883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LOG 12345 password\n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343919" y="2791066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RLO OK\n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340508" y="2949833"/>
            <a:ext cx="1883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GSR 12345 00 Redes\n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335357" y="3117668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RGS NEW 01\n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853543" y="2338657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PST 12345 01 22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Benvindos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lab de RC </a:t>
            </a:r>
            <a:br>
              <a:rPr lang="en-US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  RC.jpg 423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ÿØÿà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JFIF  ... `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wsq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\n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4865170" y="2755884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RPT 0001\n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865518" y="2970041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RTV 12345 01 0001\n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4EE5E7-CD25-49E1-B6AF-2006E3C9DD58}"/>
              </a:ext>
            </a:extLst>
          </p:cNvPr>
          <p:cNvSpPr/>
          <p:nvPr/>
        </p:nvSpPr>
        <p:spPr>
          <a:xfrm>
            <a:off x="2328266" y="3573016"/>
            <a:ext cx="2053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User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douro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.ist.utl.pt</a:t>
            </a:r>
            <a:endParaRPr lang="pt-P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B42C94-88A1-4CF7-9231-8B647E674B9A}"/>
              </a:ext>
            </a:extLst>
          </p:cNvPr>
          <p:cNvSpPr/>
          <p:nvPr/>
        </p:nvSpPr>
        <p:spPr>
          <a:xfrm>
            <a:off x="2407133" y="44624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DS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lima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.ist.utl.pt</a:t>
            </a:r>
            <a:endParaRPr lang="pt-PT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FA3701-B7F0-4E85-B326-E508EACC3BE1}"/>
              </a:ext>
            </a:extLst>
          </p:cNvPr>
          <p:cNvSpPr/>
          <p:nvPr/>
        </p:nvSpPr>
        <p:spPr>
          <a:xfrm>
            <a:off x="2448866" y="3828894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latin typeface="Consolas" pitchFamily="49" charset="0"/>
              </a:rPr>
              <a:t> ./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User –n </a:t>
            </a:r>
            <a:r>
              <a:rPr lang="en-US" sz="1200" i="1" dirty="0">
                <a:solidFill>
                  <a:srgbClr val="FF0000"/>
                </a:solidFill>
                <a:latin typeface="Consolas" pitchFamily="49" charset="0"/>
              </a:rPr>
              <a:t>lima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–p 58000</a:t>
            </a:r>
            <a:endParaRPr lang="en-US" sz="1200" i="1" dirty="0">
              <a:solidFill>
                <a:srgbClr val="FF0000"/>
              </a:solidFill>
              <a:latin typeface="Consolas" pitchFamily="49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8BB560-085A-475A-8DE2-0AA3CCA57624}"/>
              </a:ext>
            </a:extLst>
          </p:cNvPr>
          <p:cNvSpPr/>
          <p:nvPr/>
        </p:nvSpPr>
        <p:spPr>
          <a:xfrm>
            <a:off x="2478593" y="4581298"/>
            <a:ext cx="2223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You are now logged in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B983B-153A-43AC-8E70-06EB796E5B0E}"/>
              </a:ext>
            </a:extLst>
          </p:cNvPr>
          <p:cNvSpPr/>
          <p:nvPr/>
        </p:nvSpPr>
        <p:spPr>
          <a:xfrm>
            <a:off x="2478593" y="4767705"/>
            <a:ext cx="1798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subscribe 0 Redes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E3C520-1758-46A1-9473-8DE9F9501221}"/>
              </a:ext>
            </a:extLst>
          </p:cNvPr>
          <p:cNvSpPr/>
          <p:nvPr/>
        </p:nvSpPr>
        <p:spPr>
          <a:xfrm>
            <a:off x="2448312" y="5517232"/>
            <a:ext cx="34131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post “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Benvindos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lab de RC” RC.jpg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EB7409F-5D18-4001-A893-9DE04321A2A0}"/>
              </a:ext>
            </a:extLst>
          </p:cNvPr>
          <p:cNvSpPr/>
          <p:nvPr/>
        </p:nvSpPr>
        <p:spPr>
          <a:xfrm>
            <a:off x="2359937" y="1048934"/>
            <a:ext cx="4007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 UID=12345: post group 01: </a:t>
            </a:r>
          </a:p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            </a:t>
            </a:r>
            <a:r>
              <a:rPr lang="pt-BR" sz="1200" dirty="0">
                <a:solidFill>
                  <a:srgbClr val="0070C0"/>
                </a:solidFill>
                <a:latin typeface="Consolas" pitchFamily="49" charset="0"/>
              </a:rPr>
              <a:t>“Benvindos ao lab de RC” RC.jpg</a:t>
            </a:r>
            <a:endParaRPr lang="en-US" sz="1200" dirty="0">
              <a:solidFill>
                <a:srgbClr val="0070C0"/>
              </a:solidFill>
              <a:latin typeface="Consolas" pitchFamily="49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F3131DB-65D9-4B46-BF8C-BB71CEB1566E}"/>
              </a:ext>
            </a:extLst>
          </p:cNvPr>
          <p:cNvSpPr/>
          <p:nvPr/>
        </p:nvSpPr>
        <p:spPr>
          <a:xfrm>
            <a:off x="2448312" y="5703639"/>
            <a:ext cx="4499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posted message number 1 to group 1 - “Redes”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9C586DF-C69F-4C0C-B80B-CDC5195D00CB}"/>
              </a:ext>
            </a:extLst>
          </p:cNvPr>
          <p:cNvSpPr/>
          <p:nvPr/>
        </p:nvSpPr>
        <p:spPr>
          <a:xfrm>
            <a:off x="2442370" y="5877272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retrieve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07CD83-47E8-4928-AF5A-CE5F610FC777}"/>
              </a:ext>
            </a:extLst>
          </p:cNvPr>
          <p:cNvGrpSpPr/>
          <p:nvPr/>
        </p:nvGrpSpPr>
        <p:grpSpPr>
          <a:xfrm>
            <a:off x="1763688" y="2132856"/>
            <a:ext cx="585714" cy="1612241"/>
            <a:chOff x="2272919" y="2837336"/>
            <a:chExt cx="585714" cy="1612241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2847006" y="2915198"/>
              <a:ext cx="11627" cy="15343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A043410-ADD9-45AA-AD83-1F5B62241492}"/>
                </a:ext>
              </a:extLst>
            </p:cNvPr>
            <p:cNvSpPr/>
            <p:nvPr/>
          </p:nvSpPr>
          <p:spPr>
            <a:xfrm>
              <a:off x="2272919" y="2837336"/>
              <a:ext cx="5645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itchFamily="49" charset="0"/>
                </a:rPr>
                <a:t>UDP</a:t>
              </a:r>
              <a:endParaRPr lang="pt-PT" dirty="0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A45C6F4-70AA-490F-AAAB-12BE839C6205}"/>
              </a:ext>
            </a:extLst>
          </p:cNvPr>
          <p:cNvSpPr/>
          <p:nvPr/>
        </p:nvSpPr>
        <p:spPr>
          <a:xfrm>
            <a:off x="2577415" y="1445669"/>
            <a:ext cx="4687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UID=12345: retrieve group 01, message(s):</a:t>
            </a:r>
          </a:p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     0001 - 12345 </a:t>
            </a:r>
            <a:r>
              <a:rPr lang="pt-BR" sz="1200" dirty="0">
                <a:solidFill>
                  <a:srgbClr val="0070C0"/>
                </a:solidFill>
                <a:latin typeface="Consolas" pitchFamily="49" charset="0"/>
              </a:rPr>
              <a:t>“Benvindos ao lab de RC” RC.jpg</a:t>
            </a:r>
            <a:endParaRPr lang="en-US" sz="1200" dirty="0">
              <a:solidFill>
                <a:srgbClr val="0070C0"/>
              </a:solidFill>
              <a:latin typeface="Consolas" pitchFamily="49" charset="0"/>
            </a:endParaRPr>
          </a:p>
          <a:p>
            <a:pPr lvl="0"/>
            <a:endParaRPr lang="en-US" sz="1200" dirty="0">
              <a:solidFill>
                <a:srgbClr val="0070C0"/>
              </a:solidFill>
              <a:latin typeface="Consolas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6CFDCE-E90B-4A62-9936-85BEFA7489F4}"/>
              </a:ext>
            </a:extLst>
          </p:cNvPr>
          <p:cNvSpPr/>
          <p:nvPr/>
        </p:nvSpPr>
        <p:spPr>
          <a:xfrm>
            <a:off x="2421908" y="4024739"/>
            <a:ext cx="1883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reg 12345 password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01362CC-ABBC-4D63-915C-55BA12FD83A9}"/>
              </a:ext>
            </a:extLst>
          </p:cNvPr>
          <p:cNvCxnSpPr>
            <a:cxnSpLocks/>
          </p:cNvCxnSpPr>
          <p:nvPr/>
        </p:nvCxnSpPr>
        <p:spPr>
          <a:xfrm flipV="1">
            <a:off x="4841916" y="2250252"/>
            <a:ext cx="11627" cy="15343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7544FAB-BFAE-43DC-B6C6-E2BE303A69D6}"/>
              </a:ext>
            </a:extLst>
          </p:cNvPr>
          <p:cNvSpPr/>
          <p:nvPr/>
        </p:nvSpPr>
        <p:spPr>
          <a:xfrm>
            <a:off x="2406585" y="4209001"/>
            <a:ext cx="2733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User successfully registered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521731-A2FD-430E-8F6A-512B59ED0939}"/>
              </a:ext>
            </a:extLst>
          </p:cNvPr>
          <p:cNvSpPr/>
          <p:nvPr/>
        </p:nvSpPr>
        <p:spPr>
          <a:xfrm>
            <a:off x="4853543" y="317696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RRT OK 1 0001 12345 22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Benvindos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lab de RC </a:t>
            </a:r>
            <a:br>
              <a:rPr lang="en-US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  / RC.jpg 423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ÿØÿà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JFIF  ... `</a:t>
            </a:r>
            <a:r>
              <a:rPr lang="en-US" sz="1200">
                <a:solidFill>
                  <a:prstClr val="black"/>
                </a:solidFill>
                <a:latin typeface="Consolas" pitchFamily="49" charset="0"/>
              </a:rPr>
              <a:t>wsq\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36DEDD8-BEEE-45E1-9525-5E15F0A25309}"/>
              </a:ext>
            </a:extLst>
          </p:cNvPr>
          <p:cNvSpPr/>
          <p:nvPr/>
        </p:nvSpPr>
        <p:spPr>
          <a:xfrm>
            <a:off x="2483768" y="5157362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</a:t>
            </a:r>
            <a:r>
              <a:rPr lang="en-US" sz="1200" dirty="0">
                <a:latin typeface="Consolas" pitchFamily="49" charset="0"/>
              </a:rPr>
              <a:t>select 01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345505C-FAEF-4FA0-A1FA-8EED8831FBA4}"/>
              </a:ext>
            </a:extLst>
          </p:cNvPr>
          <p:cNvSpPr/>
          <p:nvPr/>
        </p:nvSpPr>
        <p:spPr>
          <a:xfrm>
            <a:off x="2483768" y="5343599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Group 01 – “Redes” is now the active group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7940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3" grpId="0"/>
      <p:bldP spid="60" grpId="0"/>
      <p:bldP spid="31" grpId="0"/>
      <p:bldP spid="39" grpId="0"/>
      <p:bldP spid="43" grpId="0"/>
      <p:bldP spid="50" grpId="0"/>
      <p:bldP spid="70" grpId="0"/>
      <p:bldP spid="72" grpId="0"/>
      <p:bldP spid="85" grpId="0"/>
      <p:bldP spid="87" grpId="0"/>
      <p:bldP spid="111" grpId="0"/>
      <p:bldP spid="122" grpId="0"/>
      <p:bldP spid="127" grpId="0"/>
      <p:bldP spid="128" grpId="0"/>
      <p:bldP spid="132" grpId="0"/>
      <p:bldP spid="133" grpId="0"/>
      <p:bldP spid="138" grpId="0"/>
      <p:bldP spid="62" grpId="0"/>
      <p:bldP spid="76" grpId="0"/>
      <p:bldP spid="83" grpId="0"/>
      <p:bldP spid="82" grpId="0"/>
      <p:bldP spid="88" grpId="0"/>
      <p:bldP spid="89" grpId="0"/>
      <p:bldP spid="91" grpId="0"/>
      <p:bldP spid="92" grpId="0"/>
      <p:bldP spid="106" grpId="0"/>
      <p:bldP spid="55" grpId="0"/>
      <p:bldP spid="59" grpId="0"/>
      <p:bldP spid="61" grpId="0"/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06C5EF-2C64-42EE-ABEC-4403877D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13251"/>
              </p:ext>
            </p:extLst>
          </p:nvPr>
        </p:nvGraphicFramePr>
        <p:xfrm>
          <a:off x="1331640" y="1268760"/>
          <a:ext cx="6912768" cy="379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95936399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59828782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696514488"/>
                    </a:ext>
                  </a:extLst>
                </a:gridCol>
              </a:tblGrid>
              <a:tr h="23586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– DS (UDP)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– DS (TCP) 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96964"/>
                  </a:ext>
                </a:extLst>
              </a:tr>
              <a:tr h="591236">
                <a:tc>
                  <a:txBody>
                    <a:bodyPr/>
                    <a:lstStyle/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 UID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REG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  <a:br>
                        <a:rPr lang="en-GB" dirty="0">
                          <a:sym typeface="Symbol" panose="05050102010706020507" pitchFamily="18" charset="2"/>
                        </a:rPr>
                      </a:br>
                      <a:r>
                        <a:rPr lang="en-GB" dirty="0">
                          <a:sym typeface="Symbol" panose="05050102010706020507" pitchFamily="18" charset="2"/>
                        </a:rPr>
                        <a:t>      RRG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42794"/>
                  </a:ext>
                </a:extLst>
              </a:tr>
              <a:tr h="591236">
                <a:tc>
                  <a:txBody>
                    <a:bodyPr/>
                    <a:lstStyle/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unregister</a:t>
                      </a:r>
                    </a:p>
                    <a:p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unr</a:t>
                      </a:r>
                      <a:endParaRPr kumimoji="0" lang="en-GB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UNR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  <a:br>
                        <a:rPr lang="en-GB" dirty="0">
                          <a:sym typeface="Symbol" panose="05050102010706020507" pitchFamily="18" charset="2"/>
                        </a:rPr>
                      </a:br>
                      <a:r>
                        <a:rPr lang="en-GB" dirty="0">
                          <a:sym typeface="Symbol" panose="05050102010706020507" pitchFamily="18" charset="2"/>
                        </a:rPr>
                        <a:t>      RUN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54476"/>
                  </a:ext>
                </a:extLst>
              </a:tr>
              <a:tr h="591236">
                <a:tc>
                  <a:txBody>
                    <a:bodyPr/>
                    <a:lstStyle/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UID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LOG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002846"/>
                  </a:ext>
                </a:extLst>
              </a:tr>
              <a:tr h="591236">
                <a:tc>
                  <a:txBody>
                    <a:bodyPr/>
                    <a:lstStyle/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06219"/>
                  </a:ext>
                </a:extLst>
              </a:tr>
              <a:tr h="591236">
                <a:tc>
                  <a:txBody>
                    <a:bodyPr/>
                    <a:lstStyle/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(close TCP connection)</a:t>
                      </a: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119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4694BF-F842-4761-9CF4-61D88B906E5A}"/>
              </a:ext>
            </a:extLst>
          </p:cNvPr>
          <p:cNvSpPr txBox="1"/>
          <p:nvPr/>
        </p:nvSpPr>
        <p:spPr>
          <a:xfrm>
            <a:off x="827584" y="476672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Commands related to user registration, identification and session termination: </a:t>
            </a:r>
          </a:p>
        </p:txBody>
      </p:sp>
    </p:spTree>
    <p:extLst>
      <p:ext uri="{BB962C8B-B14F-4D97-AF65-F5344CB8AC3E}">
        <p14:creationId xmlns:p14="http://schemas.microsoft.com/office/powerpoint/2010/main" val="220403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06C5EF-2C64-42EE-ABEC-4403877D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88706"/>
              </p:ext>
            </p:extLst>
          </p:nvPr>
        </p:nvGraphicFramePr>
        <p:xfrm>
          <a:off x="1475656" y="1214484"/>
          <a:ext cx="6912768" cy="4582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959363997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59828782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696514488"/>
                    </a:ext>
                  </a:extLst>
                </a:gridCol>
              </a:tblGrid>
              <a:tr h="23586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– DS (UDP)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– DS (TCP) 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96964"/>
                  </a:ext>
                </a:extLst>
              </a:tr>
              <a:tr h="591236">
                <a:tc>
                  <a:txBody>
                    <a:bodyPr/>
                    <a:lstStyle/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groups</a:t>
                      </a:r>
                    </a:p>
                    <a:p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</a:t>
                      </a:r>
                      <a:endParaRPr kumimoji="0" lang="en-GB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GLS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5249"/>
                  </a:ext>
                </a:extLst>
              </a:tr>
              <a:tr h="591236">
                <a:tc>
                  <a:txBody>
                    <a:bodyPr/>
                    <a:lstStyle/>
                    <a:p>
                      <a:r>
                        <a:rPr lang="en-GB" dirty="0" err="1"/>
                        <a:t>ulist</a:t>
                      </a:r>
                      <a:br>
                        <a:rPr lang="en-GB" dirty="0"/>
                      </a:br>
                      <a:r>
                        <a:rPr lang="en-GB" dirty="0"/>
                        <a:t>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ULS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</a:t>
                      </a:r>
                      <a:r>
                        <a:rPr lang="en-GB">
                          <a:sym typeface="Symbol" panose="05050102010706020507" pitchFamily="18" charset="2"/>
                        </a:rPr>
                        <a:t>RUL</a:t>
                      </a: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19471"/>
                  </a:ext>
                </a:extLst>
              </a:tr>
              <a:tr h="591236">
                <a:tc>
                  <a:txBody>
                    <a:bodyPr/>
                    <a:lstStyle/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subscribe GID </a:t>
                      </a:r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Gname</a:t>
                      </a:r>
                      <a:b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GID </a:t>
                      </a:r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GSR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06770"/>
                  </a:ext>
                </a:extLst>
              </a:tr>
              <a:tr h="674156">
                <a:tc>
                  <a:txBody>
                    <a:bodyPr/>
                    <a:lstStyle/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unsubscribe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GUR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40455"/>
                  </a:ext>
                </a:extLst>
              </a:tr>
              <a:tr h="674156">
                <a:tc>
                  <a:txBody>
                    <a:bodyPr/>
                    <a:lstStyle/>
                    <a:p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my_groups</a:t>
                      </a:r>
                      <a:b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mgl</a:t>
                      </a:r>
                      <a:endParaRPr kumimoji="0" lang="en-GB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GLM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1772"/>
                  </a:ext>
                </a:extLst>
              </a:tr>
              <a:tr h="674156">
                <a:tc>
                  <a:txBody>
                    <a:bodyPr/>
                    <a:lstStyle/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GID</a:t>
                      </a:r>
                    </a:p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sag GID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338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FF64C0-6A5A-4956-BAFB-2E4F2091E276}"/>
              </a:ext>
            </a:extLst>
          </p:cNvPr>
          <p:cNvSpPr txBox="1"/>
          <p:nvPr/>
        </p:nvSpPr>
        <p:spPr>
          <a:xfrm>
            <a:off x="827584" y="476672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Commands related to group management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BDD41-0B6B-4548-BE84-E28600F45F49}"/>
              </a:ext>
            </a:extLst>
          </p:cNvPr>
          <p:cNvSpPr txBox="1"/>
          <p:nvPr/>
        </p:nvSpPr>
        <p:spPr>
          <a:xfrm>
            <a:off x="157605" y="2294604"/>
            <a:ext cx="1195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after login: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A380EA-E9AF-4EC8-81FE-031CD85CA4FD}"/>
              </a:ext>
            </a:extLst>
          </p:cNvPr>
          <p:cNvCxnSpPr>
            <a:stCxn id="5" idx="2"/>
          </p:cNvCxnSpPr>
          <p:nvPr/>
        </p:nvCxnSpPr>
        <p:spPr>
          <a:xfrm>
            <a:off x="755576" y="2663936"/>
            <a:ext cx="0" cy="56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9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06C5EF-2C64-42EE-ABEC-4403877D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19952"/>
              </p:ext>
            </p:extLst>
          </p:nvPr>
        </p:nvGraphicFramePr>
        <p:xfrm>
          <a:off x="1569494" y="1196752"/>
          <a:ext cx="6005011" cy="195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55">
                  <a:extLst>
                    <a:ext uri="{9D8B030D-6E8A-4147-A177-3AD203B41FA5}">
                      <a16:colId xmlns:a16="http://schemas.microsoft.com/office/drawing/2014/main" val="2959363997"/>
                    </a:ext>
                  </a:extLst>
                </a:gridCol>
                <a:gridCol w="2073831">
                  <a:extLst>
                    <a:ext uri="{9D8B030D-6E8A-4147-A177-3AD203B41FA5}">
                      <a16:colId xmlns:a16="http://schemas.microsoft.com/office/drawing/2014/main" val="3598287820"/>
                    </a:ext>
                  </a:extLst>
                </a:gridCol>
                <a:gridCol w="2030625">
                  <a:extLst>
                    <a:ext uri="{9D8B030D-6E8A-4147-A177-3AD203B41FA5}">
                      <a16:colId xmlns:a16="http://schemas.microsoft.com/office/drawing/2014/main" val="3696514488"/>
                    </a:ext>
                  </a:extLst>
                </a:gridCol>
              </a:tblGrid>
              <a:tr h="23586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– DS (UDP)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– DS (TCP) 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96964"/>
                  </a:ext>
                </a:extLst>
              </a:tr>
              <a:tr h="591236">
                <a:tc>
                  <a:txBody>
                    <a:bodyPr/>
                    <a:lstStyle/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“text” [</a:t>
                      </a:r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PST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42794"/>
                  </a:ext>
                </a:extLst>
              </a:tr>
              <a:tr h="674156">
                <a:tc>
                  <a:txBody>
                    <a:bodyPr/>
                    <a:lstStyle/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 MID</a:t>
                      </a:r>
                      <a:b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RTV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>
                          <a:sym typeface="Symbol" panose="05050102010706020507" pitchFamily="18" charset="2"/>
                        </a:rPr>
                        <a:t>      RRT</a:t>
                      </a: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40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C5333CE-CF6F-4C18-83EF-67274C1655FE}"/>
              </a:ext>
            </a:extLst>
          </p:cNvPr>
          <p:cNvSpPr txBox="1"/>
          <p:nvPr/>
        </p:nvSpPr>
        <p:spPr>
          <a:xfrm>
            <a:off x="827584" y="476672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Commands related to messaging: </a:t>
            </a:r>
          </a:p>
        </p:txBody>
      </p:sp>
    </p:spTree>
    <p:extLst>
      <p:ext uri="{BB962C8B-B14F-4D97-AF65-F5344CB8AC3E}">
        <p14:creationId xmlns:p14="http://schemas.microsoft.com/office/powerpoint/2010/main" val="79636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Centralized Messaging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158" y="692696"/>
            <a:ext cx="8643998" cy="559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893763">
              <a:lnSpc>
                <a:spcPct val="120000"/>
              </a:lnSpc>
            </a:pPr>
            <a:r>
              <a:rPr lang="pt-PT" dirty="0"/>
              <a:t>O código desenvolvido em C ou C++ deve funcionar nos computadores do </a:t>
            </a:r>
            <a:br>
              <a:rPr lang="pt-PT" dirty="0"/>
            </a:br>
            <a:r>
              <a:rPr lang="pt-PT" b="1" dirty="0"/>
              <a:t>laboratório LT5 </a:t>
            </a:r>
            <a:r>
              <a:rPr lang="pt-PT" dirty="0"/>
              <a:t>e estar convenientemente </a:t>
            </a:r>
            <a:r>
              <a:rPr lang="pt-PT" b="1" dirty="0"/>
              <a:t>estruturado </a:t>
            </a:r>
            <a:r>
              <a:rPr lang="pt-PT" dirty="0"/>
              <a:t>e </a:t>
            </a:r>
            <a:r>
              <a:rPr lang="pt-PT" b="1" dirty="0"/>
              <a:t>comentado</a:t>
            </a:r>
            <a:r>
              <a:rPr lang="pt-PT" dirty="0"/>
              <a:t>. </a:t>
            </a:r>
          </a:p>
          <a:p>
            <a:pPr marL="893763" indent="-893763"/>
            <a:endParaRPr lang="pt-PT" sz="900" dirty="0"/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As chamadas de sistema </a:t>
            </a:r>
            <a:r>
              <a:rPr lang="pt-PT" b="1" i="1" dirty="0" err="1"/>
              <a:t>read</a:t>
            </a:r>
            <a:r>
              <a:rPr lang="pt-PT" b="1" i="1" dirty="0"/>
              <a:t>()</a:t>
            </a:r>
            <a:r>
              <a:rPr lang="pt-PT" dirty="0"/>
              <a:t> e </a:t>
            </a:r>
            <a:r>
              <a:rPr lang="pt-PT" b="1" i="1" dirty="0" err="1"/>
              <a:t>write</a:t>
            </a:r>
            <a:r>
              <a:rPr lang="pt-PT" b="1" i="1" dirty="0"/>
              <a:t>()</a:t>
            </a:r>
            <a:r>
              <a:rPr lang="pt-PT" dirty="0"/>
              <a:t> podem ler e escrever, respetivamente, um numero de bytes inferior ao que lhes foi solicitado – deve garantir que ainda assim a sua implementação funciona corretamente. </a:t>
            </a:r>
          </a:p>
          <a:p>
            <a:pPr marL="893763" indent="-893763"/>
            <a:endParaRPr lang="pt-PT" sz="1400" dirty="0"/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Os processos (clientes e servidores) devem terminar graciosamente pelo menos nas seguintes situações de falha:</a:t>
            </a:r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•	</a:t>
            </a:r>
            <a:r>
              <a:rPr lang="pt-PT" b="1" dirty="0"/>
              <a:t>mensagens do protocolo erradas </a:t>
            </a:r>
            <a:r>
              <a:rPr lang="pt-PT" dirty="0"/>
              <a:t>vindas da entidade par correspondente;</a:t>
            </a:r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•	condições de </a:t>
            </a:r>
            <a:r>
              <a:rPr lang="pt-PT" b="1" dirty="0"/>
              <a:t>erro das chamadas de sistema</a:t>
            </a:r>
          </a:p>
          <a:p>
            <a:pPr marL="893763" indent="-893763"/>
            <a:endParaRPr lang="pt-PT" sz="1400" dirty="0"/>
          </a:p>
          <a:p>
            <a:r>
              <a:rPr lang="pt-PT" dirty="0"/>
              <a:t>O código a entregar: ficheiros fonte dos programas (</a:t>
            </a:r>
            <a:r>
              <a:rPr lang="pt-PT" i="1" dirty="0" err="1"/>
              <a:t>User</a:t>
            </a:r>
            <a:r>
              <a:rPr lang="pt-PT" dirty="0"/>
              <a:t>, </a:t>
            </a:r>
            <a:r>
              <a:rPr lang="pt-PT" i="1" dirty="0"/>
              <a:t>DS)</a:t>
            </a:r>
            <a:r>
              <a:rPr lang="pt-PT" dirty="0"/>
              <a:t>, </a:t>
            </a:r>
            <a:r>
              <a:rPr lang="pt-PT" i="1" dirty="0" err="1"/>
              <a:t>Makefile</a:t>
            </a:r>
            <a:r>
              <a:rPr lang="pt-PT" i="1" dirty="0"/>
              <a:t>, e ficheiros auxiliares</a:t>
            </a:r>
            <a:r>
              <a:rPr lang="pt-PT" dirty="0"/>
              <a:t>.</a:t>
            </a:r>
          </a:p>
          <a:p>
            <a:r>
              <a:rPr lang="pt-PT" dirty="0"/>
              <a:t> </a:t>
            </a:r>
          </a:p>
          <a:p>
            <a:r>
              <a:rPr lang="pt-PT" dirty="0"/>
              <a:t>Entrega </a:t>
            </a:r>
            <a:r>
              <a:rPr lang="pt-PT" u="sng" dirty="0"/>
              <a:t>por e-mail</a:t>
            </a:r>
            <a:r>
              <a:rPr lang="pt-PT" dirty="0"/>
              <a:t>, </a:t>
            </a:r>
            <a:r>
              <a:rPr lang="pt-PT" b="1" dirty="0"/>
              <a:t>até dia 7 de Janeiro de 2022, às 23h59mn</a:t>
            </a:r>
            <a:r>
              <a:rPr lang="pt-PT" dirty="0"/>
              <a:t>. </a:t>
            </a:r>
          </a:p>
          <a:p>
            <a:r>
              <a:rPr lang="pt-PT" dirty="0"/>
              <a:t>Deve criar um único ficheiro de arquivo </a:t>
            </a:r>
            <a:r>
              <a:rPr lang="pt-PT" b="1" dirty="0"/>
              <a:t>zip </a:t>
            </a:r>
            <a:r>
              <a:rPr lang="pt-PT" dirty="0"/>
              <a:t>com todos os ficheiros fonte e outros ficheiros necessários à execução das aplicações. O arquivo deve estar preparado para ser aberto para o diretório corrente e compilado com o comando </a:t>
            </a:r>
            <a:r>
              <a:rPr lang="pt-PT" dirty="0" err="1"/>
              <a:t>make</a:t>
            </a:r>
            <a:r>
              <a:rPr lang="pt-PT" dirty="0"/>
              <a:t>. O nome do ficheiro submetido deve ter o seguinte formato: </a:t>
            </a:r>
            <a:r>
              <a:rPr lang="pt-PT" b="1" dirty="0" err="1"/>
              <a:t>proj</a:t>
            </a:r>
            <a:r>
              <a:rPr lang="pt-PT" b="1" dirty="0"/>
              <a:t>&lt;número do grupo&gt;.zip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235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4524</TotalTime>
  <Words>712</Words>
  <Application>Microsoft Office PowerPoint</Application>
  <PresentationFormat>On-screen Show (4:3)</PresentationFormat>
  <Paragraphs>131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Calibri</vt:lpstr>
      <vt:lpstr>Consolas</vt:lpstr>
      <vt:lpstr>Gill Sans MT</vt:lpstr>
      <vt:lpstr>Symbol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RC Centralized Messaging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 project</dc:title>
  <dc:creator/>
  <cp:lastModifiedBy>Paulo Lobato Correia</cp:lastModifiedBy>
  <cp:revision>380</cp:revision>
  <cp:lastPrinted>2013-09-24T18:41:23Z</cp:lastPrinted>
  <dcterms:created xsi:type="dcterms:W3CDTF">2008-03-03T01:55:04Z</dcterms:created>
  <dcterms:modified xsi:type="dcterms:W3CDTF">2021-12-02T07:39:52Z</dcterms:modified>
</cp:coreProperties>
</file>