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6.jpeg" ContentType="image/jpeg"/>
  <Override PartName="/ppt/media/image1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20.png" ContentType="image/png"/>
  <Override PartName="/ppt/media/image18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16.png" ContentType="image/png"/>
  <Override PartName="/ppt/media/image7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633490248823134"/>
          <c:y val="0.0509178321678322"/>
          <c:w val="0.667249495628783"/>
          <c:h val="0.73557692307692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Archaea </c:v>
                </c:pt>
              </c:strCache>
            </c:strRef>
          </c:tx>
          <c:spPr>
            <a:solidFill>
              <a:srgbClr val="f640dc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10</c:v>
                </c:pt>
                <c:pt idx="1">
                  <c:v>70</c:v>
                </c:pt>
                <c:pt idx="2">
                  <c:v>20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Bacteria </c:v>
                </c:pt>
              </c:strCache>
            </c:strRef>
          </c:tx>
          <c:spPr>
            <a:solidFill>
              <a:srgbClr val="00b05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40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Euckarya  </c:v>
                </c:pt>
              </c:strCache>
            </c:strRef>
          </c:tx>
          <c:spPr>
            <a:solidFill>
              <a:srgbClr val="0070c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15</c:v>
                </c:pt>
                <c:pt idx="1">
                  <c:v>35</c:v>
                </c:pt>
                <c:pt idx="2">
                  <c:v>50</c:v>
                </c:pt>
              </c:numCache>
            </c:numRef>
          </c:val>
        </c:ser>
        <c:gapWidth val="150"/>
        <c:overlap val="100"/>
        <c:axId val="71663233"/>
        <c:axId val="57539423"/>
      </c:barChart>
      <c:catAx>
        <c:axId val="71663233"/>
        <c:scaling>
          <c:orientation val="minMax"/>
        </c:scaling>
        <c:delete val="0"/>
        <c:axPos val="b"/>
        <c:numFmt formatCode="[$-409]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trike="noStrike" u="none">
                <a:solidFill>
                  <a:srgbClr val="000000"/>
                </a:solidFill>
                <a:uFillTx/>
                <a:latin typeface="Arial"/>
              </a:defRPr>
            </a:pPr>
          </a:p>
        </c:txPr>
        <c:crossAx val="57539423"/>
        <c:crosses val="autoZero"/>
        <c:auto val="1"/>
        <c:lblAlgn val="ctr"/>
        <c:lblOffset val="100"/>
        <c:noMultiLvlLbl val="0"/>
      </c:catAx>
      <c:valAx>
        <c:axId val="57539423"/>
        <c:scaling>
          <c:orientation val="minMax"/>
        </c:scaling>
        <c:delete val="1"/>
        <c:axPos val="l"/>
        <c:numFmt formatCode="[$-409]0%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rial"/>
              </a:defRPr>
            </a:pPr>
          </a:p>
        </c:txPr>
        <c:crossAx val="71663233"/>
        <c:crossBetween val="between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681959469924902"/>
          <c:y val="0.0836390074146172"/>
          <c:w val="0.266720503439208"/>
          <c:h val="0.41608850976961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050" strike="noStrike" u="none">
              <a:solidFill>
                <a:srgbClr val="000000"/>
              </a:solidFill>
              <a:uFillTx/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0969A7-3D40-4C2A-BB8B-7DE490CAD9B5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383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07923E-32C4-48F7-BC90-FD559B9FD3F2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Google Shape;28;p5" descr="A green and blue text&#10;&#10;Description automatically generated"/>
          <p:cNvPicPr/>
          <p:nvPr/>
        </p:nvPicPr>
        <p:blipFill>
          <a:blip r:embed="rId2"/>
          <a:stretch/>
        </p:blipFill>
        <p:spPr>
          <a:xfrm>
            <a:off x="8993880" y="6212880"/>
            <a:ext cx="2440440" cy="65160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383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CBF1F1-E119-45E4-9353-CCC42AB765AC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" name="Google Shape;28;p5" descr="A green and blue text&#10;&#10;Description automatically generated"/>
          <p:cNvPicPr/>
          <p:nvPr/>
        </p:nvPicPr>
        <p:blipFill>
          <a:blip r:embed="rId2"/>
          <a:stretch/>
        </p:blipFill>
        <p:spPr>
          <a:xfrm>
            <a:off x="8993880" y="6212880"/>
            <a:ext cx="2440440" cy="65160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9765C0-E6EB-4C54-ADBF-0B749CD1941D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30E93-9FE1-42B8-9989-9C9A69094AF1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DDF242-0CC0-497C-92F9-EE2B837C4A13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ED3B7E-55B1-4DEF-8B64-B82CEFC19574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CEBF2E-8992-4A29-915E-B9FCED864402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EBA123-6787-415C-8E87-74FE21AAFFDE}" type="slidenum">
              <a:rPr b="0" lang="es-MX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2;p4"/>
          <p:cNvGrpSpPr/>
          <p:nvPr/>
        </p:nvGrpSpPr>
        <p:grpSpPr>
          <a:xfrm>
            <a:off x="0" y="0"/>
            <a:ext cx="12191760" cy="6008400"/>
            <a:chOff x="0" y="0"/>
            <a:chExt cx="12191760" cy="6008400"/>
          </a:xfrm>
        </p:grpSpPr>
        <p:sp>
          <p:nvSpPr>
            <p:cNvPr id="1" name="Google Shape;13;p4"/>
            <p:cNvSpPr/>
            <p:nvPr/>
          </p:nvSpPr>
          <p:spPr>
            <a:xfrm>
              <a:off x="0" y="0"/>
              <a:ext cx="12191760" cy="6008400"/>
            </a:xfrm>
            <a:prstGeom prst="rect">
              <a:avLst/>
            </a:prstGeom>
            <a:solidFill>
              <a:srgbClr val="00ac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pic>
          <p:nvPicPr>
            <p:cNvPr id="2" name="Google Shape;14;p4" descr="A blue background with a brain and circuit board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6814440" y="0"/>
              <a:ext cx="5376240" cy="596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5680" y="575640"/>
            <a:ext cx="694980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the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Google Shape;17;p4" descr=""/>
          <p:cNvPicPr/>
          <p:nvPr/>
        </p:nvPicPr>
        <p:blipFill>
          <a:blip r:embed="rId3"/>
          <a:stretch/>
        </p:blipFill>
        <p:spPr>
          <a:xfrm>
            <a:off x="715680" y="4011120"/>
            <a:ext cx="6648480" cy="165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oogle Shape;18;p4" descr="Services | EMBL-EBI"/>
          <p:cNvPicPr/>
          <p:nvPr/>
        </p:nvPicPr>
        <p:blipFill>
          <a:blip r:embed="rId4"/>
          <a:stretch/>
        </p:blipFill>
        <p:spPr>
          <a:xfrm>
            <a:off x="2926080" y="6088320"/>
            <a:ext cx="2067120" cy="64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oogle Shape;19;p4" descr="Keynote Speakers"/>
          <p:cNvPicPr/>
          <p:nvPr/>
        </p:nvPicPr>
        <p:blipFill>
          <a:blip r:embed="rId5"/>
          <a:stretch/>
        </p:blipFill>
        <p:spPr>
          <a:xfrm>
            <a:off x="216000" y="6088320"/>
            <a:ext cx="2414520" cy="690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oogle Shape;20;p4" descr="CNRD - Centers for Natural Resources and Development"/>
          <p:cNvPicPr/>
          <p:nvPr/>
        </p:nvPicPr>
        <p:blipFill>
          <a:blip r:embed="rId6"/>
          <a:srcRect l="0" t="19085" r="0" b="18837"/>
          <a:stretch/>
        </p:blipFill>
        <p:spPr>
          <a:xfrm>
            <a:off x="5315040" y="6066720"/>
            <a:ext cx="2004480" cy="64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21;p4" descr="Cold Spring Harbor Laboratory to boost sharing of global scientific  research in collaboration with the Chan Zuckerberg Initiative | Cold Spring  Harbor Laboratory"/>
          <p:cNvPicPr/>
          <p:nvPr/>
        </p:nvPicPr>
        <p:blipFill>
          <a:blip r:embed="rId7"/>
          <a:srcRect l="0" t="19583" r="0" b="18148"/>
          <a:stretch/>
        </p:blipFill>
        <p:spPr>
          <a:xfrm>
            <a:off x="10292760" y="6109560"/>
            <a:ext cx="1593000" cy="61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Outline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chart" Target="../charts/chart1.xml"/><Relationship Id="rId1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google.com/url?q=https%3A%2F%2Fearthmicrobiome.org%2Femp500%2F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5680" y="575640"/>
            <a:ext cx="694980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6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DATA INTEGRATION AND PROCESSING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15680" y="2437200"/>
            <a:ext cx="6949800" cy="122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24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Nelly Selem (Secodment host)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24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Jeanett Daga (Secodment)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0600" y="-7560"/>
            <a:ext cx="10515240" cy="73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36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METAGENOMICS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515680" y="709200"/>
            <a:ext cx="3707640" cy="49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MX" sz="2600" strike="noStrike" u="none">
                <a:solidFill>
                  <a:srgbClr val="002060"/>
                </a:solidFill>
                <a:effectLst/>
                <a:uFillTx/>
                <a:latin typeface="Arial"/>
                <a:ea typeface="Arial"/>
              </a:rPr>
              <a:t>Amplicon sequencing 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82;p16"/>
          <p:cNvSpPr/>
          <p:nvPr/>
        </p:nvSpPr>
        <p:spPr>
          <a:xfrm>
            <a:off x="7942680" y="800280"/>
            <a:ext cx="387792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2600" strike="noStrike" u="none">
                <a:solidFill>
                  <a:srgbClr val="002060"/>
                </a:solidFill>
                <a:effectLst/>
                <a:uFillTx/>
                <a:latin typeface="Arial"/>
                <a:ea typeface="Arial"/>
              </a:rPr>
              <a:t>Shotgun sequencing 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3" name="Google Shape;83;p16"/>
          <p:cNvGrpSpPr/>
          <p:nvPr/>
        </p:nvGrpSpPr>
        <p:grpSpPr>
          <a:xfrm>
            <a:off x="990720" y="2418840"/>
            <a:ext cx="391320" cy="798480"/>
            <a:chOff x="990720" y="2418840"/>
            <a:chExt cx="391320" cy="798480"/>
          </a:xfrm>
        </p:grpSpPr>
        <p:pic>
          <p:nvPicPr>
            <p:cNvPr id="64" name="Google Shape;84;p16" descr=""/>
            <p:cNvPicPr/>
            <p:nvPr/>
          </p:nvPicPr>
          <p:blipFill>
            <a:blip r:embed="rId1"/>
            <a:stretch/>
          </p:blipFill>
          <p:spPr>
            <a:xfrm>
              <a:off x="990720" y="2418840"/>
              <a:ext cx="391320" cy="798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" name="Google Shape;85;p16" descr="ilustración de icono 3d de ADN genético espiral científico 11019343 PNG"/>
            <p:cNvPicPr/>
            <p:nvPr/>
          </p:nvPicPr>
          <p:blipFill>
            <a:blip r:embed="rId2"/>
            <a:stretch/>
          </p:blipFill>
          <p:spPr>
            <a:xfrm rot="1969200">
              <a:off x="1149120" y="3020400"/>
              <a:ext cx="122400" cy="105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6" name="Google Shape;86;p16" descr="ilustración de icono 3d de ADN genético espiral científico 11019343 PNG"/>
            <p:cNvPicPr/>
            <p:nvPr/>
          </p:nvPicPr>
          <p:blipFill>
            <a:blip r:embed="rId3"/>
            <a:stretch/>
          </p:blipFill>
          <p:spPr>
            <a:xfrm>
              <a:off x="1208160" y="2847960"/>
              <a:ext cx="119880" cy="103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7" name="Google Shape;87;p16" descr="ilustración de icono 3d de ADN genético espiral científico 11019343 PNG"/>
            <p:cNvPicPr/>
            <p:nvPr/>
          </p:nvPicPr>
          <p:blipFill>
            <a:blip r:embed="rId4"/>
            <a:stretch/>
          </p:blipFill>
          <p:spPr>
            <a:xfrm rot="20477400">
              <a:off x="1104120" y="2859480"/>
              <a:ext cx="113040" cy="97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8" name="Google Shape;88;p16" descr="ilustración de icono 3d de ADN genético espiral científico 11019343 PNG"/>
            <p:cNvPicPr/>
            <p:nvPr/>
          </p:nvPicPr>
          <p:blipFill>
            <a:blip r:embed="rId5"/>
            <a:stretch/>
          </p:blipFill>
          <p:spPr>
            <a:xfrm>
              <a:off x="1112040" y="2951280"/>
              <a:ext cx="124560" cy="107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9" name="Google Shape;89;p16"/>
          <p:cNvSpPr/>
          <p:nvPr/>
        </p:nvSpPr>
        <p:spPr>
          <a:xfrm>
            <a:off x="555120" y="1915560"/>
            <a:ext cx="1355760" cy="2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200" strike="noStrike" u="none">
                <a:solidFill>
                  <a:srgbClr val="db5186"/>
                </a:solidFill>
                <a:effectLst/>
                <a:uFillTx/>
                <a:latin typeface="Arial"/>
                <a:ea typeface="Arial"/>
              </a:rPr>
              <a:t>DNA extraction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0" name="Google Shape;90;p16"/>
          <p:cNvCxnSpPr/>
          <p:nvPr/>
        </p:nvCxnSpPr>
        <p:spPr>
          <a:xfrm>
            <a:off x="8673840" y="2250000"/>
            <a:ext cx="678960" cy="4680"/>
          </a:xfrm>
          <a:prstGeom prst="straightConnector1">
            <a:avLst/>
          </a:prstGeom>
          <a:ln w="44450">
            <a:solidFill>
              <a:srgbClr val="1f3864"/>
            </a:solidFill>
            <a:round/>
            <a:tailEnd len="med" type="triangle" w="med"/>
          </a:ln>
        </p:spPr>
      </p:cxnSp>
      <p:pic>
        <p:nvPicPr>
          <p:cNvPr id="71" name="Google Shape;91;p16" descr=""/>
          <p:cNvPicPr/>
          <p:nvPr/>
        </p:nvPicPr>
        <p:blipFill>
          <a:blip r:embed="rId6"/>
          <a:srcRect l="26040" t="2709" r="18399" b="10205"/>
          <a:stretch/>
        </p:blipFill>
        <p:spPr>
          <a:xfrm>
            <a:off x="4575240" y="2250000"/>
            <a:ext cx="869400" cy="113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Google Shape;92;p16"/>
          <p:cNvSpPr/>
          <p:nvPr/>
        </p:nvSpPr>
        <p:spPr>
          <a:xfrm>
            <a:off x="3805920" y="5353200"/>
            <a:ext cx="2595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Representation of evolutionary relationships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3" name="Google Shape;93;p16"/>
          <p:cNvGrpSpPr/>
          <p:nvPr/>
        </p:nvGrpSpPr>
        <p:grpSpPr>
          <a:xfrm>
            <a:off x="266400" y="5430600"/>
            <a:ext cx="577080" cy="358560"/>
            <a:chOff x="266400" y="5430600"/>
            <a:chExt cx="577080" cy="358560"/>
          </a:xfrm>
        </p:grpSpPr>
        <p:cxnSp>
          <p:nvCxnSpPr>
            <p:cNvPr id="74" name="Google Shape;94;p16"/>
            <p:cNvCxnSpPr/>
            <p:nvPr/>
          </p:nvCxnSpPr>
          <p:spPr>
            <a:xfrm>
              <a:off x="275760" y="5430600"/>
              <a:ext cx="154080" cy="324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75" name="Google Shape;95;p16"/>
            <p:cNvCxnSpPr/>
            <p:nvPr/>
          </p:nvCxnSpPr>
          <p:spPr>
            <a:xfrm>
              <a:off x="496080" y="5661000"/>
              <a:ext cx="154080" cy="324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76" name="Google Shape;96;p16"/>
            <p:cNvCxnSpPr/>
            <p:nvPr/>
          </p:nvCxnSpPr>
          <p:spPr>
            <a:xfrm>
              <a:off x="284400" y="5510160"/>
              <a:ext cx="154080" cy="288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77" name="Google Shape;97;p16"/>
            <p:cNvCxnSpPr/>
            <p:nvPr/>
          </p:nvCxnSpPr>
          <p:spPr>
            <a:xfrm>
              <a:off x="358200" y="5721480"/>
              <a:ext cx="154440" cy="288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78" name="Google Shape;98;p16"/>
            <p:cNvCxnSpPr/>
            <p:nvPr/>
          </p:nvCxnSpPr>
          <p:spPr>
            <a:xfrm>
              <a:off x="287640" y="5662440"/>
              <a:ext cx="154440" cy="288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79" name="Google Shape;99;p16"/>
            <p:cNvCxnSpPr/>
            <p:nvPr/>
          </p:nvCxnSpPr>
          <p:spPr>
            <a:xfrm>
              <a:off x="649800" y="5494680"/>
              <a:ext cx="154440" cy="288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80" name="Google Shape;100;p16"/>
            <p:cNvCxnSpPr/>
            <p:nvPr/>
          </p:nvCxnSpPr>
          <p:spPr>
            <a:xfrm>
              <a:off x="686880" y="5734800"/>
              <a:ext cx="154440" cy="324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81" name="Google Shape;101;p16"/>
            <p:cNvCxnSpPr/>
            <p:nvPr/>
          </p:nvCxnSpPr>
          <p:spPr>
            <a:xfrm>
              <a:off x="478800" y="5513400"/>
              <a:ext cx="154440" cy="2880"/>
            </a:xfrm>
            <a:prstGeom prst="straightConnector1">
              <a:avLst/>
            </a:prstGeom>
            <a:ln w="44450">
              <a:solidFill>
                <a:srgbClr val="ff2ff5"/>
              </a:solidFill>
              <a:round/>
            </a:ln>
          </p:spPr>
        </p:cxnSp>
        <p:cxnSp>
          <p:nvCxnSpPr>
            <p:cNvPr id="82" name="Google Shape;102;p16"/>
            <p:cNvCxnSpPr/>
            <p:nvPr/>
          </p:nvCxnSpPr>
          <p:spPr>
            <a:xfrm>
              <a:off x="647640" y="5584680"/>
              <a:ext cx="154080" cy="324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  <p:cxnSp>
          <p:nvCxnSpPr>
            <p:cNvPr id="83" name="Google Shape;103;p16"/>
            <p:cNvCxnSpPr/>
            <p:nvPr/>
          </p:nvCxnSpPr>
          <p:spPr>
            <a:xfrm>
              <a:off x="525960" y="5724360"/>
              <a:ext cx="154080" cy="324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84" name="Google Shape;104;p16"/>
            <p:cNvCxnSpPr/>
            <p:nvPr/>
          </p:nvCxnSpPr>
          <p:spPr>
            <a:xfrm>
              <a:off x="689400" y="5657040"/>
              <a:ext cx="154440" cy="288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85" name="Google Shape;105;p16"/>
            <p:cNvCxnSpPr/>
            <p:nvPr/>
          </p:nvCxnSpPr>
          <p:spPr>
            <a:xfrm>
              <a:off x="476280" y="5589000"/>
              <a:ext cx="154440" cy="288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  <p:cxnSp>
          <p:nvCxnSpPr>
            <p:cNvPr id="86" name="Google Shape;106;p16"/>
            <p:cNvCxnSpPr/>
            <p:nvPr/>
          </p:nvCxnSpPr>
          <p:spPr>
            <a:xfrm>
              <a:off x="500400" y="5431320"/>
              <a:ext cx="154440" cy="288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87" name="Google Shape;107;p16"/>
            <p:cNvCxnSpPr/>
            <p:nvPr/>
          </p:nvCxnSpPr>
          <p:spPr>
            <a:xfrm>
              <a:off x="689400" y="5434200"/>
              <a:ext cx="154440" cy="288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88" name="Google Shape;108;p16"/>
            <p:cNvCxnSpPr/>
            <p:nvPr/>
          </p:nvCxnSpPr>
          <p:spPr>
            <a:xfrm>
              <a:off x="441720" y="5777640"/>
              <a:ext cx="154440" cy="288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89" name="Google Shape;109;p16"/>
            <p:cNvCxnSpPr/>
            <p:nvPr/>
          </p:nvCxnSpPr>
          <p:spPr>
            <a:xfrm>
              <a:off x="266400" y="5784840"/>
              <a:ext cx="154440" cy="324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90" name="Google Shape;110;p16"/>
            <p:cNvCxnSpPr/>
            <p:nvPr/>
          </p:nvCxnSpPr>
          <p:spPr>
            <a:xfrm>
              <a:off x="633240" y="5786280"/>
              <a:ext cx="154440" cy="324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91" name="Google Shape;111;p16"/>
            <p:cNvCxnSpPr/>
            <p:nvPr/>
          </p:nvCxnSpPr>
          <p:spPr>
            <a:xfrm>
              <a:off x="277560" y="5591880"/>
              <a:ext cx="154080" cy="324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</p:grpSp>
      <p:cxnSp>
        <p:nvCxnSpPr>
          <p:cNvPr id="92" name="Google Shape;112;p16"/>
          <p:cNvCxnSpPr/>
          <p:nvPr/>
        </p:nvCxnSpPr>
        <p:spPr>
          <a:xfrm flipH="1">
            <a:off x="640800" y="3930120"/>
            <a:ext cx="247320" cy="38808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cxnSp>
        <p:nvCxnSpPr>
          <p:cNvPr id="93" name="Google Shape;113;p16"/>
          <p:cNvCxnSpPr/>
          <p:nvPr/>
        </p:nvCxnSpPr>
        <p:spPr>
          <a:xfrm>
            <a:off x="1208160" y="3213720"/>
            <a:ext cx="360" cy="19764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sp>
        <p:nvSpPr>
          <p:cNvPr id="94" name="Google Shape;114;p16"/>
          <p:cNvSpPr/>
          <p:nvPr/>
        </p:nvSpPr>
        <p:spPr>
          <a:xfrm>
            <a:off x="584640" y="3436560"/>
            <a:ext cx="1376640" cy="2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200" strike="noStrike" u="none">
                <a:solidFill>
                  <a:srgbClr val="db5186"/>
                </a:solidFill>
                <a:effectLst/>
                <a:uFillTx/>
                <a:latin typeface="Arial"/>
                <a:ea typeface="Arial"/>
              </a:rPr>
              <a:t>Sequencing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Google Shape;115;p16" descr=""/>
          <p:cNvPicPr/>
          <p:nvPr/>
        </p:nvPicPr>
        <p:blipFill>
          <a:blip r:embed="rId7"/>
          <a:stretch/>
        </p:blipFill>
        <p:spPr>
          <a:xfrm>
            <a:off x="437400" y="599760"/>
            <a:ext cx="14032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Google Shape;116;p16" descr=""/>
          <p:cNvPicPr/>
          <p:nvPr/>
        </p:nvPicPr>
        <p:blipFill>
          <a:blip r:embed="rId8"/>
          <a:stretch/>
        </p:blipFill>
        <p:spPr>
          <a:xfrm>
            <a:off x="1816920" y="6215400"/>
            <a:ext cx="5105160" cy="52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Google Shape;117;p16"/>
          <p:cNvSpPr/>
          <p:nvPr/>
        </p:nvSpPr>
        <p:spPr>
          <a:xfrm>
            <a:off x="553680" y="3443400"/>
            <a:ext cx="1140840" cy="396360"/>
          </a:xfrm>
          <a:prstGeom prst="roundRect">
            <a:avLst>
              <a:gd name="adj" fmla="val 16667"/>
            </a:avLst>
          </a:prstGeom>
          <a:noFill/>
          <a:ln w="8255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8" name="Google Shape;118;p16"/>
          <p:cNvGrpSpPr/>
          <p:nvPr/>
        </p:nvGrpSpPr>
        <p:grpSpPr>
          <a:xfrm>
            <a:off x="148680" y="5315760"/>
            <a:ext cx="833040" cy="733320"/>
            <a:chOff x="148680" y="5315760"/>
            <a:chExt cx="833040" cy="733320"/>
          </a:xfrm>
        </p:grpSpPr>
        <p:sp>
          <p:nvSpPr>
            <p:cNvPr id="99" name="Google Shape;119;p16"/>
            <p:cNvSpPr/>
            <p:nvPr/>
          </p:nvSpPr>
          <p:spPr>
            <a:xfrm>
              <a:off x="148680" y="5315760"/>
              <a:ext cx="833040" cy="541080"/>
            </a:xfrm>
            <a:prstGeom prst="roundRect">
              <a:avLst>
                <a:gd name="adj" fmla="val 16667"/>
              </a:avLst>
            </a:prstGeom>
            <a:noFill/>
            <a:ln w="1143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120;p16"/>
            <p:cNvSpPr/>
            <p:nvPr/>
          </p:nvSpPr>
          <p:spPr>
            <a:xfrm>
              <a:off x="255960" y="5966280"/>
              <a:ext cx="609480" cy="82800"/>
            </a:xfrm>
            <a:prstGeom prst="roundRect">
              <a:avLst>
                <a:gd name="adj" fmla="val 16667"/>
              </a:avLst>
            </a:prstGeom>
            <a:solidFill>
              <a:srgbClr val="d490c5"/>
            </a:solidFill>
            <a:ln w="254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121;p16"/>
            <p:cNvSpPr/>
            <p:nvPr/>
          </p:nvSpPr>
          <p:spPr>
            <a:xfrm>
              <a:off x="412920" y="5875560"/>
              <a:ext cx="295200" cy="114840"/>
            </a:xfrm>
            <a:prstGeom prst="roundRect">
              <a:avLst>
                <a:gd name="adj" fmla="val 16667"/>
              </a:avLst>
            </a:prstGeom>
            <a:solidFill>
              <a:srgbClr val="d490c5"/>
            </a:solidFill>
            <a:ln w="254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02" name="Google Shape;122;p16" descr=""/>
          <p:cNvPicPr/>
          <p:nvPr/>
        </p:nvPicPr>
        <p:blipFill>
          <a:blip r:embed="rId9"/>
          <a:stretch/>
        </p:blipFill>
        <p:spPr>
          <a:xfrm>
            <a:off x="4393440" y="4074840"/>
            <a:ext cx="1178640" cy="117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Google Shape;123;p16"/>
          <p:cNvSpPr/>
          <p:nvPr/>
        </p:nvSpPr>
        <p:spPr>
          <a:xfrm>
            <a:off x="3281760" y="1452240"/>
            <a:ext cx="304848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DATA BASES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NCBI, GreenGenes, myRDP, Silva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124;p16"/>
          <p:cNvSpPr/>
          <p:nvPr/>
        </p:nvSpPr>
        <p:spPr>
          <a:xfrm>
            <a:off x="3541680" y="3588480"/>
            <a:ext cx="293688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Taxonomic profiling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125;p16"/>
          <p:cNvSpPr/>
          <p:nvPr/>
        </p:nvSpPr>
        <p:spPr>
          <a:xfrm>
            <a:off x="817560" y="6098400"/>
            <a:ext cx="131796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Raw reads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126;p16"/>
          <p:cNvSpPr/>
          <p:nvPr/>
        </p:nvSpPr>
        <p:spPr>
          <a:xfrm>
            <a:off x="10447920" y="2204640"/>
            <a:ext cx="491400" cy="479880"/>
          </a:xfrm>
          <a:prstGeom prst="ellipse">
            <a:avLst/>
          </a:prstGeom>
          <a:noFill/>
          <a:ln w="7620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7" name="Google Shape;127;p16"/>
          <p:cNvCxnSpPr/>
          <p:nvPr/>
        </p:nvCxnSpPr>
        <p:spPr>
          <a:xfrm>
            <a:off x="9676080" y="8037000"/>
            <a:ext cx="20880" cy="520200"/>
          </a:xfrm>
          <a:prstGeom prst="straightConnector1">
            <a:avLst/>
          </a:prstGeom>
          <a:ln w="44450">
            <a:solidFill>
              <a:srgbClr val="1f3864"/>
            </a:solidFill>
            <a:round/>
            <a:tailEnd len="med" type="triangle" w="med"/>
          </a:ln>
        </p:spPr>
      </p:cxnSp>
      <p:pic>
        <p:nvPicPr>
          <p:cNvPr id="108" name="Google Shape;128;p16" descr=""/>
          <p:cNvPicPr/>
          <p:nvPr/>
        </p:nvPicPr>
        <p:blipFill>
          <a:blip r:embed="rId10"/>
          <a:stretch/>
        </p:blipFill>
        <p:spPr>
          <a:xfrm>
            <a:off x="9874080" y="4603680"/>
            <a:ext cx="1459800" cy="153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Google Shape;129;p16"/>
          <p:cNvSpPr/>
          <p:nvPr/>
        </p:nvSpPr>
        <p:spPr>
          <a:xfrm>
            <a:off x="6632640" y="2968560"/>
            <a:ext cx="181620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Taxonomic diversity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Google Shape;130;p16"/>
          <p:cNvSpPr/>
          <p:nvPr/>
        </p:nvSpPr>
        <p:spPr>
          <a:xfrm>
            <a:off x="6619320" y="2089080"/>
            <a:ext cx="172656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Genome assembly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1" name="Google Shape;131;p16"/>
          <p:cNvGraphicFramePr/>
          <p:nvPr/>
        </p:nvGraphicFramePr>
        <p:xfrm>
          <a:off x="9619200" y="2886120"/>
          <a:ext cx="2676240" cy="164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2" name="Google Shape;132;p16"/>
          <p:cNvSpPr/>
          <p:nvPr/>
        </p:nvSpPr>
        <p:spPr>
          <a:xfrm>
            <a:off x="9617400" y="1571400"/>
            <a:ext cx="828000" cy="874440"/>
          </a:xfrm>
          <a:prstGeom prst="ellipse">
            <a:avLst/>
          </a:prstGeom>
          <a:noFill/>
          <a:ln w="76200">
            <a:solidFill>
              <a:srgbClr val="ff2ff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33;p16"/>
          <p:cNvSpPr/>
          <p:nvPr/>
        </p:nvSpPr>
        <p:spPr>
          <a:xfrm>
            <a:off x="10861920" y="1494720"/>
            <a:ext cx="717480" cy="758520"/>
          </a:xfrm>
          <a:prstGeom prst="ellipse">
            <a:avLst/>
          </a:prstGeom>
          <a:noFill/>
          <a:ln w="7620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4" name="Google Shape;134;p16"/>
          <p:cNvCxnSpPr/>
          <p:nvPr/>
        </p:nvCxnSpPr>
        <p:spPr>
          <a:xfrm>
            <a:off x="1174320" y="2242800"/>
            <a:ext cx="360" cy="19800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sp>
        <p:nvSpPr>
          <p:cNvPr id="115" name="Google Shape;135;p16"/>
          <p:cNvSpPr/>
          <p:nvPr/>
        </p:nvSpPr>
        <p:spPr>
          <a:xfrm>
            <a:off x="6632640" y="3953520"/>
            <a:ext cx="209520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Structural identification 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136;p16"/>
          <p:cNvSpPr/>
          <p:nvPr/>
        </p:nvSpPr>
        <p:spPr>
          <a:xfrm>
            <a:off x="6330600" y="4987080"/>
            <a:ext cx="274032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Detection of potential gene functions 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7" name="Google Shape;137;p16"/>
          <p:cNvCxnSpPr/>
          <p:nvPr/>
        </p:nvCxnSpPr>
        <p:spPr>
          <a:xfrm>
            <a:off x="8783640" y="3231000"/>
            <a:ext cx="678960" cy="4680"/>
          </a:xfrm>
          <a:prstGeom prst="straightConnector1">
            <a:avLst/>
          </a:prstGeom>
          <a:ln w="44450">
            <a:solidFill>
              <a:srgbClr val="1f3864"/>
            </a:solidFill>
            <a:round/>
            <a:tailEnd len="med" type="triangle" w="med"/>
          </a:ln>
        </p:spPr>
      </p:cxnSp>
      <p:cxnSp>
        <p:nvCxnSpPr>
          <p:cNvPr id="118" name="Google Shape;138;p16"/>
          <p:cNvCxnSpPr/>
          <p:nvPr/>
        </p:nvCxnSpPr>
        <p:spPr>
          <a:xfrm>
            <a:off x="8938080" y="5174640"/>
            <a:ext cx="678960" cy="5040"/>
          </a:xfrm>
          <a:prstGeom prst="straightConnector1">
            <a:avLst/>
          </a:prstGeom>
          <a:ln w="44450">
            <a:solidFill>
              <a:srgbClr val="1f3864"/>
            </a:solidFill>
            <a:round/>
            <a:tailEnd len="med" type="triangle" w="med"/>
          </a:ln>
        </p:spPr>
      </p:cxnSp>
      <p:sp>
        <p:nvSpPr>
          <p:cNvPr id="119" name="Google Shape;139;p16"/>
          <p:cNvSpPr/>
          <p:nvPr/>
        </p:nvSpPr>
        <p:spPr>
          <a:xfrm>
            <a:off x="12960" y="4369680"/>
            <a:ext cx="153720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Metabacording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140;p16"/>
          <p:cNvSpPr/>
          <p:nvPr/>
        </p:nvSpPr>
        <p:spPr>
          <a:xfrm>
            <a:off x="1430640" y="4392360"/>
            <a:ext cx="153720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Whole genome 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Google Shape;141;p16"/>
          <p:cNvCxnSpPr/>
          <p:nvPr/>
        </p:nvCxnSpPr>
        <p:spPr>
          <a:xfrm>
            <a:off x="1432800" y="3955680"/>
            <a:ext cx="296640" cy="36252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cxnSp>
        <p:nvCxnSpPr>
          <p:cNvPr id="122" name="Google Shape;142;p16"/>
          <p:cNvCxnSpPr/>
          <p:nvPr/>
        </p:nvCxnSpPr>
        <p:spPr>
          <a:xfrm flipH="1">
            <a:off x="2238120" y="4793760"/>
            <a:ext cx="8640" cy="32940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cxnSp>
        <p:nvCxnSpPr>
          <p:cNvPr id="123" name="Google Shape;143;p16"/>
          <p:cNvCxnSpPr/>
          <p:nvPr/>
        </p:nvCxnSpPr>
        <p:spPr>
          <a:xfrm flipH="1">
            <a:off x="650520" y="4807080"/>
            <a:ext cx="8280" cy="329400"/>
          </a:xfrm>
          <a:prstGeom prst="straightConnector1">
            <a:avLst/>
          </a:prstGeom>
          <a:ln w="38100">
            <a:solidFill>
              <a:srgbClr val="7030a0"/>
            </a:solidFill>
            <a:round/>
            <a:tailEnd len="med" type="triangle" w="med"/>
          </a:ln>
        </p:spPr>
      </p:cxnSp>
      <p:grpSp>
        <p:nvGrpSpPr>
          <p:cNvPr id="124" name="Google Shape;144;p16"/>
          <p:cNvGrpSpPr/>
          <p:nvPr/>
        </p:nvGrpSpPr>
        <p:grpSpPr>
          <a:xfrm>
            <a:off x="1724040" y="5348520"/>
            <a:ext cx="833040" cy="733680"/>
            <a:chOff x="1724040" y="5348520"/>
            <a:chExt cx="833040" cy="733680"/>
          </a:xfrm>
        </p:grpSpPr>
        <p:sp>
          <p:nvSpPr>
            <p:cNvPr id="125" name="Google Shape;145;p16"/>
            <p:cNvSpPr/>
            <p:nvPr/>
          </p:nvSpPr>
          <p:spPr>
            <a:xfrm>
              <a:off x="1724040" y="5348520"/>
              <a:ext cx="833040" cy="541080"/>
            </a:xfrm>
            <a:prstGeom prst="roundRect">
              <a:avLst>
                <a:gd name="adj" fmla="val 16667"/>
              </a:avLst>
            </a:prstGeom>
            <a:noFill/>
            <a:ln w="1143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Google Shape;146;p16"/>
            <p:cNvSpPr/>
            <p:nvPr/>
          </p:nvSpPr>
          <p:spPr>
            <a:xfrm>
              <a:off x="1830960" y="5999400"/>
              <a:ext cx="609480" cy="82800"/>
            </a:xfrm>
            <a:prstGeom prst="roundRect">
              <a:avLst>
                <a:gd name="adj" fmla="val 16667"/>
              </a:avLst>
            </a:prstGeom>
            <a:solidFill>
              <a:srgbClr val="d490c5"/>
            </a:solidFill>
            <a:ln w="254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Google Shape;147;p16"/>
            <p:cNvSpPr/>
            <p:nvPr/>
          </p:nvSpPr>
          <p:spPr>
            <a:xfrm>
              <a:off x="1987920" y="5908680"/>
              <a:ext cx="295200" cy="114840"/>
            </a:xfrm>
            <a:prstGeom prst="roundRect">
              <a:avLst>
                <a:gd name="adj" fmla="val 16667"/>
              </a:avLst>
            </a:prstGeom>
            <a:solidFill>
              <a:srgbClr val="d490c5"/>
            </a:solidFill>
            <a:ln w="25400">
              <a:solidFill>
                <a:srgbClr val="d490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8" name="Google Shape;148;p16"/>
          <p:cNvGrpSpPr/>
          <p:nvPr/>
        </p:nvGrpSpPr>
        <p:grpSpPr>
          <a:xfrm>
            <a:off x="1801440" y="5444640"/>
            <a:ext cx="630720" cy="429840"/>
            <a:chOff x="1801440" y="5444640"/>
            <a:chExt cx="630720" cy="429840"/>
          </a:xfrm>
        </p:grpSpPr>
        <p:cxnSp>
          <p:nvCxnSpPr>
            <p:cNvPr id="129" name="Google Shape;149;p16"/>
            <p:cNvCxnSpPr/>
            <p:nvPr/>
          </p:nvCxnSpPr>
          <p:spPr>
            <a:xfrm>
              <a:off x="1811520" y="5444640"/>
              <a:ext cx="168480" cy="360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130" name="Google Shape;150;p16"/>
            <p:cNvCxnSpPr/>
            <p:nvPr/>
          </p:nvCxnSpPr>
          <p:spPr>
            <a:xfrm>
              <a:off x="2052360" y="5721120"/>
              <a:ext cx="168480" cy="360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131" name="Google Shape;151;p16"/>
            <p:cNvCxnSpPr/>
            <p:nvPr/>
          </p:nvCxnSpPr>
          <p:spPr>
            <a:xfrm>
              <a:off x="1820880" y="5539680"/>
              <a:ext cx="168840" cy="360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132" name="Google Shape;152;p16"/>
            <p:cNvCxnSpPr/>
            <p:nvPr/>
          </p:nvCxnSpPr>
          <p:spPr>
            <a:xfrm>
              <a:off x="1901520" y="5793120"/>
              <a:ext cx="168840" cy="360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133" name="Google Shape;153;p16"/>
            <p:cNvCxnSpPr/>
            <p:nvPr/>
          </p:nvCxnSpPr>
          <p:spPr>
            <a:xfrm>
              <a:off x="1824480" y="5722560"/>
              <a:ext cx="168840" cy="360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134" name="Google Shape;154;p16"/>
            <p:cNvCxnSpPr/>
            <p:nvPr/>
          </p:nvCxnSpPr>
          <p:spPr>
            <a:xfrm>
              <a:off x="2220480" y="5521320"/>
              <a:ext cx="168840" cy="360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135" name="Google Shape;155;p16"/>
            <p:cNvCxnSpPr/>
            <p:nvPr/>
          </p:nvCxnSpPr>
          <p:spPr>
            <a:xfrm>
              <a:off x="2261160" y="5809680"/>
              <a:ext cx="168480" cy="324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136" name="Google Shape;156;p16"/>
            <p:cNvCxnSpPr/>
            <p:nvPr/>
          </p:nvCxnSpPr>
          <p:spPr>
            <a:xfrm>
              <a:off x="2033640" y="5543640"/>
              <a:ext cx="168840" cy="3600"/>
            </a:xfrm>
            <a:prstGeom prst="straightConnector1">
              <a:avLst/>
            </a:prstGeom>
            <a:ln w="44450">
              <a:solidFill>
                <a:srgbClr val="ff2ff5"/>
              </a:solidFill>
              <a:round/>
            </a:ln>
          </p:spPr>
        </p:cxnSp>
        <p:cxnSp>
          <p:nvCxnSpPr>
            <p:cNvPr id="137" name="Google Shape;157;p16"/>
            <p:cNvCxnSpPr/>
            <p:nvPr/>
          </p:nvCxnSpPr>
          <p:spPr>
            <a:xfrm>
              <a:off x="2217960" y="5629320"/>
              <a:ext cx="168840" cy="360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  <p:cxnSp>
          <p:nvCxnSpPr>
            <p:cNvPr id="138" name="Google Shape;158;p16"/>
            <p:cNvCxnSpPr/>
            <p:nvPr/>
          </p:nvCxnSpPr>
          <p:spPr>
            <a:xfrm>
              <a:off x="2084760" y="5797080"/>
              <a:ext cx="168840" cy="3600"/>
            </a:xfrm>
            <a:prstGeom prst="straightConnector1">
              <a:avLst/>
            </a:prstGeom>
            <a:ln w="44450">
              <a:solidFill>
                <a:srgbClr val="006600"/>
              </a:solidFill>
              <a:round/>
            </a:ln>
          </p:spPr>
        </p:cxnSp>
        <p:cxnSp>
          <p:nvCxnSpPr>
            <p:cNvPr id="139" name="Google Shape;159;p16"/>
            <p:cNvCxnSpPr/>
            <p:nvPr/>
          </p:nvCxnSpPr>
          <p:spPr>
            <a:xfrm>
              <a:off x="2263680" y="5716080"/>
              <a:ext cx="168840" cy="3240"/>
            </a:xfrm>
            <a:prstGeom prst="straightConnector1">
              <a:avLst/>
            </a:prstGeom>
            <a:ln w="44450">
              <a:solidFill>
                <a:srgbClr val="ed7d31"/>
              </a:solidFill>
              <a:round/>
            </a:ln>
          </p:spPr>
        </p:cxnSp>
        <p:cxnSp>
          <p:nvCxnSpPr>
            <p:cNvPr id="140" name="Google Shape;160;p16"/>
            <p:cNvCxnSpPr/>
            <p:nvPr/>
          </p:nvCxnSpPr>
          <p:spPr>
            <a:xfrm>
              <a:off x="2030760" y="5634360"/>
              <a:ext cx="168840" cy="360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  <p:cxnSp>
          <p:nvCxnSpPr>
            <p:cNvPr id="141" name="Google Shape;161;p16"/>
            <p:cNvCxnSpPr/>
            <p:nvPr/>
          </p:nvCxnSpPr>
          <p:spPr>
            <a:xfrm>
              <a:off x="2057400" y="5445360"/>
              <a:ext cx="168480" cy="360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142" name="Google Shape;162;p16"/>
            <p:cNvCxnSpPr/>
            <p:nvPr/>
          </p:nvCxnSpPr>
          <p:spPr>
            <a:xfrm>
              <a:off x="2263680" y="5448600"/>
              <a:ext cx="168840" cy="3600"/>
            </a:xfrm>
            <a:prstGeom prst="straightConnector1">
              <a:avLst/>
            </a:prstGeom>
            <a:ln w="44450">
              <a:solidFill>
                <a:srgbClr val="ffc000"/>
              </a:solidFill>
              <a:round/>
            </a:ln>
          </p:spPr>
        </p:cxnSp>
        <p:cxnSp>
          <p:nvCxnSpPr>
            <p:cNvPr id="143" name="Google Shape;163;p16"/>
            <p:cNvCxnSpPr/>
            <p:nvPr/>
          </p:nvCxnSpPr>
          <p:spPr>
            <a:xfrm>
              <a:off x="1992960" y="5860800"/>
              <a:ext cx="168840" cy="360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144" name="Google Shape;164;p16"/>
            <p:cNvCxnSpPr/>
            <p:nvPr/>
          </p:nvCxnSpPr>
          <p:spPr>
            <a:xfrm>
              <a:off x="1801440" y="5869440"/>
              <a:ext cx="168840" cy="360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145" name="Google Shape;165;p16"/>
            <p:cNvCxnSpPr/>
            <p:nvPr/>
          </p:nvCxnSpPr>
          <p:spPr>
            <a:xfrm>
              <a:off x="2202480" y="5871240"/>
              <a:ext cx="168480" cy="3600"/>
            </a:xfrm>
            <a:prstGeom prst="straightConnector1">
              <a:avLst/>
            </a:prstGeom>
            <a:ln w="44450">
              <a:solidFill>
                <a:srgbClr val="ea14bc"/>
              </a:solidFill>
              <a:round/>
            </a:ln>
          </p:spPr>
        </p:cxnSp>
        <p:cxnSp>
          <p:nvCxnSpPr>
            <p:cNvPr id="146" name="Google Shape;166;p16"/>
            <p:cNvCxnSpPr/>
            <p:nvPr/>
          </p:nvCxnSpPr>
          <p:spPr>
            <a:xfrm>
              <a:off x="1813320" y="5638320"/>
              <a:ext cx="168840" cy="3600"/>
            </a:xfrm>
            <a:prstGeom prst="straightConnector1">
              <a:avLst/>
            </a:prstGeom>
            <a:ln w="44450">
              <a:solidFill>
                <a:srgbClr val="0070c0"/>
              </a:solidFill>
              <a:round/>
            </a:ln>
          </p:spPr>
        </p:cxnSp>
      </p:grpSp>
      <p:sp>
        <p:nvSpPr>
          <p:cNvPr id="147" name="Google Shape;167;p16"/>
          <p:cNvSpPr/>
          <p:nvPr/>
        </p:nvSpPr>
        <p:spPr>
          <a:xfrm>
            <a:off x="1798560" y="1918080"/>
            <a:ext cx="2570760" cy="23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lvl="1"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16S rRNA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85840" indent="-2858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1" lang="es-MX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18S rRNA</a:t>
            </a:r>
            <a:br>
              <a:rPr sz="1400"/>
            </a:b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85840" indent="-2858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1" lang="es-MX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ITS1</a:t>
            </a:r>
            <a:br>
              <a:rPr sz="1400"/>
            </a:br>
            <a:r>
              <a:rPr b="0" lang="es-MX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85840" indent="-28584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1" lang="es-MX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rRNA complete operon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2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MX" sz="36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Earth Microbiome Project 500</a:t>
            </a:r>
            <a:r>
              <a:rPr b="0" lang="es-MX" sz="36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 (</a:t>
            </a:r>
            <a:r>
              <a:rPr b="0" lang="es-MX" sz="3600" strike="noStrike" u="sng">
                <a:solidFill>
                  <a:srgbClr val="002060"/>
                </a:solidFill>
                <a:effectLst/>
                <a:uFillTx/>
                <a:latin typeface="Calibri"/>
                <a:ea typeface="Calibri"/>
                <a:hlinkClick r:id="rId1"/>
              </a:rPr>
              <a:t>EMP500</a:t>
            </a:r>
            <a:r>
              <a:rPr b="0" lang="es-MX" sz="36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)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9" name="Google Shape;173;p18" descr=""/>
          <p:cNvPicPr/>
          <p:nvPr/>
        </p:nvPicPr>
        <p:blipFill>
          <a:blip r:embed="rId2"/>
          <a:srcRect l="33805" t="23776" r="1587" b="16896"/>
          <a:stretch/>
        </p:blipFill>
        <p:spPr>
          <a:xfrm>
            <a:off x="3848040" y="1523880"/>
            <a:ext cx="8178120" cy="443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Google Shape;174;p18"/>
          <p:cNvSpPr/>
          <p:nvPr/>
        </p:nvSpPr>
        <p:spPr>
          <a:xfrm>
            <a:off x="720000" y="1414800"/>
            <a:ext cx="2643480" cy="369720"/>
          </a:xfrm>
          <a:prstGeom prst="rect">
            <a:avLst/>
          </a:prstGeom>
          <a:solidFill>
            <a:srgbClr val="7ee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Total samples (</a:t>
            </a:r>
            <a:r>
              <a:rPr b="0" i="1" lang="es-MX" sz="18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n</a:t>
            </a:r>
            <a:r>
              <a:rPr b="0" lang="es-MX" sz="18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 = 880)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175;p18"/>
          <p:cNvSpPr/>
          <p:nvPr/>
        </p:nvSpPr>
        <p:spPr>
          <a:xfrm>
            <a:off x="197280" y="2012400"/>
            <a:ext cx="3737880" cy="923760"/>
          </a:xfrm>
          <a:prstGeom prst="rect">
            <a:avLst/>
          </a:prstGeom>
          <a:solidFill>
            <a:srgbClr val="bbd6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MX" sz="18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To study the taxa and metabolites within microbial communities from diverse habitats across Earth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176;p18"/>
          <p:cNvSpPr/>
          <p:nvPr/>
        </p:nvSpPr>
        <p:spPr>
          <a:xfrm>
            <a:off x="0" y="6185880"/>
            <a:ext cx="82904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Shaffer, J.P., Nothias, LF., Thompson, L.R. </a:t>
            </a:r>
            <a:r>
              <a:rPr b="0" i="1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et al.</a:t>
            </a:r>
            <a:r>
              <a:rPr b="0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 Standardized multi-omics of Earth’s microbiomes reveals microbial and metabolite diversity. </a:t>
            </a:r>
            <a:r>
              <a:rPr b="0" i="1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Nat Microbiol</a:t>
            </a:r>
            <a:r>
              <a:rPr b="0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 </a:t>
            </a:r>
            <a:r>
              <a:rPr b="1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7</a:t>
            </a:r>
            <a:r>
              <a:rPr b="0" lang="es-MX" sz="11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, 2128–2150 (2022). https://doi.org/10.1038/s41564-022-01266-x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77;p18"/>
          <p:cNvSpPr/>
          <p:nvPr/>
        </p:nvSpPr>
        <p:spPr>
          <a:xfrm>
            <a:off x="235440" y="3859920"/>
            <a:ext cx="3612240" cy="33876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6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microbial and chemical ecology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178;p18"/>
          <p:cNvSpPr/>
          <p:nvPr/>
        </p:nvSpPr>
        <p:spPr>
          <a:xfrm>
            <a:off x="2094840" y="3142080"/>
            <a:ext cx="231840" cy="51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153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179;p18"/>
          <p:cNvSpPr/>
          <p:nvPr/>
        </p:nvSpPr>
        <p:spPr>
          <a:xfrm>
            <a:off x="295560" y="4560480"/>
            <a:ext cx="3597840" cy="585000"/>
          </a:xfrm>
          <a:prstGeom prst="rect">
            <a:avLst/>
          </a:prstGeom>
          <a:solidFill>
            <a:srgbClr val="ff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s-MX" sz="16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Methods for multi-omics microbiome studies of hosts and the environment</a:t>
            </a:r>
            <a:r>
              <a:rPr b="0" lang="es-MX" sz="1400" strike="noStrike" u="none">
                <a:solidFill>
                  <a:srgbClr val="222222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34760" y="123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36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DATA OBTAINED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5880" y="1173600"/>
            <a:ext cx="3360600" cy="551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28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Amplicon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16s.biom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16s.fa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16s.nwk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16s.tax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MX" sz="28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Subset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16s.biom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16s_labeled.nwk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16s.nwk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86;p21"/>
          <p:cNvSpPr/>
          <p:nvPr/>
        </p:nvSpPr>
        <p:spPr>
          <a:xfrm>
            <a:off x="9271080" y="3373560"/>
            <a:ext cx="2827800" cy="27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144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MX" sz="2800" strike="noStrike" u="none">
                <a:solidFill>
                  <a:srgbClr val="002060"/>
                </a:solidFill>
                <a:effectLst/>
                <a:uFillTx/>
                <a:latin typeface="Calibri"/>
                <a:ea typeface="Calibri"/>
              </a:rPr>
              <a:t>Masspec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canopus.tsv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fbmn.tsv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is.microbial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lcms.biom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187;p21"/>
          <p:cNvSpPr/>
          <p:nvPr/>
        </p:nvSpPr>
        <p:spPr>
          <a:xfrm>
            <a:off x="4003200" y="1449360"/>
            <a:ext cx="3741480" cy="37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1" lang="es-MX" sz="2400" strike="noStrike" u="none">
                <a:solidFill>
                  <a:srgbClr val="002060"/>
                </a:solidFill>
                <a:effectLst/>
                <a:uFillTx/>
                <a:latin typeface="Arial"/>
                <a:ea typeface="Arial"/>
              </a:rPr>
              <a:t>Shotgun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ec.biom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ko.biom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ogu.biom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ogu.nwk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pathway.biom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ogu.info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ogu.tax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ko.name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pathway.name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188;p21"/>
          <p:cNvSpPr/>
          <p:nvPr/>
        </p:nvSpPr>
        <p:spPr>
          <a:xfrm>
            <a:off x="6724440" y="1449360"/>
            <a:ext cx="3395520" cy="267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2400" strike="noStrike" u="none">
                <a:solidFill>
                  <a:srgbClr val="002060"/>
                </a:solidFill>
                <a:effectLst/>
                <a:uFillTx/>
                <a:latin typeface="Arial"/>
                <a:ea typeface="Arial"/>
              </a:rPr>
              <a:t>Assembly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bagel_bacteriocins_all_classes.csv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mag.biom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pdb_hits.fa fasta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mag.tax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prokka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3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Metadata.tsv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2" name="Google Shape;194;p22" descr=""/>
          <p:cNvPicPr/>
          <p:nvPr/>
        </p:nvPicPr>
        <p:blipFill>
          <a:blip r:embed="rId1"/>
          <a:srcRect l="6665" t="33823" r="0" b="9134"/>
          <a:stretch/>
        </p:blipFill>
        <p:spPr>
          <a:xfrm>
            <a:off x="406440" y="1690560"/>
            <a:ext cx="11785320" cy="405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3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file.biom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Google Shape;200;p23" descr=""/>
          <p:cNvPicPr/>
          <p:nvPr/>
        </p:nvPicPr>
        <p:blipFill>
          <a:blip r:embed="rId1"/>
          <a:srcRect l="7187" t="44994" r="0" b="14625"/>
          <a:stretch/>
        </p:blipFill>
        <p:spPr>
          <a:xfrm>
            <a:off x="0" y="2290320"/>
            <a:ext cx="12439440" cy="304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MX" sz="3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File.tax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6" name="Google Shape;206;p24" descr=""/>
          <p:cNvPicPr/>
          <p:nvPr/>
        </p:nvPicPr>
        <p:blipFill>
          <a:blip r:embed="rId1"/>
          <a:srcRect l="7323" t="34439" r="0" b="32402"/>
          <a:stretch/>
        </p:blipFill>
        <p:spPr>
          <a:xfrm>
            <a:off x="335160" y="1847880"/>
            <a:ext cx="12066120" cy="367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LibreOffice/25.2.2.2$Linux_X86_64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2024-12-04T03:52:44Z</dcterms:created>
  <dc:creator>Jonathan Mariño</dc:creator>
  <dc:description/>
  <dc:language>en-US</dc:language>
  <cp:lastModifiedBy/>
  <dcterms:modified xsi:type="dcterms:W3CDTF">2025-05-23T11:24:32Z</dcterms:modified>
  <cp:revision>1</cp:revision>
  <dc:subject/>
  <dc:title/>
</cp:coreProperties>
</file>