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74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56" autoAdjust="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407F-E972-41EA-AD33-50ABF9976E2D}" type="datetimeFigureOut">
              <a:rPr lang="he-IL" smtClean="0"/>
              <a:t>ל'/שבט/תשפ"ב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BFAE-2F29-47BB-A3C3-7D77EB121B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229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407F-E972-41EA-AD33-50ABF9976E2D}" type="datetimeFigureOut">
              <a:rPr lang="he-IL" smtClean="0"/>
              <a:t>ל'/שבט/תשפ"ב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BFAE-2F29-47BB-A3C3-7D77EB121B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802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407F-E972-41EA-AD33-50ABF9976E2D}" type="datetimeFigureOut">
              <a:rPr lang="he-IL" smtClean="0"/>
              <a:t>ל'/שבט/תשפ"ב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BFAE-2F29-47BB-A3C3-7D77EB121B1C}" type="slidenum">
              <a:rPr lang="he-IL" smtClean="0"/>
              <a:t>‹#›</a:t>
            </a:fld>
            <a:endParaRPr lang="he-I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6044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407F-E972-41EA-AD33-50ABF9976E2D}" type="datetimeFigureOut">
              <a:rPr lang="he-IL" smtClean="0"/>
              <a:t>ל'/שבט/תשפ"ב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BFAE-2F29-47BB-A3C3-7D77EB121B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85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407F-E972-41EA-AD33-50ABF9976E2D}" type="datetimeFigureOut">
              <a:rPr lang="he-IL" smtClean="0"/>
              <a:t>ל'/שבט/תשפ"ב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BFAE-2F29-47BB-A3C3-7D77EB121B1C}" type="slidenum">
              <a:rPr lang="he-IL" smtClean="0"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2924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407F-E972-41EA-AD33-50ABF9976E2D}" type="datetimeFigureOut">
              <a:rPr lang="he-IL" smtClean="0"/>
              <a:t>ל'/שבט/תשפ"ב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BFAE-2F29-47BB-A3C3-7D77EB121B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7224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407F-E972-41EA-AD33-50ABF9976E2D}" type="datetimeFigureOut">
              <a:rPr lang="he-IL" smtClean="0"/>
              <a:t>ל'/שבט/תשפ"ב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BFAE-2F29-47BB-A3C3-7D77EB121B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2112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407F-E972-41EA-AD33-50ABF9976E2D}" type="datetimeFigureOut">
              <a:rPr lang="he-IL" smtClean="0"/>
              <a:t>ל'/שבט/תשפ"ב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BFAE-2F29-47BB-A3C3-7D77EB121B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670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407F-E972-41EA-AD33-50ABF9976E2D}" type="datetimeFigureOut">
              <a:rPr lang="he-IL" smtClean="0"/>
              <a:t>ל'/שבט/תשפ"ב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BFAE-2F29-47BB-A3C3-7D77EB121B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192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407F-E972-41EA-AD33-50ABF9976E2D}" type="datetimeFigureOut">
              <a:rPr lang="he-IL" smtClean="0"/>
              <a:t>ל'/שבט/תשפ"ב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BFAE-2F29-47BB-A3C3-7D77EB121B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800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407F-E972-41EA-AD33-50ABF9976E2D}" type="datetimeFigureOut">
              <a:rPr lang="he-IL" smtClean="0"/>
              <a:t>ל'/שבט/תשפ"ב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BFAE-2F29-47BB-A3C3-7D77EB121B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479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407F-E972-41EA-AD33-50ABF9976E2D}" type="datetimeFigureOut">
              <a:rPr lang="he-IL" smtClean="0"/>
              <a:t>ל'/שבט/תשפ"ב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BFAE-2F29-47BB-A3C3-7D77EB121B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403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407F-E972-41EA-AD33-50ABF9976E2D}" type="datetimeFigureOut">
              <a:rPr lang="he-IL" smtClean="0"/>
              <a:t>ל'/שבט/תשפ"ב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BFAE-2F29-47BB-A3C3-7D77EB121B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3527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407F-E972-41EA-AD33-50ABF9976E2D}" type="datetimeFigureOut">
              <a:rPr lang="he-IL" smtClean="0"/>
              <a:t>ל'/שבט/תשפ"ב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BFAE-2F29-47BB-A3C3-7D77EB121B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364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407F-E972-41EA-AD33-50ABF9976E2D}" type="datetimeFigureOut">
              <a:rPr lang="he-IL" smtClean="0"/>
              <a:t>ל'/שבט/תשפ"ב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BFAE-2F29-47BB-A3C3-7D77EB121B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895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407F-E972-41EA-AD33-50ABF9976E2D}" type="datetimeFigureOut">
              <a:rPr lang="he-IL" smtClean="0"/>
              <a:t>ל'/שבט/תשפ"ב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BFAE-2F29-47BB-A3C3-7D77EB121B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089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1407F-E972-41EA-AD33-50ABF9976E2D}" type="datetimeFigureOut">
              <a:rPr lang="he-IL" smtClean="0"/>
              <a:t>ל'/שבט/תשפ"ב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CBBFAE-2F29-47BB-A3C3-7D77EB121B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336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6C401-3750-480A-85FC-B2F55AFA2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66216"/>
            <a:ext cx="10423107" cy="1279084"/>
          </a:xfrm>
        </p:spPr>
        <p:txBody>
          <a:bodyPr/>
          <a:lstStyle/>
          <a:p>
            <a:r>
              <a:rPr lang="en-US" sz="5400" b="1" cap="none" spc="-15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DATA  SCIENCE  PROJECT</a:t>
            </a:r>
            <a:br>
              <a:rPr lang="en-US" sz="5400" b="1" cap="none" spc="-15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</a:rPr>
            </a:b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09C0B-B8CD-46AC-BF0F-2B858BEC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1752" y="2660572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6000" b="1" spc="-15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NBA</a:t>
            </a:r>
            <a:endParaRPr lang="he-IL" sz="6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E9C97B-5EC5-4E72-A5F5-8810A4B97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44" y="2379305"/>
            <a:ext cx="6538538" cy="363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48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3CAFEF-E73A-4FE2-9A89-DF26AE81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cap="none" spc="-15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Blocks in  comparison  to rebounds (Defensive players dataframe) </a:t>
            </a:r>
            <a:endParaRPr lang="he-IL" dirty="0"/>
          </a:p>
        </p:txBody>
      </p:sp>
      <p:pic>
        <p:nvPicPr>
          <p:cNvPr id="9" name="מציין מיקום תוכן 8">
            <a:extLst>
              <a:ext uri="{FF2B5EF4-FFF2-40B4-BE49-F238E27FC236}">
                <a16:creationId xmlns:a16="http://schemas.microsoft.com/office/drawing/2014/main" id="{DA1B37C9-C9E4-4C37-9A34-AF8A64824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823" y="2160588"/>
            <a:ext cx="7110391" cy="3881437"/>
          </a:xfrm>
        </p:spPr>
      </p:pic>
    </p:spTree>
    <p:extLst>
      <p:ext uri="{BB962C8B-B14F-4D97-AF65-F5344CB8AC3E}">
        <p14:creationId xmlns:p14="http://schemas.microsoft.com/office/powerpoint/2010/main" val="3305045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C2903E-2AFA-47A5-948D-CCBF011D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cap="none" spc="-15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Field goals percentage in  comparison  to points (MVP dataframe) 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477D544E-1453-402F-9DB4-658C5B321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082" y="2160588"/>
            <a:ext cx="7079874" cy="3881437"/>
          </a:xfrm>
        </p:spPr>
      </p:pic>
    </p:spTree>
    <p:extLst>
      <p:ext uri="{BB962C8B-B14F-4D97-AF65-F5344CB8AC3E}">
        <p14:creationId xmlns:p14="http://schemas.microsoft.com/office/powerpoint/2010/main" val="1206053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087F370-9B91-40C6-91D3-8F437323B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pc="-15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Points Histogram </a:t>
            </a:r>
            <a:br>
              <a:rPr lang="en-US" b="1" spc="-15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</a:br>
            <a:r>
              <a:rPr lang="en-US" b="1" spc="-15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(Rookie dataframe)</a:t>
            </a:r>
            <a:br>
              <a:rPr lang="en-US" b="1" spc="-15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</a:br>
            <a:b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</a:b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DD2E09BE-2ECE-429F-896E-184943009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519" y="2320131"/>
            <a:ext cx="5715000" cy="3562350"/>
          </a:xfrm>
        </p:spPr>
      </p:pic>
    </p:spTree>
    <p:extLst>
      <p:ext uri="{BB962C8B-B14F-4D97-AF65-F5344CB8AC3E}">
        <p14:creationId xmlns:p14="http://schemas.microsoft.com/office/powerpoint/2010/main" val="3629373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E7D091-0185-4D2B-8674-8AD62548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pc="-15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Blocks Histogram </a:t>
            </a:r>
            <a:br>
              <a:rPr lang="en-US" b="1" spc="-15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</a:br>
            <a:r>
              <a:rPr lang="en-US" b="1" spc="-15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(Defensive players dataframe)</a:t>
            </a:r>
            <a:br>
              <a:rPr lang="en-US" b="1" spc="-15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</a:br>
            <a:b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</a:br>
            <a:endParaRPr lang="he-IL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2452E1E9-CE28-4138-A958-195C3CADD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192" y="2160588"/>
            <a:ext cx="5771653" cy="3881437"/>
          </a:xfrm>
        </p:spPr>
      </p:pic>
    </p:spTree>
    <p:extLst>
      <p:ext uri="{BB962C8B-B14F-4D97-AF65-F5344CB8AC3E}">
        <p14:creationId xmlns:p14="http://schemas.microsoft.com/office/powerpoint/2010/main" val="471528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2C7B769-BE0B-4D46-9D65-4E17F5DA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pc="-15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Points Histogram </a:t>
            </a:r>
            <a:br>
              <a:rPr lang="en-US" b="1" spc="-15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</a:br>
            <a:r>
              <a:rPr lang="en-US" b="1" spc="-15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(MVP dataframe)</a:t>
            </a:r>
            <a:br>
              <a:rPr lang="en-US" b="1" spc="-15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</a:br>
            <a:b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</a:br>
            <a:endParaRPr lang="he-IL" dirty="0"/>
          </a:p>
        </p:txBody>
      </p:sp>
      <p:pic>
        <p:nvPicPr>
          <p:cNvPr id="7" name="מציין מיקום תוכן 6">
            <a:extLst>
              <a:ext uri="{FF2B5EF4-FFF2-40B4-BE49-F238E27FC236}">
                <a16:creationId xmlns:a16="http://schemas.microsoft.com/office/drawing/2014/main" id="{ED0953FF-AA91-4A3E-84CB-E0917F4D0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519" y="2229644"/>
            <a:ext cx="5715000" cy="3743325"/>
          </a:xfrm>
        </p:spPr>
      </p:pic>
    </p:spTree>
    <p:extLst>
      <p:ext uri="{BB962C8B-B14F-4D97-AF65-F5344CB8AC3E}">
        <p14:creationId xmlns:p14="http://schemas.microsoft.com/office/powerpoint/2010/main" val="1893157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716D17-7EB7-4BC5-9E6D-8F1927D4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SECOND STEP - EVALUATE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1F7DF74-C026-4BBE-B3C3-7A1BC4AAB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- After crawling the data and getting the information that we need,</a:t>
            </a:r>
          </a:p>
          <a:p>
            <a:pPr marL="0" indent="0" algn="l">
              <a:buNone/>
            </a:pPr>
            <a:r>
              <a:rPr lang="en-US" dirty="0"/>
              <a:t>- let find and predict:</a:t>
            </a:r>
          </a:p>
          <a:p>
            <a:pPr marL="0" indent="0" algn="l">
              <a:buNone/>
            </a:pPr>
            <a:r>
              <a:rPr lang="en-US" dirty="0"/>
              <a:t>     *  Who will be the </a:t>
            </a:r>
            <a:r>
              <a:rPr lang="en-US" b="1" dirty="0"/>
              <a:t>rookie</a:t>
            </a:r>
            <a:r>
              <a:rPr lang="en-US" dirty="0"/>
              <a:t> of the year?</a:t>
            </a:r>
          </a:p>
          <a:p>
            <a:pPr marL="0" indent="0" algn="l">
              <a:buNone/>
            </a:pPr>
            <a:r>
              <a:rPr lang="en-US" dirty="0"/>
              <a:t>     *  Who will be the </a:t>
            </a:r>
            <a:r>
              <a:rPr lang="en-US" b="1" dirty="0"/>
              <a:t>defensive player </a:t>
            </a:r>
            <a:r>
              <a:rPr lang="en-US" dirty="0"/>
              <a:t>of the year?               </a:t>
            </a:r>
            <a:endParaRPr lang="he-IL" dirty="0"/>
          </a:p>
          <a:p>
            <a:pPr marL="0" indent="0" algn="l">
              <a:buNone/>
            </a:pPr>
            <a:r>
              <a:rPr lang="en-US" dirty="0"/>
              <a:t>     *  Who will be the </a:t>
            </a:r>
            <a:r>
              <a:rPr lang="en-US" b="1" dirty="0"/>
              <a:t>MVP</a:t>
            </a:r>
            <a:r>
              <a:rPr lang="en-US" dirty="0"/>
              <a:t> of the year?                   </a:t>
            </a:r>
            <a:endParaRPr lang="he-IL" dirty="0"/>
          </a:p>
          <a:p>
            <a:pPr marL="0" indent="0" algn="l">
              <a:buNone/>
            </a:pPr>
            <a:r>
              <a:rPr lang="en-US" dirty="0"/>
              <a:t>              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55878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0BA390-92D9-4AFB-9855-2544BD46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MODELS USED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7861DE3-FA45-4AD1-AA19-62866DF76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171450" algn="l" rtl="0">
              <a:buFont typeface="Arial" panose="020B0604020202020204" pitchFamily="34" charset="0"/>
              <a:buChar char="•"/>
            </a:pPr>
            <a:r>
              <a:rPr lang="en-US" sz="2200" dirty="0"/>
              <a:t>Logistic Regression</a:t>
            </a:r>
          </a:p>
          <a:p>
            <a:pPr marL="274320" lvl="1" indent="-171450" algn="l" rtl="0">
              <a:buFont typeface="Arial" panose="020B0604020202020204" pitchFamily="34" charset="0"/>
              <a:buChar char="•"/>
            </a:pPr>
            <a:r>
              <a:rPr lang="en-US" sz="2200" dirty="0"/>
              <a:t>SVC Model</a:t>
            </a:r>
          </a:p>
          <a:p>
            <a:pPr algn="l"/>
            <a:endParaRPr lang="he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1406B178-8C90-46A7-8531-83813DCA8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04" y="3059957"/>
            <a:ext cx="7023370" cy="337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87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625F43-E305-4E2B-B68C-8349E84D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Predict the minimum amount of:</a:t>
            </a:r>
            <a:br>
              <a:rPr lang="en-US" sz="36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</a:br>
            <a:r>
              <a:rPr lang="en-US" sz="36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field goal %, rebounds, blocks, assists</a:t>
            </a:r>
            <a:br>
              <a:rPr lang="en-US" sz="36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</a:br>
            <a:r>
              <a:rPr lang="en-US" sz="36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required to be the rookie of the year!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88E17AB2-5695-461B-85BA-88308D465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800" y="2936538"/>
            <a:ext cx="6858217" cy="1496289"/>
          </a:xfr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784FCD59-E769-4C69-9CDE-85AF12D87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36" y="4533900"/>
            <a:ext cx="7052181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90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BB7537-35C4-4C83-A1D8-85398F19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00727"/>
          </a:xfrm>
        </p:spPr>
        <p:txBody>
          <a:bodyPr>
            <a:normAutofit fontScale="90000"/>
          </a:bodyPr>
          <a:lstStyle/>
          <a:p>
            <a:r>
              <a:rPr lang="en-US" sz="36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Predict the minimum amount of:</a:t>
            </a:r>
            <a:br>
              <a:rPr lang="en-US" sz="36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</a:br>
            <a:r>
              <a:rPr lang="en-US" sz="36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field goal %, points, blocks, assists</a:t>
            </a:r>
            <a:br>
              <a:rPr lang="en-US" sz="36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</a:br>
            <a:r>
              <a:rPr lang="en-US" sz="36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required to be the defensive player of the year!</a:t>
            </a:r>
            <a:endParaRPr lang="he-IL" dirty="0"/>
          </a:p>
        </p:txBody>
      </p:sp>
      <p:pic>
        <p:nvPicPr>
          <p:cNvPr id="7" name="מציין מיקום תוכן 6">
            <a:extLst>
              <a:ext uri="{FF2B5EF4-FFF2-40B4-BE49-F238E27FC236}">
                <a16:creationId xmlns:a16="http://schemas.microsoft.com/office/drawing/2014/main" id="{D1C4DB0B-9029-4210-9639-57BF31E89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000" y="3064457"/>
            <a:ext cx="7038975" cy="1320800"/>
          </a:xfr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25C03B9B-2A85-4D66-B0DF-D53D27251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346" y="4385257"/>
            <a:ext cx="7038974" cy="165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00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A554C7-2965-4DBC-88AF-5FC1A4E59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Predict the minimum amount of:</a:t>
            </a:r>
            <a:br>
              <a:rPr lang="en-US" sz="36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</a:br>
            <a:r>
              <a:rPr lang="en-US" sz="36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field goal %, rebounds, blocks, assists</a:t>
            </a:r>
            <a:br>
              <a:rPr lang="en-US" sz="36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</a:br>
            <a:r>
              <a:rPr lang="en-US" sz="3600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required to be the MVP of the year!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46C47FB3-57C4-47FC-A6E7-65207D160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891" y="2393661"/>
            <a:ext cx="6651985" cy="1320800"/>
          </a:xfr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44B649BA-0642-42C6-A778-6B94839A4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891" y="4007423"/>
            <a:ext cx="6492849" cy="154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14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67D8-9B99-4C57-95D1-F09E87B40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spc="-15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STUDENTS</a:t>
            </a:r>
            <a:endParaRPr lang="he-IL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F6290-705B-453D-B67A-06EA12CEF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Shahar Cohen, 204593594</a:t>
            </a:r>
          </a:p>
          <a:p>
            <a:pPr algn="l" rtl="0"/>
            <a:r>
              <a:rPr lang="en-US" dirty="0"/>
              <a:t>Bar Cohen, 316564087</a:t>
            </a:r>
          </a:p>
          <a:p>
            <a:pPr algn="l" rtl="0"/>
            <a:r>
              <a:rPr lang="en-US" dirty="0"/>
              <a:t>David Alishayev, 327226924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12396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8B86-2CC4-4C50-9569-055B60C01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10" y="167273"/>
            <a:ext cx="8596668" cy="1320800"/>
          </a:xfrm>
        </p:spPr>
        <p:txBody>
          <a:bodyPr>
            <a:normAutofit/>
          </a:bodyPr>
          <a:lstStyle/>
          <a:p>
            <a:r>
              <a:rPr lang="en-US" sz="5000" b="1" cap="none" spc="-15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Project Breakdown</a:t>
            </a:r>
            <a:endParaRPr lang="he-IL" sz="5000" dirty="0"/>
          </a:p>
        </p:txBody>
      </p:sp>
      <p:graphicFrame>
        <p:nvGraphicFramePr>
          <p:cNvPr id="11" name="מציין מיקום תוכן 5">
            <a:extLst>
              <a:ext uri="{FF2B5EF4-FFF2-40B4-BE49-F238E27FC236}">
                <a16:creationId xmlns:a16="http://schemas.microsoft.com/office/drawing/2014/main" id="{A1112024-99BF-4CB5-ACDF-72F40878CF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7341259"/>
              </p:ext>
            </p:extLst>
          </p:nvPr>
        </p:nvGraphicFramePr>
        <p:xfrm>
          <a:off x="405444" y="1162794"/>
          <a:ext cx="2512554" cy="50662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12554">
                  <a:extLst>
                    <a:ext uri="{9D8B030D-6E8A-4147-A177-3AD203B41FA5}">
                      <a16:colId xmlns:a16="http://schemas.microsoft.com/office/drawing/2014/main" val="1729952461"/>
                    </a:ext>
                  </a:extLst>
                </a:gridCol>
              </a:tblGrid>
              <a:tr h="410914"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Step 1+2 – Crawling + Scrub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01863"/>
                  </a:ext>
                </a:extLst>
              </a:tr>
              <a:tr h="4655380">
                <a:tc>
                  <a:txBody>
                    <a:bodyPr/>
                    <a:lstStyle/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crawling from ‘ESPN’ NBA players stats from 15/16 Season Table to 21/22</a:t>
                      </a:r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Total of 7 Seasons</a:t>
                      </a:r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Examination of the data</a:t>
                      </a:r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After first examination – adding ‘Season’ column data</a:t>
                      </a:r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Saving the data as csv ‘</a:t>
                      </a:r>
                      <a:r>
                        <a:rPr lang="en-US" sz="1400" dirty="0" err="1"/>
                        <a:t>DataFrameNBATeams</a:t>
                      </a:r>
                      <a:r>
                        <a:rPr lang="en-US" sz="1400" dirty="0"/>
                        <a:t>’ to avoid repeating crawling process </a:t>
                      </a:r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416292"/>
                  </a:ext>
                </a:extLst>
              </a:tr>
            </a:tbl>
          </a:graphicData>
        </a:graphic>
      </p:graphicFrame>
      <p:graphicFrame>
        <p:nvGraphicFramePr>
          <p:cNvPr id="13" name="מציין מיקום תוכן 5">
            <a:extLst>
              <a:ext uri="{FF2B5EF4-FFF2-40B4-BE49-F238E27FC236}">
                <a16:creationId xmlns:a16="http://schemas.microsoft.com/office/drawing/2014/main" id="{2A3945B5-14E2-43DA-B4D6-E3F46D457A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6307039"/>
              </p:ext>
            </p:extLst>
          </p:nvPr>
        </p:nvGraphicFramePr>
        <p:xfrm>
          <a:off x="6096000" y="1171493"/>
          <a:ext cx="2512554" cy="506629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12554">
                  <a:extLst>
                    <a:ext uri="{9D8B030D-6E8A-4147-A177-3AD203B41FA5}">
                      <a16:colId xmlns:a16="http://schemas.microsoft.com/office/drawing/2014/main" val="1729952461"/>
                    </a:ext>
                  </a:extLst>
                </a:gridCol>
              </a:tblGrid>
              <a:tr h="3941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Step 4 –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01863"/>
                  </a:ext>
                </a:extLst>
              </a:tr>
              <a:tr h="4672113">
                <a:tc>
                  <a:txBody>
                    <a:bodyPr/>
                    <a:lstStyle/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Examining the data by   2 different models</a:t>
                      </a:r>
                    </a:p>
                    <a:p>
                      <a:pPr marL="274320" lvl="1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Logistic Regression</a:t>
                      </a:r>
                    </a:p>
                    <a:p>
                      <a:pPr marL="274320" lvl="1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SVC Model</a:t>
                      </a:r>
                    </a:p>
                    <a:p>
                      <a:pPr marL="171450" lvl="0" indent="-171450" algn="l" rtl="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  <a:p>
                      <a:pPr marL="171450" lvl="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Use of models</a:t>
                      </a:r>
                    </a:p>
                    <a:p>
                      <a:pPr marL="274320" lvl="1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Logistic Regression-</a:t>
                      </a:r>
                    </a:p>
                    <a:p>
                      <a:pPr marL="274320" lvl="1" indent="0" algn="l" rtl="0">
                        <a:buFont typeface="Arial" panose="020B0604020202020204" pitchFamily="34" charset="0"/>
                        <a:buNone/>
                      </a:pPr>
                      <a:r>
                        <a:rPr lang="en-US" sz="1000" dirty="0"/>
                        <a:t>Predict the minimum amount of:</a:t>
                      </a:r>
                    </a:p>
                    <a:p>
                      <a:pPr marL="274320" lvl="1" indent="0" algn="l" rtl="0">
                        <a:buFont typeface="Arial" panose="020B0604020202020204" pitchFamily="34" charset="0"/>
                        <a:buNone/>
                      </a:pPr>
                      <a:r>
                        <a:rPr lang="en-US" sz="1000" dirty="0"/>
                        <a:t>‘Field Goals %’</a:t>
                      </a:r>
                    </a:p>
                    <a:p>
                      <a:pPr marL="274320" lvl="1" indent="0" algn="l" rtl="0">
                        <a:buFont typeface="Arial" panose="020B0604020202020204" pitchFamily="34" charset="0"/>
                        <a:buNone/>
                      </a:pPr>
                      <a:r>
                        <a:rPr lang="en-US" sz="1000" dirty="0"/>
                        <a:t>‘Points’</a:t>
                      </a:r>
                    </a:p>
                    <a:p>
                      <a:pPr marL="274320" lvl="1" indent="0" algn="l" rtl="0">
                        <a:buFont typeface="Arial" panose="020B0604020202020204" pitchFamily="34" charset="0"/>
                        <a:buNone/>
                      </a:pPr>
                      <a:r>
                        <a:rPr lang="en-US" sz="1000" dirty="0"/>
                        <a:t>‘Rebounds’</a:t>
                      </a:r>
                    </a:p>
                    <a:p>
                      <a:pPr marL="274320" lvl="1" indent="0" algn="l" rtl="0">
                        <a:buFont typeface="Arial" panose="020B0604020202020204" pitchFamily="34" charset="0"/>
                        <a:buNone/>
                      </a:pPr>
                      <a:r>
                        <a:rPr lang="en-US" sz="1000" dirty="0"/>
                        <a:t>‘Blocks’</a:t>
                      </a:r>
                    </a:p>
                    <a:p>
                      <a:pPr marL="274320" lvl="1" indent="0" algn="l" rtl="0">
                        <a:buFont typeface="Arial" panose="020B0604020202020204" pitchFamily="34" charset="0"/>
                        <a:buNone/>
                      </a:pPr>
                      <a:r>
                        <a:rPr lang="en-US" sz="1000" dirty="0"/>
                        <a:t>‘Assists’</a:t>
                      </a:r>
                    </a:p>
                    <a:p>
                      <a:pPr marL="274320" lvl="1" indent="0" algn="l" rtl="0">
                        <a:buFont typeface="Arial" panose="020B0604020202020204" pitchFamily="34" charset="0"/>
                        <a:buNone/>
                      </a:pPr>
                      <a:endParaRPr lang="en-US" sz="1000" dirty="0"/>
                    </a:p>
                    <a:p>
                      <a:pPr marL="274320" lvl="1" indent="0" algn="l" rtl="0">
                        <a:buFont typeface="Arial" panose="020B0604020202020204" pitchFamily="34" charset="0"/>
                        <a:buNone/>
                      </a:pPr>
                      <a:r>
                        <a:rPr lang="en-US" sz="1000" dirty="0"/>
                        <a:t>Predict the best player for every ML question</a:t>
                      </a:r>
                    </a:p>
                    <a:p>
                      <a:pPr marL="274320" lvl="1" indent="0" algn="l" rtl="0">
                        <a:buFont typeface="Arial" panose="020B0604020202020204" pitchFamily="34" charset="0"/>
                        <a:buNone/>
                      </a:pPr>
                      <a:endParaRPr lang="en-US" sz="1000" dirty="0"/>
                    </a:p>
                    <a:p>
                      <a:pPr marL="274320" lvl="1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SVC Model</a:t>
                      </a:r>
                    </a:p>
                    <a:p>
                      <a:pPr marL="457200" lvl="0" indent="-182880" algn="l" rtl="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Predict the best player for every ML question</a:t>
                      </a:r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416292"/>
                  </a:ext>
                </a:extLst>
              </a:tr>
            </a:tbl>
          </a:graphicData>
        </a:graphic>
      </p:graphicFrame>
      <p:graphicFrame>
        <p:nvGraphicFramePr>
          <p:cNvPr id="14" name="מציין מיקום תוכן 5">
            <a:extLst>
              <a:ext uri="{FF2B5EF4-FFF2-40B4-BE49-F238E27FC236}">
                <a16:creationId xmlns:a16="http://schemas.microsoft.com/office/drawing/2014/main" id="{89813691-39BA-4683-87D3-E13CF2220A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3331642"/>
              </p:ext>
            </p:extLst>
          </p:nvPr>
        </p:nvGraphicFramePr>
        <p:xfrm>
          <a:off x="8941277" y="1171493"/>
          <a:ext cx="2512554" cy="506629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12554">
                  <a:extLst>
                    <a:ext uri="{9D8B030D-6E8A-4147-A177-3AD203B41FA5}">
                      <a16:colId xmlns:a16="http://schemas.microsoft.com/office/drawing/2014/main" val="1729952461"/>
                    </a:ext>
                  </a:extLst>
                </a:gridCol>
              </a:tblGrid>
              <a:tr h="3941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Step 5 – interpret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01863"/>
                  </a:ext>
                </a:extLst>
              </a:tr>
              <a:tr h="4672113"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/>
                        <a:t>Examining the result of each model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400" kern="1200" dirty="0"/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Visualizing the result of each model</a:t>
                      </a:r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416292"/>
                  </a:ext>
                </a:extLst>
              </a:tr>
            </a:tbl>
          </a:graphicData>
        </a:graphic>
      </p:graphicFrame>
      <p:graphicFrame>
        <p:nvGraphicFramePr>
          <p:cNvPr id="15" name="מציין מיקום תוכן 5">
            <a:extLst>
              <a:ext uri="{FF2B5EF4-FFF2-40B4-BE49-F238E27FC236}">
                <a16:creationId xmlns:a16="http://schemas.microsoft.com/office/drawing/2014/main" id="{23983D43-70B8-4809-9ACF-08D546524E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0129387"/>
              </p:ext>
            </p:extLst>
          </p:nvPr>
        </p:nvGraphicFramePr>
        <p:xfrm>
          <a:off x="3250723" y="1171493"/>
          <a:ext cx="2512554" cy="506629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12554">
                  <a:extLst>
                    <a:ext uri="{9D8B030D-6E8A-4147-A177-3AD203B41FA5}">
                      <a16:colId xmlns:a16="http://schemas.microsoft.com/office/drawing/2014/main" val="1729952461"/>
                    </a:ext>
                  </a:extLst>
                </a:gridCol>
              </a:tblGrid>
              <a:tr h="394180"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Step 3 - Explorer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01863"/>
                  </a:ext>
                </a:extLst>
              </a:tr>
              <a:tr h="4672113"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Examination of the full data as csv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  New </a:t>
                      </a:r>
                      <a:r>
                        <a:rPr lang="en-US" sz="1400" dirty="0" err="1"/>
                        <a:t>DataFrame</a:t>
                      </a:r>
                      <a:r>
                        <a:rPr lang="en-US" sz="1400" dirty="0"/>
                        <a:t> for each      player and his season number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Added new ‘Seasons Played’ column to original </a:t>
                      </a:r>
                      <a:r>
                        <a:rPr lang="en-US" sz="1400" dirty="0" err="1"/>
                        <a:t>DataFrame</a:t>
                      </a:r>
                      <a:endParaRPr lang="en-US" sz="1400" dirty="0"/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 Summing the player's stats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Averaging the player’s stats according to his seasons count</a:t>
                      </a:r>
                      <a:endParaRPr lang="en-US" sz="1050" dirty="0"/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Checking outliers and missing data and replacing it with the column’s mean</a:t>
                      </a:r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Divided </a:t>
                      </a:r>
                      <a:r>
                        <a:rPr lang="en-US" sz="1400" dirty="0" err="1"/>
                        <a:t>DataFrame</a:t>
                      </a:r>
                      <a:r>
                        <a:rPr lang="en-US" sz="1400" dirty="0"/>
                        <a:t> to 3 different </a:t>
                      </a:r>
                      <a:r>
                        <a:rPr lang="en-US" sz="1400" dirty="0" err="1"/>
                        <a:t>DataFrames</a:t>
                      </a:r>
                      <a:r>
                        <a:rPr lang="en-US" sz="1400" dirty="0"/>
                        <a:t> according to our machine learning questions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416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36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FAB0-979B-475F-874C-4783349F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FIRST STEP - CRAWLING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74ED3B9E-B93F-43F8-AB4D-E89239FC4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34" y="2110902"/>
            <a:ext cx="8035047" cy="3881336"/>
          </a:xfrm>
        </p:spPr>
      </p:pic>
    </p:spTree>
    <p:extLst>
      <p:ext uri="{BB962C8B-B14F-4D97-AF65-F5344CB8AC3E}">
        <p14:creationId xmlns:p14="http://schemas.microsoft.com/office/powerpoint/2010/main" val="2180609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47C51-44CA-474F-9E11-EAB855735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spc="-15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CREATING THE DATAFRAME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6F44C-EC63-463B-8F11-3357D594A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3237"/>
            <a:ext cx="8596668" cy="3880773"/>
          </a:xfrm>
        </p:spPr>
        <p:txBody>
          <a:bodyPr/>
          <a:lstStyle/>
          <a:p>
            <a:pPr marL="0" indent="0" algn="l" rtl="0">
              <a:buNone/>
            </a:pPr>
            <a:r>
              <a:rPr lang="en-US" sz="1800" dirty="0"/>
              <a:t>crawling from ‘ESPN’ NBA players stats from 15/16 Season Table to 21/22, Total of 7 Seasons</a:t>
            </a:r>
            <a:endParaRPr lang="en-US" dirty="0"/>
          </a:p>
          <a:p>
            <a:pPr marL="0" indent="0" algn="l" rtl="0">
              <a:buNone/>
            </a:pPr>
            <a:r>
              <a:rPr lang="en-US" sz="1800" dirty="0"/>
              <a:t>Our </a:t>
            </a:r>
            <a:r>
              <a:rPr lang="en-US" sz="1800" dirty="0" err="1"/>
              <a:t>DataFrame</a:t>
            </a:r>
            <a:r>
              <a:rPr lang="en-US" sz="1800" dirty="0"/>
              <a:t>:</a:t>
            </a:r>
          </a:p>
          <a:p>
            <a:pPr marL="0" indent="0" algn="l">
              <a:buNone/>
            </a:pPr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A5FD6-C620-4B24-BE35-611F60D740DB}"/>
              </a:ext>
            </a:extLst>
          </p:cNvPr>
          <p:cNvSpPr txBox="1"/>
          <p:nvPr/>
        </p:nvSpPr>
        <p:spPr>
          <a:xfrm>
            <a:off x="748355" y="6063734"/>
            <a:ext cx="28826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4135 rows × 30 columns</a:t>
            </a:r>
            <a:endParaRPr lang="he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13FD3B-19E7-4E53-B645-AA13068DB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001994"/>
            <a:ext cx="73056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2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0AA3F-A55C-478C-B564-2F255B5B7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cap="none" spc="-15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Crawling NBA Base </a:t>
            </a:r>
            <a:r>
              <a:rPr lang="en-US" sz="3800" b="1" spc="-15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D</a:t>
            </a:r>
            <a:r>
              <a:rPr lang="en-US" sz="3800" b="1" cap="none" spc="-15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ata from ESPN</a:t>
            </a:r>
            <a:br>
              <a:rPr lang="en-US" sz="3800" b="1" cap="none" spc="-15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</a:br>
            <a:r>
              <a:rPr lang="en-US" sz="3800" b="1" cap="none" spc="-15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 </a:t>
            </a:r>
            <a:endParaRPr lang="he-IL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CE198-BFE3-445D-A6E0-6EE42887D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ClrTx/>
              <a:buNone/>
            </a:pPr>
            <a:r>
              <a:rPr lang="en-US" dirty="0"/>
              <a:t>- Crawling using BeautifulSoap</a:t>
            </a:r>
          </a:p>
          <a:p>
            <a:pPr marL="0" indent="0" algn="l">
              <a:buClrTx/>
              <a:buNone/>
            </a:pPr>
            <a:r>
              <a:rPr lang="en-US" dirty="0"/>
              <a:t>- Creating Data Frame which contains the whole data from the last 7 seasons</a:t>
            </a:r>
          </a:p>
          <a:p>
            <a:pPr marL="0" indent="0" algn="l">
              <a:buClrTx/>
              <a:buNone/>
            </a:pPr>
            <a:r>
              <a:rPr lang="en-US" dirty="0"/>
              <a:t>- Averaging the player’s stats</a:t>
            </a:r>
          </a:p>
          <a:p>
            <a:pPr marL="0" indent="0" algn="l">
              <a:buClrTx/>
              <a:buNone/>
            </a:pPr>
            <a:r>
              <a:rPr lang="en-US" dirty="0"/>
              <a:t>- Added ‘Season Played’ column</a:t>
            </a:r>
            <a:endParaRPr lang="he-IL" dirty="0"/>
          </a:p>
          <a:p>
            <a:pPr marL="0" indent="0" algn="l">
              <a:buNone/>
            </a:pPr>
            <a:endParaRPr lang="en-US" b="1" i="0" dirty="0">
              <a:solidFill>
                <a:srgbClr val="222222"/>
              </a:solidFill>
              <a:effectLst/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4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D908A0-08C2-4CA3-9C36-82F71478F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cap="none" spc="-15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Data Cleaning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B271992-B966-4A02-A120-8D352191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Checking if there’s an outliers or missing data</a:t>
            </a:r>
          </a:p>
          <a:p>
            <a:pPr marL="0" indent="0" algn="l">
              <a:buNone/>
            </a:pPr>
            <a:r>
              <a:rPr lang="en-US" dirty="0"/>
              <a:t>Replacing them with the column’s mean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7" name="תמונה 6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0304A0E2-C048-4951-B1C5-4623BB17C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6" y="3009530"/>
            <a:ext cx="6254619" cy="323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84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2A5485C-918D-4169-B980-3D1B2DA4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5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E</a:t>
            </a:r>
            <a:r>
              <a:rPr lang="en-US" sz="3600" b="1" cap="none" spc="-15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xploratory data analysis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44CCED87-5DA7-40C9-BCC0-5A7902A59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387" y="2013626"/>
            <a:ext cx="7884325" cy="3619433"/>
          </a:xfrm>
        </p:spPr>
      </p:pic>
    </p:spTree>
    <p:extLst>
      <p:ext uri="{BB962C8B-B14F-4D97-AF65-F5344CB8AC3E}">
        <p14:creationId xmlns:p14="http://schemas.microsoft.com/office/powerpoint/2010/main" val="104057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A450FF-A70A-4723-A324-9FF35E0F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cap="none" spc="-15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Field goals percentage in  comparison  to points (Rookie dataframe) </a:t>
            </a:r>
            <a:r>
              <a:rPr lang="he-IL" sz="3600" b="1" cap="none" spc="-15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Rockwell" panose="02060603020205020403" pitchFamily="18" charset="0"/>
                <a:cs typeface="Aharoni" panose="02010803020104030203" pitchFamily="2" charset="-79"/>
              </a:rPr>
              <a:t> </a:t>
            </a:r>
            <a:endParaRPr lang="he-IL" dirty="0"/>
          </a:p>
        </p:txBody>
      </p:sp>
      <p:pic>
        <p:nvPicPr>
          <p:cNvPr id="15" name="מציין מיקום תוכן 14">
            <a:extLst>
              <a:ext uri="{FF2B5EF4-FFF2-40B4-BE49-F238E27FC236}">
                <a16:creationId xmlns:a16="http://schemas.microsoft.com/office/drawing/2014/main" id="{0AD974AA-8D42-4FEE-B607-4E90EC4EA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716" y="2160588"/>
            <a:ext cx="6916606" cy="3881437"/>
          </a:xfrm>
        </p:spPr>
      </p:pic>
    </p:spTree>
    <p:extLst>
      <p:ext uri="{BB962C8B-B14F-4D97-AF65-F5344CB8AC3E}">
        <p14:creationId xmlns:p14="http://schemas.microsoft.com/office/powerpoint/2010/main" val="24713658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198</TotalTime>
  <Words>507</Words>
  <Application>Microsoft Office PowerPoint</Application>
  <PresentationFormat>Widescreen</PresentationFormat>
  <Paragraphs>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Helvetica Neue</vt:lpstr>
      <vt:lpstr>Rockwell</vt:lpstr>
      <vt:lpstr>source sans pro</vt:lpstr>
      <vt:lpstr>Trebuchet MS</vt:lpstr>
      <vt:lpstr>Wingdings 3</vt:lpstr>
      <vt:lpstr>Facet</vt:lpstr>
      <vt:lpstr>DATA  SCIENCE  PROJECT </vt:lpstr>
      <vt:lpstr>STUDENTS</vt:lpstr>
      <vt:lpstr>Project Breakdown</vt:lpstr>
      <vt:lpstr>FIRST STEP - CRAWLING</vt:lpstr>
      <vt:lpstr>CREATING THE DATAFRAME</vt:lpstr>
      <vt:lpstr>Crawling NBA Base Data from ESPN  </vt:lpstr>
      <vt:lpstr>Data Cleaning</vt:lpstr>
      <vt:lpstr>Exploratory data analysis</vt:lpstr>
      <vt:lpstr>Field goals percentage in  comparison  to points (Rookie dataframe)  </vt:lpstr>
      <vt:lpstr>Blocks in  comparison  to rebounds (Defensive players dataframe) </vt:lpstr>
      <vt:lpstr>Field goals percentage in  comparison  to points (MVP dataframe) </vt:lpstr>
      <vt:lpstr>Points Histogram  (Rookie dataframe)  </vt:lpstr>
      <vt:lpstr>Blocks Histogram  (Defensive players dataframe)  </vt:lpstr>
      <vt:lpstr>Points Histogram  (MVP dataframe)  </vt:lpstr>
      <vt:lpstr>SECOND STEP - EVALUATE</vt:lpstr>
      <vt:lpstr>MODELS USED</vt:lpstr>
      <vt:lpstr>Predict the minimum amount of: field goal %, rebounds, blocks, assists required to be the rookie of the year!</vt:lpstr>
      <vt:lpstr>Predict the minimum amount of: field goal %, points, blocks, assists required to be the defensive player of the year!</vt:lpstr>
      <vt:lpstr>Predict the minimum amount of: field goal %, rebounds, blocks, assists required to be the MVP of the year!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 SCIENCE  PROJECT</dc:title>
  <dc:creator>שחר כהן</dc:creator>
  <cp:lastModifiedBy>שחר כהן</cp:lastModifiedBy>
  <cp:revision>9</cp:revision>
  <dcterms:created xsi:type="dcterms:W3CDTF">2022-02-01T15:55:19Z</dcterms:created>
  <dcterms:modified xsi:type="dcterms:W3CDTF">2022-02-01T20:52:14Z</dcterms:modified>
</cp:coreProperties>
</file>