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AF43-C859-4312-B8D7-0274091A8FC7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C63D9-8B6B-42D4-9CF6-9B54EEB6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85F2-3CE9-4AD0-82AE-50479D61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F9BC0-C173-469E-969A-ACDA0A187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0EB07-B575-415E-B846-129F385D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BDE8-9F35-4618-9BAA-40E84477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568F-BE26-4F7B-9362-00DAF412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FA0C-7ADF-4985-91C4-FCBDD16F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D65AD-068D-401D-A28E-A5D48528C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70CA-4ECF-4479-8018-AD1E9D6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0BD0-6531-49D8-AA82-84B7A00F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FAA3-F7A0-44B7-A906-B0F45B2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7EF4C-CC84-49AD-97ED-CF17DC8C0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5BC44-DF1C-4DDB-A5B7-D08E0F8B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9033-B36C-423C-BC26-5EEDB2C2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EBF6-9E90-449D-801A-95136499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F7AC-D199-4C78-A3E5-497EC7D1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5388-3E96-45EB-B04A-4D8273C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A2E0-2B0E-4A8E-8103-9CA05E49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417D-3DD5-4A69-916E-B94BFD4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8907-5C90-4DC6-9B41-F985D049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8E66-810C-415D-B197-A2E6588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13B1-0EC2-48E4-A9F5-64D65E05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EC88-3054-470D-84D2-CDC26B81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2A9D-0B97-4C5C-9241-2C81EEBD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BCCF-C808-4D6E-8A6C-CE4BE045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8B55-F47F-43E0-9EA4-02118F9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2C9-AA08-418A-9A54-ACB06D42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9B95-35BB-4AC2-B5A4-37E4B50E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6DC9-683D-409F-9F78-763428737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16B7-FBD3-4B52-A86F-5D0D4F43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F5F5-1673-46E0-9BC1-F53343C9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3991A-69B4-42AC-9E85-1D2CB00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DC84-5EE6-498D-BFB0-4EE235C0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B19AE-FE24-4D16-8459-3F1BB8D2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E8AD0-170C-4176-8467-DDA2AE8A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C0BAD-5EB6-4BEC-BBE7-0A0E97B06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B83A9-EBB2-4A5A-912F-5F5EC392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E0742-0D5C-4673-AC33-340D1541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BA8A8-C0FE-4446-8BF4-691F5252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ADE1D-7DE9-492D-87BE-799F1CD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39B2-CEFC-4080-A598-78B1969B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AADC1-7024-4C4E-B6B2-5F770B4D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3EBD5-365B-4FDD-A89C-04210C8D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B85C1-05A6-4894-9D5E-3099E5E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DE1AA-D617-405E-A490-6390FA5F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3B6BF-3A08-4507-ADB7-2CF7CC59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E31E-94DD-4EA0-BC39-D4B61907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B586-F3AC-4844-BAAC-38975573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057-059A-4C00-9C68-BE08FA19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93F43-7E63-44E4-8BC5-E696B040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0720-FE52-47BB-A804-7CFD43B8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5821-6296-4DEA-BCAD-E94FF4C9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A7E02-3DBD-476F-8A19-982A3F1B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32D-6A50-42D2-B82C-906BF9B0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3CFA8-9852-40F2-97F2-493BE692D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9FCDB-DE2C-4FD3-8093-3E18D166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2436-937C-44DD-B22D-195E769C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89FE-5820-4A24-BBEA-7280869E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7F47-1210-40C9-BA8D-9B647801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8F2BD-B484-475E-B4D3-12C0F618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E415F-0482-43EB-B1B5-A63E2C82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492-5134-473D-917F-F3B233323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4AF0-440B-4DDC-8335-7E123B251278}" type="datetimeFigureOut">
              <a:rPr lang="en-US" smtClean="0"/>
              <a:t>26-Nov-19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C94C-7B56-4621-8AE5-83749D82C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D7F8-145E-45A9-BEA4-7A9047A30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BD92-88BC-463B-B005-09D4C418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36A4-FCD3-4954-AEB9-4048DF52B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Disinformation Channels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36060-7759-4357-B653-9C2794B6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9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6300-2069-4279-B039-0A105912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Case (</a:t>
            </a:r>
            <a:r>
              <a:rPr lang="en-US" dirty="0" err="1"/>
              <a:t>ctd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9CC8D-5C29-4395-AAD5-39377D19C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3600" dirty="0"/>
                </a:br>
                <a:r>
                  <a:rPr lang="en-US" sz="3600" dirty="0"/>
                  <a:t>Minimax=maximin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dirty="0"/>
                  <a:t> , where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dirty="0"/>
                  <a:t> is the maximum power constraint.</a:t>
                </a: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/>
                  <a:t>, then the optimal estimator ignores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dirty="0"/>
                  <a:t> (because of the high variance)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9CC8D-5C29-4395-AAD5-39377D19C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03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6300-2069-4279-B039-0A105912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Case (</a:t>
            </a:r>
            <a:r>
              <a:rPr lang="en-US" dirty="0" err="1"/>
              <a:t>ctd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9CC8D-5C29-4395-AAD5-39377D19C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>
                    <a:solidFill>
                      <a:prstClr val="black"/>
                    </a:solidFill>
                  </a:rPr>
                  <a:t>Other options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36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3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br>
                  <a:rPr lang="en-US" sz="3600" b="0" i="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</m:den>
                    </m:f>
                  </m:oMath>
                </a14:m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9CC8D-5C29-4395-AAD5-39377D19C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16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BB7-FD6C-4AC5-B2E7-EB30F210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7DA46-49C1-4E7B-9DD4-4108CCD00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Do not limit only to estimator functions</a:t>
                </a:r>
              </a:p>
              <a:p>
                <a:r>
                  <a:rPr lang="en-US" sz="3600" dirty="0"/>
                  <a:t>Try other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Try other models that resemble more real life conditions</a:t>
                </a:r>
              </a:p>
              <a:p>
                <a:r>
                  <a:rPr lang="en-US" sz="3600" dirty="0"/>
                  <a:t>Include human bias (exploited </a:t>
                </a:r>
                <a:r>
                  <a:rPr lang="en-US" sz="3600"/>
                  <a:t>by fake news)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7DA46-49C1-4E7B-9DD4-4108CCD00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4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A5A9-80C8-43A1-A3CD-BF054B52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CF268-D1F5-491C-9072-1DF931A46A4F}"/>
                  </a:ext>
                </a:extLst>
              </p:cNvPr>
              <p:cNvSpPr txBox="1"/>
              <p:nvPr/>
            </p:nvSpPr>
            <p:spPr>
              <a:xfrm>
                <a:off x="838200" y="2413061"/>
                <a:ext cx="6835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CF268-D1F5-491C-9072-1DF931A4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3061"/>
                <a:ext cx="6835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0CA9E6F-C833-4B87-AA4C-0E69B58F1261}"/>
              </a:ext>
            </a:extLst>
          </p:cNvPr>
          <p:cNvSpPr/>
          <p:nvPr/>
        </p:nvSpPr>
        <p:spPr>
          <a:xfrm>
            <a:off x="2385505" y="1665454"/>
            <a:ext cx="147529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8C66F7-3BBF-46E8-AB82-BF449084E0A9}"/>
                  </a:ext>
                </a:extLst>
              </p:cNvPr>
              <p:cNvSpPr txBox="1"/>
              <p:nvPr/>
            </p:nvSpPr>
            <p:spPr>
              <a:xfrm>
                <a:off x="4183914" y="1665454"/>
                <a:ext cx="5790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8C66F7-3BBF-46E8-AB82-BF449084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14" y="1665454"/>
                <a:ext cx="57906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C5C131-CB22-4E16-B114-38FB15D0E7A9}"/>
              </a:ext>
            </a:extLst>
          </p:cNvPr>
          <p:cNvSpPr/>
          <p:nvPr/>
        </p:nvSpPr>
        <p:spPr>
          <a:xfrm>
            <a:off x="2385505" y="3063564"/>
            <a:ext cx="147529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08C81-BE84-4C56-A77E-1F6B9EA157D3}"/>
                  </a:ext>
                </a:extLst>
              </p:cNvPr>
              <p:cNvSpPr txBox="1"/>
              <p:nvPr/>
            </p:nvSpPr>
            <p:spPr>
              <a:xfrm>
                <a:off x="4188723" y="3059392"/>
                <a:ext cx="574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08C81-BE84-4C56-A77E-1F6B9EA1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23" y="3059392"/>
                <a:ext cx="5742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D304C7B-DB34-4288-ABD2-3FB6E10FA5B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521781" y="2736227"/>
            <a:ext cx="863724" cy="65050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EBFCC49-DCD0-4096-989B-E3500774B6A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521781" y="1988620"/>
            <a:ext cx="863724" cy="74760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844865-85E6-4C54-AC47-4C82A93BF5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60800" y="1988620"/>
            <a:ext cx="323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B320E5-71AC-4549-8985-2F4B1D066A4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860801" y="3382558"/>
            <a:ext cx="327922" cy="4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62F51A-63C0-49AF-AF45-EFDC7CAE92CE}"/>
                  </a:ext>
                </a:extLst>
              </p:cNvPr>
              <p:cNvSpPr txBox="1"/>
              <p:nvPr/>
            </p:nvSpPr>
            <p:spPr>
              <a:xfrm>
                <a:off x="2803276" y="3038663"/>
                <a:ext cx="639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62F51A-63C0-49AF-AF45-EFDC7CAE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76" y="3038663"/>
                <a:ext cx="63975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4540BB-7259-49AB-B729-77665DC2B906}"/>
                  </a:ext>
                </a:extLst>
              </p:cNvPr>
              <p:cNvSpPr txBox="1"/>
              <p:nvPr/>
            </p:nvSpPr>
            <p:spPr>
              <a:xfrm>
                <a:off x="2803276" y="1665453"/>
                <a:ext cx="639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4540BB-7259-49AB-B729-77665DC2B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76" y="1665453"/>
                <a:ext cx="63975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8B4768-5E3A-40F3-B6D4-5B885178ACB9}"/>
                  </a:ext>
                </a:extLst>
              </p:cNvPr>
              <p:cNvSpPr txBox="1"/>
              <p:nvPr/>
            </p:nvSpPr>
            <p:spPr>
              <a:xfrm>
                <a:off x="838200" y="4475403"/>
                <a:ext cx="241187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8B4768-5E3A-40F3-B6D4-5B885178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5403"/>
                <a:ext cx="2411879" cy="569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F17A6-1013-494A-AB92-9909A61435A1}"/>
                  </a:ext>
                </a:extLst>
              </p:cNvPr>
              <p:cNvSpPr txBox="1"/>
              <p:nvPr/>
            </p:nvSpPr>
            <p:spPr>
              <a:xfrm>
                <a:off x="5616474" y="1513359"/>
                <a:ext cx="6060440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: Truth / Facts</a:t>
                </a:r>
                <a:endParaRPr lang="en-US" sz="3600" b="0" dirty="0"/>
              </a:p>
              <a:p>
                <a:pPr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/>
                  <a:t>: Known and trusted channel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600" dirty="0"/>
                  <a:t>: Disinformation channel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: Our estimator of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F17A6-1013-494A-AB92-9909A6143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74" y="1513359"/>
                <a:ext cx="6060440" cy="2353401"/>
              </a:xfrm>
              <a:prstGeom prst="rect">
                <a:avLst/>
              </a:prstGeom>
              <a:blipFill>
                <a:blip r:embed="rId8"/>
                <a:stretch>
                  <a:fillRect t="-3886" b="-6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A5A9-80C8-43A1-A3CD-BF054B52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(</a:t>
            </a:r>
            <a:r>
              <a:rPr lang="en-US" dirty="0" err="1"/>
              <a:t>ctd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CF268-D1F5-491C-9072-1DF931A46A4F}"/>
                  </a:ext>
                </a:extLst>
              </p:cNvPr>
              <p:cNvSpPr txBox="1"/>
              <p:nvPr/>
            </p:nvSpPr>
            <p:spPr>
              <a:xfrm>
                <a:off x="838200" y="2413061"/>
                <a:ext cx="6835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CF268-D1F5-491C-9072-1DF931A4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3061"/>
                <a:ext cx="6835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0CA9E6F-C833-4B87-AA4C-0E69B58F1261}"/>
              </a:ext>
            </a:extLst>
          </p:cNvPr>
          <p:cNvSpPr/>
          <p:nvPr/>
        </p:nvSpPr>
        <p:spPr>
          <a:xfrm>
            <a:off x="2385505" y="1665454"/>
            <a:ext cx="147529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8C66F7-3BBF-46E8-AB82-BF449084E0A9}"/>
                  </a:ext>
                </a:extLst>
              </p:cNvPr>
              <p:cNvSpPr txBox="1"/>
              <p:nvPr/>
            </p:nvSpPr>
            <p:spPr>
              <a:xfrm>
                <a:off x="4183914" y="1665454"/>
                <a:ext cx="5790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8C66F7-3BBF-46E8-AB82-BF449084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14" y="1665454"/>
                <a:ext cx="57906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C5C131-CB22-4E16-B114-38FB15D0E7A9}"/>
              </a:ext>
            </a:extLst>
          </p:cNvPr>
          <p:cNvSpPr/>
          <p:nvPr/>
        </p:nvSpPr>
        <p:spPr>
          <a:xfrm>
            <a:off x="2385505" y="3063564"/>
            <a:ext cx="147529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08C81-BE84-4C56-A77E-1F6B9EA157D3}"/>
                  </a:ext>
                </a:extLst>
              </p:cNvPr>
              <p:cNvSpPr txBox="1"/>
              <p:nvPr/>
            </p:nvSpPr>
            <p:spPr>
              <a:xfrm>
                <a:off x="4188723" y="3059392"/>
                <a:ext cx="574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208C81-BE84-4C56-A77E-1F6B9EA1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23" y="3059392"/>
                <a:ext cx="57426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D304C7B-DB34-4288-ABD2-3FB6E10FA5B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521781" y="2736227"/>
            <a:ext cx="863724" cy="65050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EBFCC49-DCD0-4096-989B-E3500774B6A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521781" y="1988620"/>
            <a:ext cx="863724" cy="74760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844865-85E6-4C54-AC47-4C82A93BF5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60800" y="1988620"/>
            <a:ext cx="323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B320E5-71AC-4549-8985-2F4B1D066A4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860801" y="3382558"/>
            <a:ext cx="327922" cy="4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62F51A-63C0-49AF-AF45-EFDC7CAE92CE}"/>
                  </a:ext>
                </a:extLst>
              </p:cNvPr>
              <p:cNvSpPr txBox="1"/>
              <p:nvPr/>
            </p:nvSpPr>
            <p:spPr>
              <a:xfrm>
                <a:off x="2577785" y="3059391"/>
                <a:ext cx="639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62F51A-63C0-49AF-AF45-EFDC7CAE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85" y="3059391"/>
                <a:ext cx="639752" cy="646331"/>
              </a:xfrm>
              <a:prstGeom prst="rect">
                <a:avLst/>
              </a:prstGeom>
              <a:blipFill>
                <a:blip r:embed="rId5"/>
                <a:stretch>
                  <a:fillRect r="-6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4540BB-7259-49AB-B729-77665DC2B906}"/>
                  </a:ext>
                </a:extLst>
              </p:cNvPr>
              <p:cNvSpPr txBox="1"/>
              <p:nvPr/>
            </p:nvSpPr>
            <p:spPr>
              <a:xfrm>
                <a:off x="2803276" y="1665453"/>
                <a:ext cx="639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4540BB-7259-49AB-B729-77665DC2B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76" y="1665453"/>
                <a:ext cx="63975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8B4768-5E3A-40F3-B6D4-5B885178ACB9}"/>
                  </a:ext>
                </a:extLst>
              </p:cNvPr>
              <p:cNvSpPr txBox="1"/>
              <p:nvPr/>
            </p:nvSpPr>
            <p:spPr>
              <a:xfrm>
                <a:off x="838200" y="4475403"/>
                <a:ext cx="2597058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ϕ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8B4768-5E3A-40F3-B6D4-5B885178A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5403"/>
                <a:ext cx="2597058" cy="631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31ABD-41D6-45A8-8F34-FF61A4A38B50}"/>
                  </a:ext>
                </a:extLst>
              </p:cNvPr>
              <p:cNvSpPr txBox="1"/>
              <p:nvPr/>
            </p:nvSpPr>
            <p:spPr>
              <a:xfrm>
                <a:off x="5601060" y="1451710"/>
                <a:ext cx="44302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600" dirty="0"/>
                  <a:t> is parametrized by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is parametrized by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31ABD-41D6-45A8-8F34-FF61A4A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60" y="1451710"/>
                <a:ext cx="4430252" cy="1200329"/>
              </a:xfrm>
              <a:prstGeom prst="rect">
                <a:avLst/>
              </a:prstGeom>
              <a:blipFill>
                <a:blip r:embed="rId8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C9767-F5D6-4FBA-9B73-5291462F13E0}"/>
                  </a:ext>
                </a:extLst>
              </p:cNvPr>
              <p:cNvSpPr txBox="1"/>
              <p:nvPr/>
            </p:nvSpPr>
            <p:spPr>
              <a:xfrm>
                <a:off x="5601060" y="2917151"/>
                <a:ext cx="665239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3600" b="0" dirty="0"/>
                  <a:t>: Our payoff function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3600" dirty="0"/>
                  <a:t>: Adversary payoff function</a:t>
                </a:r>
              </a:p>
              <a:p>
                <a:r>
                  <a:rPr lang="en-US" sz="3600" b="1" dirty="0"/>
                  <a:t>Payoffs are a measure of error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7C9767-F5D6-4FBA-9B73-5291462F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060" y="2917151"/>
                <a:ext cx="6652399" cy="1754326"/>
              </a:xfrm>
              <a:prstGeom prst="rect">
                <a:avLst/>
              </a:prstGeom>
              <a:blipFill>
                <a:blip r:embed="rId9"/>
                <a:stretch>
                  <a:fillRect l="-2841" t="-5226" r="-1742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511F-3B48-45B0-9DE3-E5440CC6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C622-F378-4940-9AED-9B1BC000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strategy takes Z into consideration</a:t>
            </a:r>
          </a:p>
          <a:p>
            <a:r>
              <a:rPr lang="en-US" sz="3600" dirty="0"/>
              <a:t>Adversary strategy contains some degree of truth (i.e. not maximally random)</a:t>
            </a:r>
          </a:p>
          <a:p>
            <a:r>
              <a:rPr lang="en-US" sz="3600" dirty="0"/>
              <a:t>Interesting problem in the age of fake news</a:t>
            </a:r>
          </a:p>
          <a:p>
            <a:r>
              <a:rPr lang="en-US" sz="3600" dirty="0"/>
              <a:t>Understand the nature of fake news and why they work</a:t>
            </a:r>
          </a:p>
        </p:txBody>
      </p:sp>
    </p:spTree>
    <p:extLst>
      <p:ext uri="{BB962C8B-B14F-4D97-AF65-F5344CB8AC3E}">
        <p14:creationId xmlns:p14="http://schemas.microsoft.com/office/powerpoint/2010/main" val="1895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1351-EDB2-466D-ADF4-1E0881E8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D2895-0CA9-4BF5-AF9A-FEEF59F4E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sz="3600" dirty="0"/>
                  <a:t>Step 1: Find intermediate estimators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sz="3600" b="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argm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600" b="0" dirty="0"/>
              </a:p>
              <a:p>
                <a:pPr/>
                <a:r>
                  <a:rPr lang="en-US" sz="3600" dirty="0"/>
                  <a:t>Step 2: Find optimal parameters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li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lim>
                    </m:limLow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(minimax)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(maximin)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6D2895-0CA9-4BF5-AF9A-FEEF59F4E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5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A233-0B86-425F-A55E-4CFAC71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4B28-F2E2-469B-8C67-435A6E29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discrete random variables with BSC</a:t>
            </a:r>
          </a:p>
          <a:p>
            <a:r>
              <a:rPr lang="en-US" sz="3600" dirty="0"/>
              <a:t>Real random variables with additive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24312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30F8-BBFB-4F83-BFB0-9D7C499E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918D5-1389-44FC-9ECC-C52D690EF702}"/>
                  </a:ext>
                </a:extLst>
              </p:cNvPr>
              <p:cNvSpPr txBox="1"/>
              <p:nvPr/>
            </p:nvSpPr>
            <p:spPr>
              <a:xfrm>
                <a:off x="843280" y="1690688"/>
                <a:ext cx="6003246" cy="1328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m:rPr>
                                  <m:nor/>
                                </m:rPr>
                                <a:rPr lang="en-US" sz="3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dirty="0"/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36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dirty="0"/>
                                <m:t>probability</m:t>
                              </m:r>
                              <m:r>
                                <m:rPr>
                                  <m:nor/>
                                </m:rPr>
                                <a:rPr lang="en-US" sz="3600" dirty="0"/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nor/>
                                </m:rPr>
                                <a:rPr lang="en-US" sz="3600" dirty="0"/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dirty="0" smtClean="0"/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3600" dirty="0" smtClean="0"/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36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dirty="0" smtClean="0"/>
                                <m:t>probability</m:t>
                              </m:r>
                              <m:r>
                                <m:rPr>
                                  <m:nor/>
                                </m:rPr>
                                <a:rPr lang="en-US" sz="3600" dirty="0" smtClean="0"/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918D5-1389-44FC-9ECC-C52D690E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" y="1690688"/>
                <a:ext cx="6003246" cy="1328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F5EB-B0BE-489D-B825-0B18B86AFB25}"/>
                  </a:ext>
                </a:extLst>
              </p:cNvPr>
              <p:cNvSpPr txBox="1"/>
              <p:nvPr/>
            </p:nvSpPr>
            <p:spPr>
              <a:xfrm>
                <a:off x="838200" y="3152001"/>
                <a:ext cx="3765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: BSC(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),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dirty="0"/>
                  <a:t>:BSC(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A4F5EB-B0BE-489D-B825-0B18B86A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2001"/>
                <a:ext cx="3765518" cy="553998"/>
              </a:xfrm>
              <a:prstGeom prst="rect">
                <a:avLst/>
              </a:prstGeom>
              <a:blipFill>
                <a:blip r:embed="rId3"/>
                <a:stretch>
                  <a:fillRect t="-25275" r="-6321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5E1709-DAF3-46B0-8F1E-F46E026BD91D}"/>
                  </a:ext>
                </a:extLst>
              </p:cNvPr>
              <p:cNvSpPr txBox="1"/>
              <p:nvPr/>
            </p:nvSpPr>
            <p:spPr>
              <a:xfrm>
                <a:off x="838200" y="3926123"/>
                <a:ext cx="8711424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3600" b="0" dirty="0"/>
              </a:p>
              <a:p>
                <a:pPr marL="571500" lvl="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5E1709-DAF3-46B0-8F1E-F46E026BD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26123"/>
                <a:ext cx="8711424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F8699F-201A-4029-8724-20951CF1A95D}"/>
                  </a:ext>
                </a:extLst>
              </p:cNvPr>
              <p:cNvSpPr txBox="1"/>
              <p:nvPr/>
            </p:nvSpPr>
            <p:spPr>
              <a:xfrm>
                <a:off x="7203996" y="1917416"/>
                <a:ext cx="4144724" cy="874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*For simplicity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F8699F-201A-4029-8724-20951CF1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6" y="1917416"/>
                <a:ext cx="4144724" cy="874663"/>
              </a:xfrm>
              <a:prstGeom prst="rect">
                <a:avLst/>
              </a:prstGeom>
              <a:blipFill>
                <a:blip r:embed="rId5"/>
                <a:stretch>
                  <a:fillRect l="-4559" b="-13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1D6-4ABD-4564-A5C2-DF58C6E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Case (</a:t>
            </a:r>
            <a:r>
              <a:rPr lang="en-US" dirty="0" err="1"/>
              <a:t>ctd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54C183-4065-44BD-AE6F-244F4B34A6C4}"/>
                  </a:ext>
                </a:extLst>
              </p:cNvPr>
              <p:cNvSpPr txBox="1"/>
              <p:nvPr/>
            </p:nvSpPr>
            <p:spPr>
              <a:xfrm>
                <a:off x="751840" y="1524000"/>
                <a:ext cx="43302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lvl="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54C183-4065-44BD-AE6F-244F4B34A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1524000"/>
                <a:ext cx="433028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A6612-1F14-4AB5-A366-84633CB219E8}"/>
                  </a:ext>
                </a:extLst>
              </p:cNvPr>
              <p:cNvSpPr txBox="1"/>
              <p:nvPr/>
            </p:nvSpPr>
            <p:spPr>
              <a:xfrm>
                <a:off x="751840" y="2284512"/>
                <a:ext cx="58348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Minimax = maximin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A6612-1F14-4AB5-A366-84633CB2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2284512"/>
                <a:ext cx="5834802" cy="1200329"/>
              </a:xfrm>
              <a:prstGeom prst="rect">
                <a:avLst/>
              </a:prstGeom>
              <a:blipFill>
                <a:blip r:embed="rId3"/>
                <a:stretch>
                  <a:fillRect l="-3135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2F958A-7BCC-4066-A1F3-D4A5E45B5362}"/>
                  </a:ext>
                </a:extLst>
              </p:cNvPr>
              <p:cNvSpPr txBox="1"/>
              <p:nvPr/>
            </p:nvSpPr>
            <p:spPr>
              <a:xfrm>
                <a:off x="658930" y="3599022"/>
                <a:ext cx="88463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lvl="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sub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2F958A-7BCC-4066-A1F3-D4A5E45B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0" y="3599022"/>
                <a:ext cx="884639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D7ABCD-3A23-4112-8A68-7667C5D29A8B}"/>
                  </a:ext>
                </a:extLst>
              </p:cNvPr>
              <p:cNvSpPr txBox="1"/>
              <p:nvPr/>
            </p:nvSpPr>
            <p:spPr>
              <a:xfrm>
                <a:off x="751840" y="4192846"/>
                <a:ext cx="1013380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Minimax = maximin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 (the closer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600" dirty="0"/>
                  <a:t> is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 the better)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D7ABCD-3A23-4112-8A68-7667C5D2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4192846"/>
                <a:ext cx="10133800" cy="1200329"/>
              </a:xfrm>
              <a:prstGeom prst="rect">
                <a:avLst/>
              </a:prstGeom>
              <a:blipFill>
                <a:blip r:embed="rId5"/>
                <a:stretch>
                  <a:fillRect l="-1804" t="-8122" r="-90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32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1D6-4ABD-4564-A5C2-DF58C6E9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ACB546-ACC8-47DB-A7FC-A3FF2A5F70C8}"/>
                  </a:ext>
                </a:extLst>
              </p:cNvPr>
              <p:cNvSpPr txBox="1"/>
              <p:nvPr/>
            </p:nvSpPr>
            <p:spPr>
              <a:xfrm>
                <a:off x="838200" y="1538288"/>
                <a:ext cx="2890471" cy="1769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ACB546-ACC8-47DB-A7FC-A3FF2A5F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8288"/>
                <a:ext cx="2890471" cy="1769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9CD58C-DB24-48A2-9F49-F16C5274E15D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342120" cy="1806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600" dirty="0"/>
                  <a:t>,</a:t>
                </a:r>
              </a:p>
              <a:p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600" dirty="0"/>
                  <a:t> is the optimal estimator for</a:t>
                </a:r>
                <a:endParaRPr lang="en-US" sz="36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600" dirty="0"/>
                  <a:t>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9CD58C-DB24-48A2-9F49-F16C5274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342120" cy="1806072"/>
              </a:xfrm>
              <a:prstGeom prst="rect">
                <a:avLst/>
              </a:prstGeom>
              <a:blipFill>
                <a:blip r:embed="rId3"/>
                <a:stretch>
                  <a:fillRect l="-2023" t="-3716" b="-1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9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Disinformation Channels</vt:lpstr>
      <vt:lpstr>Problem Statement</vt:lpstr>
      <vt:lpstr>Problem Statement (ctd.)</vt:lpstr>
      <vt:lpstr>Goals and Motivation</vt:lpstr>
      <vt:lpstr>General Approach</vt:lpstr>
      <vt:lpstr>Cases considered</vt:lpstr>
      <vt:lpstr>Discrete Case</vt:lpstr>
      <vt:lpstr>Discrete Case (ctd.)</vt:lpstr>
      <vt:lpstr>Gaussian Case</vt:lpstr>
      <vt:lpstr>Gaussian Case (ctd.)</vt:lpstr>
      <vt:lpstr>Gaussian Case (ctd.)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Disinformation Channels</dc:title>
  <dc:creator>Veni George</dc:creator>
  <cp:lastModifiedBy>Veni George</cp:lastModifiedBy>
  <cp:revision>15</cp:revision>
  <dcterms:created xsi:type="dcterms:W3CDTF">2019-11-26T11:29:16Z</dcterms:created>
  <dcterms:modified xsi:type="dcterms:W3CDTF">2019-11-26T13:37:42Z</dcterms:modified>
</cp:coreProperties>
</file>