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20"/>
  </p:notesMasterIdLst>
  <p:sldIdLst>
    <p:sldId id="256" r:id="rId2"/>
    <p:sldId id="464" r:id="rId3"/>
    <p:sldId id="469" r:id="rId4"/>
    <p:sldId id="530" r:id="rId5"/>
    <p:sldId id="470" r:id="rId6"/>
    <p:sldId id="479" r:id="rId7"/>
    <p:sldId id="487" r:id="rId8"/>
    <p:sldId id="532" r:id="rId9"/>
    <p:sldId id="488" r:id="rId10"/>
    <p:sldId id="481" r:id="rId11"/>
    <p:sldId id="534" r:id="rId12"/>
    <p:sldId id="533" r:id="rId13"/>
    <p:sldId id="529" r:id="rId14"/>
    <p:sldId id="489" r:id="rId15"/>
    <p:sldId id="485" r:id="rId16"/>
    <p:sldId id="497" r:id="rId17"/>
    <p:sldId id="498" r:id="rId18"/>
    <p:sldId id="526" r:id="rId19"/>
  </p:sldIdLst>
  <p:sldSz cx="9144000" cy="6858000" type="screen4x3"/>
  <p:notesSz cx="7315200" cy="96012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rrier, Leanne A Ms CIV DHA Health IT USAMITC (US)" initials="CLAMCDHI" lastIdx="5" clrIdx="0"/>
  <p:cmAuthor id="1" name="Spicer, Jennifer" initials="JS" lastIdx="7"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7C2626"/>
    <a:srgbClr val="2C5A8E"/>
    <a:srgbClr val="1A2F52"/>
    <a:srgbClr val="ECF9FF"/>
    <a:srgbClr val="FFFFFF"/>
    <a:srgbClr val="003876"/>
    <a:srgbClr val="464679"/>
    <a:srgbClr val="0B1423"/>
    <a:srgbClr val="122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6149" autoAdjust="0"/>
  </p:normalViewPr>
  <p:slideViewPr>
    <p:cSldViewPr snapToGrid="0">
      <p:cViewPr varScale="1">
        <p:scale>
          <a:sx n="83" d="100"/>
          <a:sy n="83" d="100"/>
        </p:scale>
        <p:origin x="134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2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7602FC5-F6E5-48F2-B18A-1C0D8D5AA4D6}" type="datetimeFigureOut">
              <a:rPr lang="en-US" smtClean="0"/>
              <a:t>11/15/2018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660096A3-B6D8-4AF8-9CB8-1A6334F768A1}" type="slidenum">
              <a:rPr lang="en-US" smtClean="0"/>
              <a:t>‹#›</a:t>
            </a:fld>
            <a:endParaRPr lang="en-US"/>
          </a:p>
        </p:txBody>
      </p:sp>
    </p:spTree>
    <p:extLst>
      <p:ext uri="{BB962C8B-B14F-4D97-AF65-F5344CB8AC3E}">
        <p14:creationId xmlns:p14="http://schemas.microsoft.com/office/powerpoint/2010/main" val="41191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32" indent="-241632">
              <a:buAutoNum type="arabicPeriod"/>
            </a:pPr>
            <a:r>
              <a:rPr lang="en-US" dirty="0"/>
              <a:t>It</a:t>
            </a:r>
            <a:r>
              <a:rPr lang="en-US" baseline="0" dirty="0"/>
              <a:t> is fastest and easiest to search by Incident ID you have it. </a:t>
            </a:r>
          </a:p>
          <a:p>
            <a:r>
              <a:rPr lang="en-US" baseline="0" dirty="0"/>
              <a:t>1b. If not, you can put keywords into the “Notes” field. Be sure to populate any other known fields to make the search faster.</a:t>
            </a:r>
          </a:p>
          <a:p>
            <a:r>
              <a:rPr lang="en-US" baseline="0" dirty="0"/>
              <a:t>2. When done, click “Search”</a:t>
            </a:r>
            <a:endParaRPr lang="en-US" dirty="0"/>
          </a:p>
        </p:txBody>
      </p:sp>
      <p:sp>
        <p:nvSpPr>
          <p:cNvPr id="4" name="Slide Number Placeholder 3"/>
          <p:cNvSpPr>
            <a:spLocks noGrp="1"/>
          </p:cNvSpPr>
          <p:nvPr>
            <p:ph type="sldNum" sz="quarter" idx="10"/>
          </p:nvPr>
        </p:nvSpPr>
        <p:spPr/>
        <p:txBody>
          <a:bodyPr/>
          <a:lstStyle/>
          <a:p>
            <a:fld id="{1BF26C8B-CEF1-44CA-872C-1D9B22502B0B}" type="slidenum">
              <a:rPr lang="en-US" smtClean="0"/>
              <a:t>7</a:t>
            </a:fld>
            <a:endParaRPr lang="en-US"/>
          </a:p>
        </p:txBody>
      </p:sp>
    </p:spTree>
    <p:extLst>
      <p:ext uri="{BB962C8B-B14F-4D97-AF65-F5344CB8AC3E}">
        <p14:creationId xmlns:p14="http://schemas.microsoft.com/office/powerpoint/2010/main" val="225660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more</a:t>
            </a:r>
            <a:r>
              <a:rPr lang="en-US" baseline="0" dirty="0"/>
              <a:t> than one incident matching your search criteria, the results will appear at the top of the screen. Scroll through the results to see all related incidents.</a:t>
            </a:r>
            <a:endParaRPr lang="en-US" dirty="0"/>
          </a:p>
        </p:txBody>
      </p:sp>
      <p:sp>
        <p:nvSpPr>
          <p:cNvPr id="4" name="Slide Number Placeholder 3"/>
          <p:cNvSpPr>
            <a:spLocks noGrp="1"/>
          </p:cNvSpPr>
          <p:nvPr>
            <p:ph type="sldNum" sz="quarter" idx="10"/>
          </p:nvPr>
        </p:nvSpPr>
        <p:spPr/>
        <p:txBody>
          <a:bodyPr/>
          <a:lstStyle/>
          <a:p>
            <a:fld id="{1BF26C8B-CEF1-44CA-872C-1D9B22502B0B}" type="slidenum">
              <a:rPr lang="en-US" smtClean="0"/>
              <a:t>9</a:t>
            </a:fld>
            <a:endParaRPr lang="en-US"/>
          </a:p>
        </p:txBody>
      </p:sp>
    </p:spTree>
    <p:extLst>
      <p:ext uri="{BB962C8B-B14F-4D97-AF65-F5344CB8AC3E}">
        <p14:creationId xmlns:p14="http://schemas.microsoft.com/office/powerpoint/2010/main" val="148089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32" indent="-241632">
              <a:buAutoNum type="arabicPeriod"/>
            </a:pPr>
            <a:r>
              <a:rPr lang="en-US" dirty="0"/>
              <a:t>Open</a:t>
            </a:r>
            <a:r>
              <a:rPr lang="en-US" baseline="0" dirty="0"/>
              <a:t> the incident and click “Add Work Information Note”</a:t>
            </a:r>
          </a:p>
          <a:p>
            <a:pPr marL="241632" indent="-241632">
              <a:buAutoNum type="arabicPeriod"/>
            </a:pPr>
            <a:r>
              <a:rPr lang="en-US" baseline="0" dirty="0"/>
              <a:t>Expand the field</a:t>
            </a:r>
          </a:p>
          <a:p>
            <a:r>
              <a:rPr lang="en-US" baseline="0" dirty="0"/>
              <a:t>2b. Click the file folder to add attachments</a:t>
            </a:r>
          </a:p>
          <a:p>
            <a:pPr marL="241632" indent="-241632">
              <a:buFont typeface="+mj-lt"/>
              <a:buAutoNum type="arabicPeriod" startAt="3"/>
            </a:pPr>
            <a:r>
              <a:rPr lang="en-US" baseline="0" dirty="0"/>
              <a:t>Add WINs (See next slide for format)</a:t>
            </a:r>
          </a:p>
          <a:p>
            <a:pPr marL="241632" indent="-241632">
              <a:buAutoNum type="arabicPeriod" startAt="3"/>
            </a:pPr>
            <a:r>
              <a:rPr lang="en-US" baseline="0" dirty="0"/>
              <a:t>Expand field by clicking arrow next to “More Details”</a:t>
            </a:r>
          </a:p>
          <a:p>
            <a:pPr marL="241632" indent="-241632">
              <a:buAutoNum type="arabicPeriod" startAt="3"/>
            </a:pPr>
            <a:r>
              <a:rPr lang="en-US" baseline="0" dirty="0"/>
              <a:t>Lock WIN</a:t>
            </a:r>
          </a:p>
          <a:p>
            <a:pPr marL="241632" indent="-241632">
              <a:buAutoNum type="arabicPeriod" startAt="3"/>
            </a:pPr>
            <a:r>
              <a:rPr lang="en-US" baseline="0" dirty="0"/>
              <a:t>Click “Add”</a:t>
            </a:r>
            <a:endParaRPr lang="en-US" dirty="0"/>
          </a:p>
        </p:txBody>
      </p:sp>
      <p:sp>
        <p:nvSpPr>
          <p:cNvPr id="4" name="Slide Number Placeholder 3"/>
          <p:cNvSpPr>
            <a:spLocks noGrp="1"/>
          </p:cNvSpPr>
          <p:nvPr>
            <p:ph type="sldNum" sz="quarter" idx="10"/>
          </p:nvPr>
        </p:nvSpPr>
        <p:spPr/>
        <p:txBody>
          <a:bodyPr/>
          <a:lstStyle/>
          <a:p>
            <a:fld id="{1BF26C8B-CEF1-44CA-872C-1D9B22502B0B}" type="slidenum">
              <a:rPr lang="en-US" smtClean="0"/>
              <a:t>14</a:t>
            </a:fld>
            <a:endParaRPr lang="en-US"/>
          </a:p>
        </p:txBody>
      </p:sp>
    </p:spTree>
    <p:extLst>
      <p:ext uri="{BB962C8B-B14F-4D97-AF65-F5344CB8AC3E}">
        <p14:creationId xmlns:p14="http://schemas.microsoft.com/office/powerpoint/2010/main" val="314112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32" indent="-241632">
              <a:buAutoNum type="arabicPeriod"/>
            </a:pPr>
            <a:r>
              <a:rPr lang="en-US" baseline="0" dirty="0"/>
              <a:t>Open the incident and click “Print” at the bottom of the screen. Save this file as the Incident ID#</a:t>
            </a:r>
          </a:p>
          <a:p>
            <a:pPr marL="241632" indent="-241632">
              <a:buAutoNum type="arabicPeriod"/>
            </a:pPr>
            <a:r>
              <a:rPr lang="en-US" baseline="0" dirty="0"/>
              <a:t>Highlight all WINs</a:t>
            </a:r>
          </a:p>
          <a:p>
            <a:pPr marL="241632" indent="-241632">
              <a:buAutoNum type="arabicPeriod"/>
            </a:pPr>
            <a:r>
              <a:rPr lang="en-US" baseline="0" dirty="0"/>
              <a:t>Click “Report”. Save this file as (Incident ID – WINs)</a:t>
            </a:r>
            <a:endParaRPr lang="en-US" dirty="0"/>
          </a:p>
        </p:txBody>
      </p:sp>
      <p:sp>
        <p:nvSpPr>
          <p:cNvPr id="4" name="Slide Number Placeholder 3"/>
          <p:cNvSpPr>
            <a:spLocks noGrp="1"/>
          </p:cNvSpPr>
          <p:nvPr>
            <p:ph type="sldNum" sz="quarter" idx="10"/>
          </p:nvPr>
        </p:nvSpPr>
        <p:spPr/>
        <p:txBody>
          <a:bodyPr/>
          <a:lstStyle/>
          <a:p>
            <a:fld id="{1BF26C8B-CEF1-44CA-872C-1D9B22502B0B}" type="slidenum">
              <a:rPr lang="en-US" smtClean="0"/>
              <a:t>16</a:t>
            </a:fld>
            <a:endParaRPr lang="en-US"/>
          </a:p>
        </p:txBody>
      </p:sp>
    </p:spTree>
    <p:extLst>
      <p:ext uri="{BB962C8B-B14F-4D97-AF65-F5344CB8AC3E}">
        <p14:creationId xmlns:p14="http://schemas.microsoft.com/office/powerpoint/2010/main" val="379300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 the Incident ID</a:t>
            </a:r>
            <a:r>
              <a:rPr lang="en-US" baseline="0" dirty="0"/>
              <a:t> pdf, click “Tools”</a:t>
            </a:r>
          </a:p>
          <a:p>
            <a:r>
              <a:rPr lang="en-US" baseline="0" dirty="0"/>
              <a:t>5. Under “Insert Pages”, click “Insert from file”</a:t>
            </a:r>
          </a:p>
          <a:p>
            <a:r>
              <a:rPr lang="en-US" baseline="0" dirty="0"/>
              <a:t>6. Choose the Incident ID – WINs file</a:t>
            </a:r>
          </a:p>
          <a:p>
            <a:r>
              <a:rPr lang="en-US" baseline="0" dirty="0"/>
              <a:t>7. Ensure “Location” says “After”</a:t>
            </a:r>
          </a:p>
          <a:p>
            <a:r>
              <a:rPr lang="en-US" baseline="0" dirty="0"/>
              <a:t>8. Click “Last”</a:t>
            </a:r>
          </a:p>
          <a:p>
            <a:r>
              <a:rPr lang="en-US" baseline="0" dirty="0"/>
              <a:t>9. Click “OK”</a:t>
            </a:r>
          </a:p>
          <a:p>
            <a:r>
              <a:rPr lang="en-US" baseline="0" dirty="0"/>
              <a:t>The WINs will now be at the end of the Incident ID pdf. Save the document and close. </a:t>
            </a:r>
            <a:endParaRPr lang="en-US" dirty="0"/>
          </a:p>
        </p:txBody>
      </p:sp>
      <p:sp>
        <p:nvSpPr>
          <p:cNvPr id="4" name="Slide Number Placeholder 3"/>
          <p:cNvSpPr>
            <a:spLocks noGrp="1"/>
          </p:cNvSpPr>
          <p:nvPr>
            <p:ph type="sldNum" sz="quarter" idx="10"/>
          </p:nvPr>
        </p:nvSpPr>
        <p:spPr/>
        <p:txBody>
          <a:bodyPr/>
          <a:lstStyle/>
          <a:p>
            <a:fld id="{1BF26C8B-CEF1-44CA-872C-1D9B22502B0B}" type="slidenum">
              <a:rPr lang="en-US" smtClean="0"/>
              <a:t>17</a:t>
            </a:fld>
            <a:endParaRPr lang="en-US"/>
          </a:p>
        </p:txBody>
      </p:sp>
    </p:spTree>
    <p:extLst>
      <p:ext uri="{BB962C8B-B14F-4D97-AF65-F5344CB8AC3E}">
        <p14:creationId xmlns:p14="http://schemas.microsoft.com/office/powerpoint/2010/main" val="881137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371600" y="3886200"/>
            <a:ext cx="6400800" cy="9715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2982B3FC-1CAF-4292-AF53-DD37E7130B9E}"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923" y="404495"/>
            <a:ext cx="2107277" cy="1097280"/>
          </a:xfrm>
          <a:prstGeom prst="rect">
            <a:avLst/>
          </a:prstGeom>
        </p:spPr>
      </p:pic>
      <p:grpSp>
        <p:nvGrpSpPr>
          <p:cNvPr id="9" name="Group 8"/>
          <p:cNvGrpSpPr/>
          <p:nvPr userDrawn="1"/>
        </p:nvGrpSpPr>
        <p:grpSpPr>
          <a:xfrm>
            <a:off x="3162300" y="4899024"/>
            <a:ext cx="2819400" cy="1273175"/>
            <a:chOff x="3124200" y="4899024"/>
            <a:chExt cx="2819400" cy="1273175"/>
          </a:xfrm>
        </p:grpSpPr>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124200" y="4899024"/>
              <a:ext cx="1824067"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04735" y="4899024"/>
              <a:ext cx="938865" cy="1268078"/>
            </a:xfrm>
            <a:prstGeom prst="rect">
              <a:avLst/>
            </a:prstGeom>
          </p:spPr>
        </p:pic>
      </p:grpSp>
    </p:spTree>
    <p:extLst>
      <p:ext uri="{BB962C8B-B14F-4D97-AF65-F5344CB8AC3E}">
        <p14:creationId xmlns:p14="http://schemas.microsoft.com/office/powerpoint/2010/main" val="61315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2982B3FC-1CAF-4292-AF53-DD37E7130B9E}" type="slidenum">
              <a:rPr lang="en-US" smtClean="0"/>
              <a:t>‹#›</a:t>
            </a:fld>
            <a:endParaRPr lang="en-US" dirty="0"/>
          </a:p>
        </p:txBody>
      </p:sp>
      <p:sp>
        <p:nvSpPr>
          <p:cNvPr id="7" name="Rectangle 6"/>
          <p:cNvSpPr/>
          <p:nvPr userDrawn="1"/>
        </p:nvSpPr>
        <p:spPr>
          <a:xfrm>
            <a:off x="457200" y="1411498"/>
            <a:ext cx="8229600" cy="45719"/>
          </a:xfrm>
          <a:prstGeom prst="rect">
            <a:avLst/>
          </a:prstGeom>
          <a:gradFill>
            <a:gsLst>
              <a:gs pos="0">
                <a:srgbClr val="BFC6D4"/>
              </a:gs>
              <a:gs pos="100000">
                <a:srgbClr val="3B4E6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715" y="6163022"/>
            <a:ext cx="1166026" cy="607162"/>
          </a:xfrm>
          <a:prstGeom prst="rect">
            <a:avLst/>
          </a:prstGeom>
        </p:spPr>
      </p:pic>
    </p:spTree>
    <p:extLst>
      <p:ext uri="{BB962C8B-B14F-4D97-AF65-F5344CB8AC3E}">
        <p14:creationId xmlns:p14="http://schemas.microsoft.com/office/powerpoint/2010/main" val="142319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982B3FC-1CAF-4292-AF53-DD37E7130B9E}"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715" y="6163022"/>
            <a:ext cx="1166026" cy="607162"/>
          </a:xfrm>
          <a:prstGeom prst="rect">
            <a:avLst/>
          </a:prstGeom>
        </p:spPr>
      </p:pic>
    </p:spTree>
    <p:extLst>
      <p:ext uri="{BB962C8B-B14F-4D97-AF65-F5344CB8AC3E}">
        <p14:creationId xmlns:p14="http://schemas.microsoft.com/office/powerpoint/2010/main" val="2365772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2B3FC-1CAF-4292-AF53-DD37E7130B9E}" type="slidenum">
              <a:rPr lang="en-US" smtClean="0"/>
              <a:t>‹#›</a:t>
            </a:fld>
            <a:endParaRPr lang="en-US" dirty="0"/>
          </a:p>
        </p:txBody>
      </p:sp>
      <p:grpSp>
        <p:nvGrpSpPr>
          <p:cNvPr id="22" name="Group 21"/>
          <p:cNvGrpSpPr/>
          <p:nvPr userDrawn="1"/>
        </p:nvGrpSpPr>
        <p:grpSpPr>
          <a:xfrm>
            <a:off x="0" y="6818892"/>
            <a:ext cx="9144000" cy="259082"/>
            <a:chOff x="226423" y="5151118"/>
            <a:chExt cx="9144000" cy="0"/>
          </a:xfrm>
        </p:grpSpPr>
        <p:cxnSp>
          <p:nvCxnSpPr>
            <p:cNvPr id="9" name="Straight Connector 8"/>
            <p:cNvCxnSpPr/>
            <p:nvPr userDrawn="1"/>
          </p:nvCxnSpPr>
          <p:spPr>
            <a:xfrm flipV="1">
              <a:off x="1402080" y="5151118"/>
              <a:ext cx="1175657" cy="0"/>
            </a:xfrm>
            <a:prstGeom prst="line">
              <a:avLst/>
            </a:prstGeom>
            <a:ln w="76200">
              <a:solidFill>
                <a:srgbClr val="213FA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4047962" y="5151118"/>
              <a:ext cx="979714" cy="0"/>
            </a:xfrm>
            <a:prstGeom prst="line">
              <a:avLst/>
            </a:prstGeom>
            <a:ln w="76200">
              <a:solidFill>
                <a:srgbClr val="3B4E6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578391" y="5151118"/>
              <a:ext cx="1469571" cy="0"/>
            </a:xfrm>
            <a:prstGeom prst="line">
              <a:avLst/>
            </a:prstGeom>
            <a:ln w="76200">
              <a:solidFill>
                <a:srgbClr val="78121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226423" y="5151118"/>
              <a:ext cx="1175657" cy="0"/>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5027677" y="5151118"/>
              <a:ext cx="1175657" cy="0"/>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86352" y="5151118"/>
              <a:ext cx="1763486" cy="0"/>
            </a:xfrm>
            <a:prstGeom prst="line">
              <a:avLst/>
            </a:prstGeom>
            <a:ln w="76200">
              <a:solidFill>
                <a:srgbClr val="213FA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V="1">
              <a:off x="7900852" y="5151118"/>
              <a:ext cx="1469571" cy="0"/>
            </a:xfrm>
            <a:prstGeom prst="line">
              <a:avLst/>
            </a:prstGeom>
            <a:ln w="76200">
              <a:solidFill>
                <a:srgbClr val="781216"/>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userDrawn="1"/>
        </p:nvSpPr>
        <p:spPr>
          <a:xfrm>
            <a:off x="1555784" y="6505545"/>
            <a:ext cx="7391400" cy="200055"/>
          </a:xfrm>
          <a:prstGeom prst="rect">
            <a:avLst/>
          </a:prstGeom>
          <a:noFill/>
        </p:spPr>
        <p:txBody>
          <a:bodyPr wrap="square" rtlCol="0">
            <a:spAutoFit/>
          </a:bodyPr>
          <a:lstStyle/>
          <a:p>
            <a:r>
              <a:rPr lang="en-US" sz="700" dirty="0">
                <a:solidFill>
                  <a:srgbClr val="383838"/>
                </a:solidFill>
                <a:latin typeface="Arial" panose="020B0604020202020204" pitchFamily="34" charset="0"/>
                <a:cs typeface="Arial" panose="020B0604020202020204" pitchFamily="34" charset="0"/>
              </a:rPr>
              <a:t>MHS GENESIS is a trademark of the Department of Defense, Defense Health Agency.  All rights reserved.</a:t>
            </a:r>
          </a:p>
        </p:txBody>
      </p:sp>
    </p:spTree>
    <p:extLst>
      <p:ext uri="{BB962C8B-B14F-4D97-AF65-F5344CB8AC3E}">
        <p14:creationId xmlns:p14="http://schemas.microsoft.com/office/powerpoint/2010/main" val="116717247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l" defTabSz="914400" rtl="0" eaLnBrk="1" latinLnBrk="0" hangingPunct="1">
        <a:spcBef>
          <a:spcPct val="0"/>
        </a:spcBef>
        <a:buNone/>
        <a:defRPr sz="4000" kern="1200">
          <a:solidFill>
            <a:srgbClr val="383838"/>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dha.ncr.deployment.mbx.dhmsm-deployment@mail.mil"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b="1" dirty="0"/>
              <a:t> Enterprise Issue Resolution:</a:t>
            </a:r>
            <a:br>
              <a:rPr lang="en-US" sz="3200" b="1" dirty="0"/>
            </a:br>
            <a:r>
              <a:rPr lang="en-US" sz="3200" b="1" dirty="0"/>
              <a:t>Remedy for End Users</a:t>
            </a:r>
            <a:endParaRPr lang="en-US" sz="2800" dirty="0"/>
          </a:p>
        </p:txBody>
      </p:sp>
      <p:sp>
        <p:nvSpPr>
          <p:cNvPr id="2" name="Subtitle 1"/>
          <p:cNvSpPr>
            <a:spLocks noGrp="1"/>
          </p:cNvSpPr>
          <p:nvPr>
            <p:ph type="subTitle" idx="1"/>
          </p:nvPr>
        </p:nvSpPr>
        <p:spPr/>
        <p:txBody>
          <a:bodyPr/>
          <a:lstStyle/>
          <a:p>
            <a:r>
              <a:rPr lang="en-US" dirty="0"/>
              <a:t>Nov 2018</a:t>
            </a:r>
          </a:p>
        </p:txBody>
      </p:sp>
    </p:spTree>
    <p:extLst>
      <p:ext uri="{BB962C8B-B14F-4D97-AF65-F5344CB8AC3E}">
        <p14:creationId xmlns:p14="http://schemas.microsoft.com/office/powerpoint/2010/main" val="291125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449" y="1673793"/>
            <a:ext cx="5968922" cy="4480541"/>
          </a:xfrm>
          <a:prstGeom prst="rect">
            <a:avLst/>
          </a:prstGeom>
        </p:spPr>
      </p:pic>
      <p:sp>
        <p:nvSpPr>
          <p:cNvPr id="13" name="Rectangle 12"/>
          <p:cNvSpPr/>
          <p:nvPr/>
        </p:nvSpPr>
        <p:spPr>
          <a:xfrm>
            <a:off x="2142912" y="2033778"/>
            <a:ext cx="5346459" cy="104448"/>
          </a:xfrm>
          <a:prstGeom prst="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1A2F52"/>
              </a:solidFill>
              <a:latin typeface="Arial" panose="020B0604020202020204" pitchFamily="34" charset="0"/>
              <a:cs typeface="Arial" panose="020B0604020202020204" pitchFamily="34" charset="0"/>
            </a:endParaRPr>
          </a:p>
        </p:txBody>
      </p:sp>
      <p:sp>
        <p:nvSpPr>
          <p:cNvPr id="12" name="Rectangle 11"/>
          <p:cNvSpPr/>
          <p:nvPr/>
        </p:nvSpPr>
        <p:spPr>
          <a:xfrm>
            <a:off x="2715165" y="3095646"/>
            <a:ext cx="1870904" cy="365004"/>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4" name="Rectangle 13"/>
          <p:cNvSpPr/>
          <p:nvPr/>
        </p:nvSpPr>
        <p:spPr>
          <a:xfrm>
            <a:off x="5042263" y="2949718"/>
            <a:ext cx="2447108" cy="119064"/>
          </a:xfrm>
          <a:prstGeom prst="rect">
            <a:avLst/>
          </a:prstGeom>
          <a:noFill/>
          <a:ln w="254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5" name="Rectangle 14"/>
          <p:cNvSpPr/>
          <p:nvPr/>
        </p:nvSpPr>
        <p:spPr>
          <a:xfrm>
            <a:off x="4992979" y="2480492"/>
            <a:ext cx="424149" cy="177549"/>
          </a:xfrm>
          <a:prstGeom prst="rect">
            <a:avLst/>
          </a:prstGeom>
          <a:noFill/>
          <a:ln w="28575">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cxnSp>
        <p:nvCxnSpPr>
          <p:cNvPr id="16" name="Straight Arrow Connector 15"/>
          <p:cNvCxnSpPr>
            <a:stCxn id="24" idx="2"/>
          </p:cNvCxnSpPr>
          <p:nvPr/>
        </p:nvCxnSpPr>
        <p:spPr>
          <a:xfrm flipH="1">
            <a:off x="6217920" y="2229130"/>
            <a:ext cx="755470" cy="720588"/>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a:xfrm>
            <a:off x="5834946" y="689317"/>
            <a:ext cx="2276888" cy="1539813"/>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On the right, the </a:t>
            </a:r>
            <a:r>
              <a:rPr lang="en-US" sz="1400" b="1" dirty="0">
                <a:solidFill>
                  <a:schemeClr val="tx1"/>
                </a:solidFill>
                <a:latin typeface="Arial" panose="020B0604020202020204" pitchFamily="34" charset="0"/>
                <a:cs typeface="Arial" panose="020B0604020202020204" pitchFamily="34" charset="0"/>
              </a:rPr>
              <a:t>Work Detail </a:t>
            </a:r>
            <a:r>
              <a:rPr lang="en-US" sz="1400" dirty="0">
                <a:solidFill>
                  <a:schemeClr val="tx1"/>
                </a:solidFill>
                <a:latin typeface="Arial" panose="020B0604020202020204" pitchFamily="34" charset="0"/>
                <a:cs typeface="Arial" panose="020B0604020202020204" pitchFamily="34" charset="0"/>
              </a:rPr>
              <a:t>tab will display the </a:t>
            </a:r>
            <a:r>
              <a:rPr lang="en-US" sz="1400" b="1" dirty="0">
                <a:solidFill>
                  <a:schemeClr val="tx1"/>
                </a:solidFill>
                <a:latin typeface="Arial" panose="020B0604020202020204" pitchFamily="34" charset="0"/>
                <a:cs typeface="Arial" panose="020B0604020202020204" pitchFamily="34" charset="0"/>
              </a:rPr>
              <a:t>Work Info Notes. </a:t>
            </a:r>
            <a:r>
              <a:rPr lang="en-US" sz="1400" dirty="0">
                <a:solidFill>
                  <a:schemeClr val="tx1"/>
                </a:solidFill>
                <a:latin typeface="Arial" panose="020B0604020202020204" pitchFamily="34" charset="0"/>
                <a:cs typeface="Arial" panose="020B0604020202020204" pitchFamily="34" charset="0"/>
              </a:rPr>
              <a:t>This is the history of the incident.  </a:t>
            </a:r>
            <a:endParaRPr lang="en-US" sz="1600" dirty="0">
              <a:solidFill>
                <a:srgbClr val="1A2F52"/>
              </a:solidFill>
              <a:latin typeface="Arial" panose="020B0604020202020204" pitchFamily="34" charset="0"/>
              <a:cs typeface="Arial" panose="020B0604020202020204" pitchFamily="34" charset="0"/>
            </a:endParaRPr>
          </a:p>
        </p:txBody>
      </p:sp>
      <p:sp>
        <p:nvSpPr>
          <p:cNvPr id="28" name="Title 2"/>
          <p:cNvSpPr>
            <a:spLocks noGrp="1"/>
          </p:cNvSpPr>
          <p:nvPr>
            <p:ph type="title"/>
          </p:nvPr>
        </p:nvSpPr>
        <p:spPr>
          <a:xfrm>
            <a:off x="457200" y="274638"/>
            <a:ext cx="8229600" cy="1143000"/>
          </a:xfrm>
        </p:spPr>
        <p:txBody>
          <a:bodyPr/>
          <a:lstStyle/>
          <a:p>
            <a:r>
              <a:rPr lang="en-US" dirty="0"/>
              <a:t>Incident Information</a:t>
            </a:r>
          </a:p>
        </p:txBody>
      </p:sp>
      <p:sp>
        <p:nvSpPr>
          <p:cNvPr id="17" name="Rectangle 16"/>
          <p:cNvSpPr/>
          <p:nvPr/>
        </p:nvSpPr>
        <p:spPr>
          <a:xfrm>
            <a:off x="2715165" y="4823628"/>
            <a:ext cx="1870904" cy="365004"/>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8" name="Rectangle 17"/>
          <p:cNvSpPr/>
          <p:nvPr/>
        </p:nvSpPr>
        <p:spPr>
          <a:xfrm>
            <a:off x="2746548" y="5416650"/>
            <a:ext cx="1870904" cy="477711"/>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flipV="1">
            <a:off x="4609413" y="3285979"/>
            <a:ext cx="914302" cy="503391"/>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5523715" y="3345232"/>
            <a:ext cx="2276888" cy="888275"/>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The </a:t>
            </a:r>
            <a:r>
              <a:rPr lang="en-US" sz="1400" b="1" dirty="0">
                <a:solidFill>
                  <a:schemeClr val="tx1"/>
                </a:solidFill>
                <a:latin typeface="Arial" panose="020B0604020202020204" pitchFamily="34" charset="0"/>
                <a:cs typeface="Arial" panose="020B0604020202020204" pitchFamily="34" charset="0"/>
              </a:rPr>
              <a:t>Notes</a:t>
            </a:r>
            <a:r>
              <a:rPr lang="en-US" sz="1400" dirty="0">
                <a:solidFill>
                  <a:schemeClr val="tx1"/>
                </a:solidFill>
                <a:latin typeface="Arial" panose="020B0604020202020204" pitchFamily="34" charset="0"/>
                <a:cs typeface="Arial" panose="020B0604020202020204" pitchFamily="34" charset="0"/>
              </a:rPr>
              <a:t> field contains the request made</a:t>
            </a:r>
            <a:endParaRPr lang="en-US" sz="1600" dirty="0">
              <a:solidFill>
                <a:srgbClr val="1A2F52"/>
              </a:solidFill>
              <a:latin typeface="Arial" panose="020B0604020202020204" pitchFamily="34" charset="0"/>
              <a:cs typeface="Arial" panose="020B0604020202020204" pitchFamily="34" charset="0"/>
            </a:endParaRPr>
          </a:p>
        </p:txBody>
      </p:sp>
      <p:cxnSp>
        <p:nvCxnSpPr>
          <p:cNvPr id="22" name="Straight Arrow Connector 21"/>
          <p:cNvCxnSpPr>
            <a:stCxn id="23" idx="3"/>
          </p:cNvCxnSpPr>
          <p:nvPr/>
        </p:nvCxnSpPr>
        <p:spPr>
          <a:xfrm>
            <a:off x="2181428" y="4720157"/>
            <a:ext cx="502354" cy="290438"/>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168812" y="3285980"/>
            <a:ext cx="2012616" cy="2868354"/>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chemeClr val="tx1"/>
                </a:solidFill>
                <a:latin typeface="Arial" panose="020B0604020202020204" pitchFamily="34" charset="0"/>
                <a:cs typeface="Arial" panose="020B0604020202020204" pitchFamily="34" charset="0"/>
              </a:rPr>
              <a:t>Assigned Group </a:t>
            </a:r>
            <a:r>
              <a:rPr lang="en-US" sz="1400" dirty="0">
                <a:solidFill>
                  <a:schemeClr val="tx1"/>
                </a:solidFill>
                <a:latin typeface="Arial" panose="020B0604020202020204" pitchFamily="34" charset="0"/>
                <a:cs typeface="Arial" panose="020B0604020202020204" pitchFamily="34" charset="0"/>
              </a:rPr>
              <a:t>is the team currently working the incident</a:t>
            </a:r>
          </a:p>
          <a:p>
            <a:pPr marL="285750" indent="-285750">
              <a:buFont typeface="Arial" panose="020B0604020202020204" pitchFamily="34" charset="0"/>
              <a:buChar char="•"/>
            </a:pPr>
            <a:r>
              <a:rPr lang="en-US" sz="1400" b="1" dirty="0">
                <a:solidFill>
                  <a:schemeClr val="tx1"/>
                </a:solidFill>
                <a:latin typeface="Arial" panose="020B0604020202020204" pitchFamily="34" charset="0"/>
                <a:cs typeface="Arial" panose="020B0604020202020204" pitchFamily="34" charset="0"/>
              </a:rPr>
              <a:t>Assignee </a:t>
            </a:r>
            <a:r>
              <a:rPr lang="en-US" sz="1400" dirty="0">
                <a:solidFill>
                  <a:schemeClr val="tx1"/>
                </a:solidFill>
                <a:latin typeface="Arial" panose="020B0604020202020204" pitchFamily="34" charset="0"/>
                <a:cs typeface="Arial" panose="020B0604020202020204" pitchFamily="34" charset="0"/>
              </a:rPr>
              <a:t>is the person on that team to whom the incident is assigned. Clicking the search icon will give you the contact info of the assignee</a:t>
            </a:r>
            <a:endParaRPr lang="en-US" sz="1600" dirty="0">
              <a:solidFill>
                <a:srgbClr val="1A2F52"/>
              </a:solidFill>
              <a:latin typeface="Arial" panose="020B0604020202020204" pitchFamily="34" charset="0"/>
              <a:cs typeface="Arial" panose="020B0604020202020204" pitchFamily="34" charset="0"/>
            </a:endParaRPr>
          </a:p>
        </p:txBody>
      </p:sp>
      <p:cxnSp>
        <p:nvCxnSpPr>
          <p:cNvPr id="25" name="Straight Arrow Connector 24"/>
          <p:cNvCxnSpPr>
            <a:endCxn id="18" idx="3"/>
          </p:cNvCxnSpPr>
          <p:nvPr/>
        </p:nvCxnSpPr>
        <p:spPr>
          <a:xfrm flipH="1">
            <a:off x="4617452" y="5188632"/>
            <a:ext cx="614424" cy="466874"/>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5231876" y="4726131"/>
            <a:ext cx="1741514" cy="888275"/>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See next slide for </a:t>
            </a:r>
            <a:r>
              <a:rPr lang="en-US" sz="1400" b="1" dirty="0">
                <a:solidFill>
                  <a:schemeClr val="tx1"/>
                </a:solidFill>
                <a:latin typeface="Arial" panose="020B0604020202020204" pitchFamily="34" charset="0"/>
                <a:cs typeface="Arial" panose="020B0604020202020204" pitchFamily="34" charset="0"/>
              </a:rPr>
              <a:t>Status</a:t>
            </a:r>
            <a:r>
              <a:rPr lang="en-US" sz="1400" dirty="0">
                <a:solidFill>
                  <a:schemeClr val="tx1"/>
                </a:solidFill>
                <a:latin typeface="Arial" panose="020B0604020202020204" pitchFamily="34" charset="0"/>
                <a:cs typeface="Arial" panose="020B0604020202020204" pitchFamily="34" charset="0"/>
              </a:rPr>
              <a:t> explanations</a:t>
            </a:r>
            <a:endParaRPr lang="en-US" sz="1600" dirty="0">
              <a:solidFill>
                <a:srgbClr val="1A2F5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08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Incident Status</a:t>
            </a:r>
          </a:p>
        </p:txBody>
      </p:sp>
      <p:sp>
        <p:nvSpPr>
          <p:cNvPr id="3" name="Content Placeholder 2"/>
          <p:cNvSpPr>
            <a:spLocks noGrp="1"/>
          </p:cNvSpPr>
          <p:nvPr>
            <p:ph idx="1"/>
          </p:nvPr>
        </p:nvSpPr>
        <p:spPr/>
        <p:txBody>
          <a:bodyPr>
            <a:normAutofit fontScale="85000" lnSpcReduction="10000"/>
          </a:bodyPr>
          <a:lstStyle/>
          <a:p>
            <a:r>
              <a:rPr lang="en-US" b="1" dirty="0"/>
              <a:t>Assigned</a:t>
            </a:r>
            <a:r>
              <a:rPr lang="en-US" dirty="0"/>
              <a:t>: This is the initial default status when an incident is assigned to a team. If there is no Assignee listed, the incident has not yet been reviewed</a:t>
            </a:r>
          </a:p>
          <a:p>
            <a:r>
              <a:rPr lang="en-US" b="1" dirty="0"/>
              <a:t>In-Progress</a:t>
            </a:r>
            <a:r>
              <a:rPr lang="en-US" dirty="0"/>
              <a:t>: The team/Assignee is actively working resolution</a:t>
            </a:r>
          </a:p>
          <a:p>
            <a:r>
              <a:rPr lang="en-US" b="1" dirty="0"/>
              <a:t>Pending</a:t>
            </a:r>
            <a:r>
              <a:rPr lang="en-US" dirty="0"/>
              <a:t>: The Assignee is awaiting more information. Status Reasons:</a:t>
            </a:r>
          </a:p>
          <a:p>
            <a:pPr lvl="1"/>
            <a:r>
              <a:rPr lang="en-US" u="sng" dirty="0"/>
              <a:t>Client Action Required</a:t>
            </a:r>
            <a:r>
              <a:rPr lang="en-US" dirty="0"/>
              <a:t>: More information is needed from the submitter. Check the Work Information Notes to see what is needed. </a:t>
            </a:r>
          </a:p>
          <a:p>
            <a:pPr lvl="1"/>
            <a:r>
              <a:rPr lang="en-US" u="sng" dirty="0"/>
              <a:t>Support Contact Hold</a:t>
            </a:r>
            <a:r>
              <a:rPr lang="en-US" dirty="0"/>
              <a:t>: The incident is pending reassignment to the OCHIO</a:t>
            </a:r>
          </a:p>
          <a:p>
            <a:pPr lvl="1"/>
            <a:r>
              <a:rPr lang="en-US" u="sng" dirty="0"/>
              <a:t>Monitoring Incident</a:t>
            </a:r>
            <a:r>
              <a:rPr lang="en-US" dirty="0"/>
              <a:t>: Generic hold status. Likely the Assignee is gathering data to support the request</a:t>
            </a:r>
          </a:p>
          <a:p>
            <a:pPr lvl="1"/>
            <a:r>
              <a:rPr lang="en-US" u="sng" dirty="0"/>
              <a:t>Others</a:t>
            </a:r>
            <a:r>
              <a:rPr lang="en-US" dirty="0"/>
              <a:t>: Infrequently used. Review the WINs or contact the assignee for more info. </a:t>
            </a:r>
          </a:p>
          <a:p>
            <a:r>
              <a:rPr lang="en-US" b="1" dirty="0"/>
              <a:t>Resolved</a:t>
            </a:r>
            <a:r>
              <a:rPr lang="en-US" dirty="0"/>
              <a:t>: When an incident is being closed, it first goes into a Resolved status. It remains in this status for 5 days, during which the incident can be reopened by contacting the Assignee or someone on the Assigned Group team. Contact your Site Integrator if assistance is needed.</a:t>
            </a:r>
          </a:p>
          <a:p>
            <a:r>
              <a:rPr lang="en-US" b="1" dirty="0"/>
              <a:t>Closed</a:t>
            </a:r>
            <a:r>
              <a:rPr lang="en-US" dirty="0"/>
              <a:t>: Final status to indicate the team/Assignee believes the issue was resolved. Once an incident is Closed, it cannot be reopened and a new ticket must be submitted.</a:t>
            </a:r>
          </a:p>
        </p:txBody>
      </p:sp>
      <p:sp>
        <p:nvSpPr>
          <p:cNvPr id="4" name="Slide Number Placeholder 3"/>
          <p:cNvSpPr>
            <a:spLocks noGrp="1"/>
          </p:cNvSpPr>
          <p:nvPr>
            <p:ph type="sldNum" sz="quarter" idx="12"/>
          </p:nvPr>
        </p:nvSpPr>
        <p:spPr/>
        <p:txBody>
          <a:bodyPr/>
          <a:lstStyle/>
          <a:p>
            <a:fld id="{2982B3FC-1CAF-4292-AF53-DD37E7130B9E}" type="slidenum">
              <a:rPr lang="en-US" smtClean="0"/>
              <a:t>11</a:t>
            </a:fld>
            <a:endParaRPr lang="en-US" dirty="0"/>
          </a:p>
        </p:txBody>
      </p:sp>
    </p:spTree>
    <p:extLst>
      <p:ext uri="{BB962C8B-B14F-4D97-AF65-F5344CB8AC3E}">
        <p14:creationId xmlns:p14="http://schemas.microsoft.com/office/powerpoint/2010/main" val="135448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Attachments</a:t>
            </a:r>
          </a:p>
        </p:txBody>
      </p:sp>
      <p:sp>
        <p:nvSpPr>
          <p:cNvPr id="4" name="Slide Number Placeholder 3"/>
          <p:cNvSpPr>
            <a:spLocks noGrp="1"/>
          </p:cNvSpPr>
          <p:nvPr>
            <p:ph type="sldNum" sz="quarter" idx="12"/>
          </p:nvPr>
        </p:nvSpPr>
        <p:spPr/>
        <p:txBody>
          <a:bodyPr/>
          <a:lstStyle/>
          <a:p>
            <a:fld id="{2982B3FC-1CAF-4292-AF53-DD37E7130B9E}" type="slidenum">
              <a:rPr lang="en-US" smtClean="0"/>
              <a:t>12</a:t>
            </a:fld>
            <a:endParaRPr lang="en-US" dirty="0"/>
          </a:p>
        </p:txBody>
      </p:sp>
      <p:pic>
        <p:nvPicPr>
          <p:cNvPr id="6" name="Picture 5"/>
          <p:cNvPicPr>
            <a:picLocks noChangeAspect="1"/>
          </p:cNvPicPr>
          <p:nvPr/>
        </p:nvPicPr>
        <p:blipFill>
          <a:blip r:embed="rId2"/>
          <a:stretch>
            <a:fillRect/>
          </a:stretch>
        </p:blipFill>
        <p:spPr>
          <a:xfrm>
            <a:off x="361870" y="1600200"/>
            <a:ext cx="6092870" cy="4985657"/>
          </a:xfrm>
          <a:prstGeom prst="rect">
            <a:avLst/>
          </a:prstGeom>
        </p:spPr>
      </p:pic>
      <p:sp>
        <p:nvSpPr>
          <p:cNvPr id="7" name="Rectangular Callout 6"/>
          <p:cNvSpPr/>
          <p:nvPr/>
        </p:nvSpPr>
        <p:spPr>
          <a:xfrm>
            <a:off x="4415245" y="3770810"/>
            <a:ext cx="3940629" cy="2080123"/>
          </a:xfrm>
          <a:prstGeom prst="wedgeRectCallout">
            <a:avLst>
              <a:gd name="adj1" fmla="val 15895"/>
              <a:gd name="adj2" fmla="val -49154"/>
            </a:avLst>
          </a:prstGeom>
          <a:solidFill>
            <a:schemeClr val="accent6">
              <a:lumMod val="20000"/>
              <a:lumOff val="80000"/>
            </a:schemeClr>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latin typeface="Arial" panose="020B0604020202020204" pitchFamily="34" charset="0"/>
                <a:cs typeface="Arial" panose="020B0604020202020204" pitchFamily="34" charset="0"/>
              </a:rPr>
              <a:t>If a WIN has an attachment, you’ll see a number next to the note</a:t>
            </a:r>
          </a:p>
          <a:p>
            <a:pPr marL="342900" indent="-342900">
              <a:buFont typeface="+mj-lt"/>
              <a:buAutoNum type="arabicPeriod"/>
            </a:pPr>
            <a:endParaRPr lang="en-US"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tx1"/>
                </a:solidFill>
                <a:latin typeface="Arial" panose="020B0604020202020204" pitchFamily="34" charset="0"/>
                <a:cs typeface="Arial" panose="020B0604020202020204" pitchFamily="34" charset="0"/>
              </a:rPr>
              <a:t>To open the attachment, double click on the WIN and click the “view attachment” icon</a:t>
            </a:r>
          </a:p>
        </p:txBody>
      </p:sp>
      <p:sp>
        <p:nvSpPr>
          <p:cNvPr id="8" name="Oval 7"/>
          <p:cNvSpPr/>
          <p:nvPr/>
        </p:nvSpPr>
        <p:spPr>
          <a:xfrm>
            <a:off x="6172200" y="2194221"/>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cxnSp>
        <p:nvCxnSpPr>
          <p:cNvPr id="9" name="Straight Arrow Connector 8"/>
          <p:cNvCxnSpPr>
            <a:stCxn id="8" idx="3"/>
          </p:cNvCxnSpPr>
          <p:nvPr/>
        </p:nvCxnSpPr>
        <p:spPr>
          <a:xfrm flipH="1">
            <a:off x="5334000" y="2519425"/>
            <a:ext cx="893996" cy="28439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495540" y="5660433"/>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cxnSp>
        <p:nvCxnSpPr>
          <p:cNvPr id="11" name="Straight Arrow Connector 10"/>
          <p:cNvCxnSpPr>
            <a:stCxn id="10" idx="1"/>
          </p:cNvCxnSpPr>
          <p:nvPr/>
        </p:nvCxnSpPr>
        <p:spPr>
          <a:xfrm flipH="1" flipV="1">
            <a:off x="2804160" y="5325277"/>
            <a:ext cx="747176" cy="390952"/>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578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WINs</a:t>
            </a:r>
          </a:p>
        </p:txBody>
      </p:sp>
      <p:sp>
        <p:nvSpPr>
          <p:cNvPr id="4" name="Slide Number Placeholder 3"/>
          <p:cNvSpPr>
            <a:spLocks noGrp="1"/>
          </p:cNvSpPr>
          <p:nvPr>
            <p:ph type="sldNum" sz="quarter" idx="12"/>
          </p:nvPr>
        </p:nvSpPr>
        <p:spPr/>
        <p:txBody>
          <a:bodyPr/>
          <a:lstStyle/>
          <a:p>
            <a:fld id="{2982B3FC-1CAF-4292-AF53-DD37E7130B9E}" type="slidenum">
              <a:rPr lang="en-US" smtClean="0"/>
              <a:t>13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5" y="1580971"/>
            <a:ext cx="8697436" cy="438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699788" y="3284706"/>
            <a:ext cx="2504886" cy="1719313"/>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To view all WINs at once (to read the history of the incident), click the “History” button at the top of the WIN field</a:t>
            </a:r>
          </a:p>
        </p:txBody>
      </p:sp>
      <p:sp>
        <p:nvSpPr>
          <p:cNvPr id="8" name="Oval 7"/>
          <p:cNvSpPr/>
          <p:nvPr/>
        </p:nvSpPr>
        <p:spPr>
          <a:xfrm>
            <a:off x="3559472" y="2109387"/>
            <a:ext cx="381000" cy="381000"/>
          </a:xfrm>
          <a:prstGeom prst="ellipse">
            <a:avLst/>
          </a:prstGeom>
          <a:noFill/>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9" name="Straight Arrow Connector 8"/>
          <p:cNvCxnSpPr/>
          <p:nvPr/>
        </p:nvCxnSpPr>
        <p:spPr>
          <a:xfrm flipV="1">
            <a:off x="3204674" y="2490387"/>
            <a:ext cx="545298" cy="794319"/>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302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Adding Work Information Notes (WINs)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83" y="1555371"/>
            <a:ext cx="8348021" cy="4286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926488" y="1789981"/>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cxnSp>
        <p:nvCxnSpPr>
          <p:cNvPr id="6" name="Straight Arrow Connector 5"/>
          <p:cNvCxnSpPr>
            <a:stCxn id="5" idx="3"/>
          </p:cNvCxnSpPr>
          <p:nvPr/>
        </p:nvCxnSpPr>
        <p:spPr>
          <a:xfrm flipH="1">
            <a:off x="4088288" y="2115185"/>
            <a:ext cx="893996" cy="28439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7" name="Oval 6"/>
          <p:cNvSpPr/>
          <p:nvPr/>
        </p:nvSpPr>
        <p:spPr>
          <a:xfrm>
            <a:off x="5073094" y="3607172"/>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cxnSp>
        <p:nvCxnSpPr>
          <p:cNvPr id="8" name="Straight Arrow Connector 7"/>
          <p:cNvCxnSpPr>
            <a:stCxn id="7" idx="5"/>
          </p:cNvCxnSpPr>
          <p:nvPr/>
        </p:nvCxnSpPr>
        <p:spPr>
          <a:xfrm>
            <a:off x="5398298" y="3932376"/>
            <a:ext cx="621502" cy="351779"/>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2" name="Oval 11"/>
          <p:cNvSpPr/>
          <p:nvPr/>
        </p:nvSpPr>
        <p:spPr>
          <a:xfrm>
            <a:off x="7734300" y="3903155"/>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13" name="Straight Arrow Connector 12"/>
          <p:cNvCxnSpPr>
            <a:stCxn id="12" idx="1"/>
          </p:cNvCxnSpPr>
          <p:nvPr/>
        </p:nvCxnSpPr>
        <p:spPr>
          <a:xfrm flipH="1" flipV="1">
            <a:off x="6896100" y="3604653"/>
            <a:ext cx="893996" cy="354298"/>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2876340" y="4694981"/>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7" name="Straight Arrow Connector 16"/>
          <p:cNvCxnSpPr>
            <a:stCxn id="16" idx="6"/>
          </p:cNvCxnSpPr>
          <p:nvPr/>
        </p:nvCxnSpPr>
        <p:spPr>
          <a:xfrm flipV="1">
            <a:off x="3257340" y="4752808"/>
            <a:ext cx="738927" cy="132673"/>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0" name="Oval 19"/>
          <p:cNvSpPr/>
          <p:nvPr/>
        </p:nvSpPr>
        <p:spPr>
          <a:xfrm>
            <a:off x="5116988" y="5567322"/>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cxnSp>
        <p:nvCxnSpPr>
          <p:cNvPr id="21" name="Straight Arrow Connector 20"/>
          <p:cNvCxnSpPr>
            <a:stCxn id="20" idx="2"/>
          </p:cNvCxnSpPr>
          <p:nvPr/>
        </p:nvCxnSpPr>
        <p:spPr>
          <a:xfrm flipH="1" flipV="1">
            <a:off x="4241800" y="5567322"/>
            <a:ext cx="875188" cy="190500"/>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2731948" y="5157747"/>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p>
        </p:txBody>
      </p:sp>
      <p:cxnSp>
        <p:nvCxnSpPr>
          <p:cNvPr id="28" name="Straight Arrow Connector 27"/>
          <p:cNvCxnSpPr/>
          <p:nvPr/>
        </p:nvCxnSpPr>
        <p:spPr>
          <a:xfrm flipV="1">
            <a:off x="3112948" y="5315724"/>
            <a:ext cx="883319" cy="32523"/>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6393894" y="4829685"/>
            <a:ext cx="68424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2b</a:t>
            </a:r>
          </a:p>
        </p:txBody>
      </p:sp>
      <p:cxnSp>
        <p:nvCxnSpPr>
          <p:cNvPr id="19" name="Straight Arrow Connector 18"/>
          <p:cNvCxnSpPr>
            <a:stCxn id="18" idx="1"/>
          </p:cNvCxnSpPr>
          <p:nvPr/>
        </p:nvCxnSpPr>
        <p:spPr>
          <a:xfrm flipH="1" flipV="1">
            <a:off x="5759853" y="4620135"/>
            <a:ext cx="734246" cy="26534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4" name="Rectangular Callout 23"/>
          <p:cNvSpPr/>
          <p:nvPr/>
        </p:nvSpPr>
        <p:spPr>
          <a:xfrm>
            <a:off x="543484" y="1761471"/>
            <a:ext cx="3382475" cy="2813802"/>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1A2F52"/>
                </a:solidFill>
                <a:latin typeface="Arial" panose="020B0604020202020204" pitchFamily="34" charset="0"/>
                <a:cs typeface="Arial" panose="020B0604020202020204" pitchFamily="34" charset="0"/>
              </a:rPr>
              <a:t>Open the incident and click “Add Work Information Note”</a:t>
            </a:r>
          </a:p>
          <a:p>
            <a:pPr marL="342900" indent="-342900">
              <a:buFont typeface="+mj-lt"/>
              <a:buAutoNum type="arabicPeriod"/>
            </a:pPr>
            <a:r>
              <a:rPr lang="en-US" sz="1600" dirty="0">
                <a:solidFill>
                  <a:srgbClr val="1A2F52"/>
                </a:solidFill>
                <a:latin typeface="Arial" panose="020B0604020202020204" pitchFamily="34" charset="0"/>
                <a:cs typeface="Arial" panose="020B0604020202020204" pitchFamily="34" charset="0"/>
              </a:rPr>
              <a:t>Expand the field</a:t>
            </a:r>
          </a:p>
          <a:p>
            <a:r>
              <a:rPr lang="en-US" sz="1600" dirty="0">
                <a:solidFill>
                  <a:srgbClr val="1A2F52"/>
                </a:solidFill>
                <a:latin typeface="Arial" panose="020B0604020202020204" pitchFamily="34" charset="0"/>
                <a:cs typeface="Arial" panose="020B0604020202020204" pitchFamily="34" charset="0"/>
              </a:rPr>
              <a:t>2b. Click the file folder to add attachments</a:t>
            </a:r>
          </a:p>
          <a:p>
            <a:pPr marL="342900" indent="-342900">
              <a:buFont typeface="+mj-lt"/>
              <a:buAutoNum type="arabicPeriod" startAt="3"/>
            </a:pPr>
            <a:r>
              <a:rPr lang="en-US" sz="1600" dirty="0">
                <a:solidFill>
                  <a:srgbClr val="1A2F52"/>
                </a:solidFill>
                <a:latin typeface="Arial" panose="020B0604020202020204" pitchFamily="34" charset="0"/>
                <a:cs typeface="Arial" panose="020B0604020202020204" pitchFamily="34" charset="0"/>
              </a:rPr>
              <a:t>Add WINs (See next slide for format)</a:t>
            </a:r>
          </a:p>
          <a:p>
            <a:pPr marL="342900" indent="-342900">
              <a:buFont typeface="+mj-lt"/>
              <a:buAutoNum type="arabicPeriod" startAt="3"/>
            </a:pPr>
            <a:r>
              <a:rPr lang="en-US" sz="1600" dirty="0">
                <a:solidFill>
                  <a:srgbClr val="1A2F52"/>
                </a:solidFill>
                <a:latin typeface="Arial" panose="020B0604020202020204" pitchFamily="34" charset="0"/>
                <a:cs typeface="Arial" panose="020B0604020202020204" pitchFamily="34" charset="0"/>
              </a:rPr>
              <a:t>Expand field by clicking arrow next to “More Details”</a:t>
            </a:r>
          </a:p>
          <a:p>
            <a:pPr marL="342900" indent="-342900">
              <a:buFont typeface="+mj-lt"/>
              <a:buAutoNum type="arabicPeriod" startAt="3"/>
            </a:pPr>
            <a:r>
              <a:rPr lang="en-US" sz="1600" dirty="0">
                <a:solidFill>
                  <a:srgbClr val="1A2F52"/>
                </a:solidFill>
                <a:latin typeface="Arial" panose="020B0604020202020204" pitchFamily="34" charset="0"/>
                <a:cs typeface="Arial" panose="020B0604020202020204" pitchFamily="34" charset="0"/>
              </a:rPr>
              <a:t>Unlock WIN</a:t>
            </a:r>
          </a:p>
          <a:p>
            <a:pPr marL="342900" indent="-342900">
              <a:buFont typeface="+mj-lt"/>
              <a:buAutoNum type="arabicPeriod" startAt="3"/>
            </a:pPr>
            <a:r>
              <a:rPr lang="en-US" sz="1600" dirty="0">
                <a:solidFill>
                  <a:srgbClr val="1A2F52"/>
                </a:solidFill>
                <a:latin typeface="Arial" panose="020B0604020202020204" pitchFamily="34" charset="0"/>
                <a:cs typeface="Arial" panose="020B0604020202020204" pitchFamily="34" charset="0"/>
              </a:rPr>
              <a:t>Click “Add”</a:t>
            </a:r>
          </a:p>
        </p:txBody>
      </p:sp>
    </p:spTree>
    <p:extLst>
      <p:ext uri="{BB962C8B-B14F-4D97-AF65-F5344CB8AC3E}">
        <p14:creationId xmlns:p14="http://schemas.microsoft.com/office/powerpoint/2010/main" val="387680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84" y="2104822"/>
            <a:ext cx="7014403" cy="3804421"/>
          </a:xfrm>
          <a:prstGeom prst="rect">
            <a:avLst/>
          </a:prstGeom>
          <a:ln w="38100">
            <a:noFill/>
          </a:ln>
          <a:effectLst>
            <a:outerShdw blurRad="50800" dist="38100" algn="l" rotWithShape="0">
              <a:prstClr val="black">
                <a:alpha val="40000"/>
              </a:prstClr>
            </a:outerShdw>
          </a:effectLst>
        </p:spPr>
      </p:pic>
      <p:sp>
        <p:nvSpPr>
          <p:cNvPr id="3" name="Title 2"/>
          <p:cNvSpPr>
            <a:spLocks noGrp="1"/>
          </p:cNvSpPr>
          <p:nvPr>
            <p:ph type="title"/>
          </p:nvPr>
        </p:nvSpPr>
        <p:spPr/>
        <p:txBody>
          <a:bodyPr/>
          <a:lstStyle/>
          <a:p>
            <a:r>
              <a:rPr lang="en-US" dirty="0"/>
              <a:t>Viewing the Audit Log</a:t>
            </a:r>
          </a:p>
        </p:txBody>
      </p:sp>
      <p:sp>
        <p:nvSpPr>
          <p:cNvPr id="6" name="Rectangle 5"/>
          <p:cNvSpPr/>
          <p:nvPr/>
        </p:nvSpPr>
        <p:spPr>
          <a:xfrm>
            <a:off x="3520923" y="3730172"/>
            <a:ext cx="1830006" cy="132336"/>
          </a:xfrm>
          <a:prstGeom prst="rect">
            <a:avLst/>
          </a:prstGeom>
          <a:noFill/>
          <a:ln w="38100">
            <a:solidFill>
              <a:schemeClr val="accent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7" name="Rectangle 6"/>
          <p:cNvSpPr/>
          <p:nvPr/>
        </p:nvSpPr>
        <p:spPr>
          <a:xfrm>
            <a:off x="876414" y="5431865"/>
            <a:ext cx="1291050" cy="193179"/>
          </a:xfrm>
          <a:prstGeom prst="rect">
            <a:avLst/>
          </a:prstGeom>
          <a:noFill/>
          <a:ln w="38100">
            <a:solidFill>
              <a:schemeClr val="accent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H="1">
            <a:off x="2167464" y="2015067"/>
            <a:ext cx="2565938" cy="3055976"/>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4733401" y="1575546"/>
            <a:ext cx="3891279" cy="1719313"/>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From the Incident, you can also check the </a:t>
            </a:r>
            <a:r>
              <a:rPr lang="en-US" sz="1400" b="1" dirty="0">
                <a:solidFill>
                  <a:schemeClr val="tx1"/>
                </a:solidFill>
                <a:latin typeface="Arial" panose="020B0604020202020204" pitchFamily="34" charset="0"/>
                <a:cs typeface="Arial" panose="020B0604020202020204" pitchFamily="34" charset="0"/>
              </a:rPr>
              <a:t>Incident Audit Log </a:t>
            </a:r>
            <a:r>
              <a:rPr lang="en-US" sz="1400" dirty="0">
                <a:solidFill>
                  <a:schemeClr val="tx1"/>
                </a:solidFill>
                <a:latin typeface="Arial" panose="020B0604020202020204" pitchFamily="34" charset="0"/>
                <a:cs typeface="Arial" panose="020B0604020202020204" pitchFamily="34" charset="0"/>
              </a:rPr>
              <a:t>to find a history of  changes that have been made to the Incident.</a:t>
            </a:r>
          </a:p>
          <a:p>
            <a:r>
              <a:rPr lang="en-US" sz="1400" b="1" dirty="0">
                <a:solidFill>
                  <a:schemeClr val="tx1"/>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To open the Audit Log, click </a:t>
            </a:r>
            <a:r>
              <a:rPr lang="en-US" sz="1400" b="1" dirty="0">
                <a:solidFill>
                  <a:schemeClr val="tx1"/>
                </a:solidFill>
                <a:latin typeface="Arial" panose="020B0604020202020204" pitchFamily="34" charset="0"/>
                <a:cs typeface="Arial" panose="020B0604020202020204" pitchFamily="34" charset="0"/>
              </a:rPr>
              <a:t>Functions &gt; More &gt; View Audit Log</a:t>
            </a:r>
            <a:r>
              <a:rPr lang="en-US" sz="1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Click </a:t>
            </a:r>
            <a:r>
              <a:rPr lang="en-US" sz="1400" b="1" dirty="0">
                <a:solidFill>
                  <a:schemeClr val="tx1"/>
                </a:solidFill>
                <a:latin typeface="Arial" panose="020B0604020202020204" pitchFamily="34" charset="0"/>
                <a:cs typeface="Arial" panose="020B0604020202020204" pitchFamily="34" charset="0"/>
              </a:rPr>
              <a:t>Form Audits </a:t>
            </a:r>
            <a:r>
              <a:rPr lang="en-US" sz="1400" dirty="0">
                <a:solidFill>
                  <a:schemeClr val="tx1"/>
                </a:solidFill>
                <a:latin typeface="Arial" panose="020B0604020202020204" pitchFamily="34" charset="0"/>
                <a:cs typeface="Arial" panose="020B0604020202020204" pitchFamily="34" charset="0"/>
              </a:rPr>
              <a:t>tab</a:t>
            </a:r>
            <a:r>
              <a:rPr lang="en-US" sz="1400" b="1" dirty="0">
                <a:solidFill>
                  <a:schemeClr val="tx1"/>
                </a:solidFill>
                <a:latin typeface="Arial" panose="020B0604020202020204" pitchFamily="34" charset="0"/>
                <a:cs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p:txBody>
      </p:sp>
      <p:sp>
        <p:nvSpPr>
          <p:cNvPr id="12" name="Rectangular Callout 11"/>
          <p:cNvSpPr/>
          <p:nvPr/>
        </p:nvSpPr>
        <p:spPr>
          <a:xfrm>
            <a:off x="3303822" y="4232843"/>
            <a:ext cx="5433664" cy="1676400"/>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The </a:t>
            </a:r>
            <a:r>
              <a:rPr lang="en-US" sz="1400" b="1" dirty="0">
                <a:solidFill>
                  <a:schemeClr val="tx1"/>
                </a:solidFill>
                <a:latin typeface="Arial" panose="020B0604020202020204" pitchFamily="34" charset="0"/>
                <a:cs typeface="Arial" panose="020B0604020202020204" pitchFamily="34" charset="0"/>
              </a:rPr>
              <a:t>Fields Changed </a:t>
            </a:r>
            <a:r>
              <a:rPr lang="en-US" sz="1400" dirty="0">
                <a:solidFill>
                  <a:schemeClr val="tx1"/>
                </a:solidFill>
                <a:latin typeface="Arial" panose="020B0604020202020204" pitchFamily="34" charset="0"/>
                <a:cs typeface="Arial" panose="020B0604020202020204" pitchFamily="34" charset="0"/>
              </a:rPr>
              <a:t>column displays </a:t>
            </a:r>
            <a:r>
              <a:rPr lang="en-US" sz="1400" i="1" dirty="0">
                <a:solidFill>
                  <a:schemeClr val="tx1"/>
                </a:solidFill>
                <a:latin typeface="Arial" panose="020B0604020202020204" pitchFamily="34" charset="0"/>
                <a:cs typeface="Arial" panose="020B0604020202020204" pitchFamily="34" charset="0"/>
              </a:rPr>
              <a:t>fields that have been changed</a:t>
            </a:r>
            <a:r>
              <a:rPr lang="en-US" sz="1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The </a:t>
            </a:r>
            <a:r>
              <a:rPr lang="en-US" sz="1400" b="1" dirty="0">
                <a:solidFill>
                  <a:schemeClr val="tx1"/>
                </a:solidFill>
                <a:latin typeface="Arial" panose="020B0604020202020204" pitchFamily="34" charset="0"/>
                <a:cs typeface="Arial" panose="020B0604020202020204" pitchFamily="34" charset="0"/>
              </a:rPr>
              <a:t>Modified By </a:t>
            </a:r>
            <a:r>
              <a:rPr lang="en-US" sz="1400" dirty="0">
                <a:solidFill>
                  <a:schemeClr val="tx1"/>
                </a:solidFill>
                <a:latin typeface="Arial" panose="020B0604020202020204" pitchFamily="34" charset="0"/>
                <a:cs typeface="Arial" panose="020B0604020202020204" pitchFamily="34" charset="0"/>
              </a:rPr>
              <a:t>column displays the </a:t>
            </a:r>
            <a:r>
              <a:rPr lang="en-US" sz="1400" b="1" dirty="0">
                <a:solidFill>
                  <a:schemeClr val="tx1"/>
                </a:solidFill>
                <a:latin typeface="Arial" panose="020B0604020202020204" pitchFamily="34" charset="0"/>
                <a:cs typeface="Arial" panose="020B0604020202020204" pitchFamily="34" charset="0"/>
              </a:rPr>
              <a:t>Submitter ID </a:t>
            </a:r>
            <a:r>
              <a:rPr lang="en-US" sz="1400" dirty="0">
                <a:solidFill>
                  <a:schemeClr val="tx1"/>
                </a:solidFill>
                <a:latin typeface="Arial" panose="020B0604020202020204" pitchFamily="34" charset="0"/>
                <a:cs typeface="Arial" panose="020B0604020202020204" pitchFamily="34" charset="0"/>
              </a:rPr>
              <a:t>of the individual that </a:t>
            </a:r>
            <a:r>
              <a:rPr lang="en-US" sz="1400" i="1" dirty="0">
                <a:solidFill>
                  <a:schemeClr val="tx1"/>
                </a:solidFill>
                <a:latin typeface="Arial" panose="020B0604020202020204" pitchFamily="34" charset="0"/>
                <a:cs typeface="Arial" panose="020B0604020202020204" pitchFamily="34" charset="0"/>
              </a:rPr>
              <a:t>modified the fields</a:t>
            </a:r>
            <a:r>
              <a:rPr lang="en-US" sz="1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400" b="1" dirty="0">
                <a:solidFill>
                  <a:schemeClr val="tx1"/>
                </a:solidFill>
                <a:latin typeface="Arial" panose="020B0604020202020204" pitchFamily="34" charset="0"/>
                <a:cs typeface="Arial" panose="020B0604020202020204" pitchFamily="34" charset="0"/>
              </a:rPr>
              <a:t>Changes</a:t>
            </a:r>
            <a:r>
              <a:rPr lang="en-US" sz="1400" dirty="0">
                <a:solidFill>
                  <a:schemeClr val="tx1"/>
                </a:solidFill>
                <a:latin typeface="Arial" panose="020B0604020202020204" pitchFamily="34" charset="0"/>
                <a:cs typeface="Arial" panose="020B0604020202020204" pitchFamily="34" charset="0"/>
              </a:rPr>
              <a:t> column displays the </a:t>
            </a:r>
            <a:r>
              <a:rPr lang="en-US" sz="1400" i="1" dirty="0">
                <a:solidFill>
                  <a:schemeClr val="tx1"/>
                </a:solidFill>
                <a:latin typeface="Arial" panose="020B0604020202020204" pitchFamily="34" charset="0"/>
                <a:cs typeface="Arial" panose="020B0604020202020204" pitchFamily="34" charset="0"/>
              </a:rPr>
              <a:t>changes made to the fields</a:t>
            </a:r>
            <a:r>
              <a:rPr lang="en-US" sz="1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The </a:t>
            </a:r>
            <a:r>
              <a:rPr lang="en-US" sz="1400" b="1" dirty="0">
                <a:solidFill>
                  <a:schemeClr val="tx1"/>
                </a:solidFill>
                <a:latin typeface="Arial" panose="020B0604020202020204" pitchFamily="34" charset="0"/>
                <a:cs typeface="Arial" panose="020B0604020202020204" pitchFamily="34" charset="0"/>
              </a:rPr>
              <a:t>Notification Audits </a:t>
            </a:r>
            <a:r>
              <a:rPr lang="en-US" sz="1400" dirty="0">
                <a:solidFill>
                  <a:schemeClr val="tx1"/>
                </a:solidFill>
                <a:latin typeface="Arial" panose="020B0604020202020204" pitchFamily="34" charset="0"/>
                <a:cs typeface="Arial" panose="020B0604020202020204" pitchFamily="34" charset="0"/>
              </a:rPr>
              <a:t>tab displays any </a:t>
            </a:r>
            <a:r>
              <a:rPr lang="en-US" sz="1400" i="1" dirty="0">
                <a:solidFill>
                  <a:schemeClr val="tx1"/>
                </a:solidFill>
                <a:latin typeface="Arial" panose="020B0604020202020204" pitchFamily="34" charset="0"/>
                <a:cs typeface="Arial" panose="020B0604020202020204" pitchFamily="34" charset="0"/>
              </a:rPr>
              <a:t>notification emails sent by Remedy </a:t>
            </a:r>
            <a:r>
              <a:rPr lang="en-US" sz="1400" dirty="0">
                <a:solidFill>
                  <a:schemeClr val="tx1"/>
                </a:solidFill>
                <a:latin typeface="Arial" panose="020B0604020202020204" pitchFamily="34" charset="0"/>
                <a:cs typeface="Arial" panose="020B0604020202020204" pitchFamily="34" charset="0"/>
              </a:rPr>
              <a:t>to Assigned Groups or the Customer.</a:t>
            </a:r>
            <a:endParaRPr lang="en-US" sz="1600"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76414" y="5079510"/>
            <a:ext cx="1291050" cy="193179"/>
          </a:xfrm>
          <a:prstGeom prst="rect">
            <a:avLst/>
          </a:prstGeom>
          <a:noFill/>
          <a:ln w="38100">
            <a:solidFill>
              <a:schemeClr val="accent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4" name="Rectangle 13"/>
          <p:cNvSpPr/>
          <p:nvPr/>
        </p:nvSpPr>
        <p:spPr>
          <a:xfrm>
            <a:off x="5503806" y="3523394"/>
            <a:ext cx="482979" cy="183856"/>
          </a:xfrm>
          <a:prstGeom prst="rect">
            <a:avLst/>
          </a:prstGeom>
          <a:noFill/>
          <a:ln w="38100">
            <a:solidFill>
              <a:schemeClr val="accent3"/>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5" name="Rectangle 14"/>
          <p:cNvSpPr/>
          <p:nvPr/>
        </p:nvSpPr>
        <p:spPr>
          <a:xfrm>
            <a:off x="2468078" y="3120573"/>
            <a:ext cx="581902" cy="166764"/>
          </a:xfrm>
          <a:prstGeom prst="rect">
            <a:avLst/>
          </a:prstGeom>
          <a:noFill/>
          <a:ln w="254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
        <p:nvSpPr>
          <p:cNvPr id="16" name="Rectangle 15"/>
          <p:cNvSpPr/>
          <p:nvPr/>
        </p:nvSpPr>
        <p:spPr>
          <a:xfrm>
            <a:off x="3049980" y="3120573"/>
            <a:ext cx="837487" cy="174286"/>
          </a:xfrm>
          <a:prstGeom prst="rect">
            <a:avLst/>
          </a:prstGeom>
          <a:noFill/>
          <a:ln w="254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A2F5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31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an Incident (1 of 2)</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4" y="3983567"/>
            <a:ext cx="5740401" cy="212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04" y="1543383"/>
            <a:ext cx="7690959" cy="2393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4670425" y="2895600"/>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cxnSp>
        <p:nvCxnSpPr>
          <p:cNvPr id="8" name="Straight Arrow Connector 7"/>
          <p:cNvCxnSpPr>
            <a:stCxn id="7" idx="3"/>
          </p:cNvCxnSpPr>
          <p:nvPr/>
        </p:nvCxnSpPr>
        <p:spPr>
          <a:xfrm flipH="1">
            <a:off x="4038600" y="3220804"/>
            <a:ext cx="687621" cy="546863"/>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1269569" y="4058623"/>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10" name="Straight Arrow Connector 9"/>
          <p:cNvCxnSpPr/>
          <p:nvPr/>
        </p:nvCxnSpPr>
        <p:spPr>
          <a:xfrm>
            <a:off x="1650569" y="4260679"/>
            <a:ext cx="753964" cy="0"/>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1321995" y="5124450"/>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sp>
        <p:nvSpPr>
          <p:cNvPr id="15" name="Right Brace 14"/>
          <p:cNvSpPr/>
          <p:nvPr/>
        </p:nvSpPr>
        <p:spPr>
          <a:xfrm rot="10800000">
            <a:off x="1702995" y="4610100"/>
            <a:ext cx="368847" cy="1409700"/>
          </a:xfrm>
          <a:prstGeom prst="rightBrace">
            <a:avLst/>
          </a:prstGeom>
          <a:noFill/>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ular Callout 11"/>
          <p:cNvSpPr/>
          <p:nvPr/>
        </p:nvSpPr>
        <p:spPr>
          <a:xfrm>
            <a:off x="5142929" y="1552216"/>
            <a:ext cx="3271167" cy="1991084"/>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1A2F52"/>
                </a:solidFill>
                <a:latin typeface="Arial" panose="020B0604020202020204" pitchFamily="34" charset="0"/>
                <a:cs typeface="Arial" panose="020B0604020202020204" pitchFamily="34" charset="0"/>
              </a:rPr>
              <a:t>Open the incident and click “Print” at the bottom of the screen. Save this file as the Incident ID#</a:t>
            </a:r>
          </a:p>
          <a:p>
            <a:pPr marL="342900" indent="-342900">
              <a:buFont typeface="+mj-lt"/>
              <a:buAutoNum type="arabicPeriod"/>
            </a:pPr>
            <a:r>
              <a:rPr lang="en-US" sz="1600" dirty="0">
                <a:solidFill>
                  <a:srgbClr val="1A2F52"/>
                </a:solidFill>
                <a:latin typeface="Arial" panose="020B0604020202020204" pitchFamily="34" charset="0"/>
                <a:cs typeface="Arial" panose="020B0604020202020204" pitchFamily="34" charset="0"/>
              </a:rPr>
              <a:t>Highlight all WINs</a:t>
            </a:r>
          </a:p>
          <a:p>
            <a:pPr marL="342900" indent="-342900">
              <a:buFont typeface="+mj-lt"/>
              <a:buAutoNum type="arabicPeriod"/>
            </a:pPr>
            <a:r>
              <a:rPr lang="en-US" sz="1600" dirty="0">
                <a:solidFill>
                  <a:srgbClr val="1A2F52"/>
                </a:solidFill>
                <a:latin typeface="Arial" panose="020B0604020202020204" pitchFamily="34" charset="0"/>
                <a:cs typeface="Arial" panose="020B0604020202020204" pitchFamily="34" charset="0"/>
              </a:rPr>
              <a:t>Click “Report”. Save this file as (Incident ID – WINs)</a:t>
            </a:r>
          </a:p>
        </p:txBody>
      </p:sp>
    </p:spTree>
    <p:extLst>
      <p:ext uri="{BB962C8B-B14F-4D97-AF65-F5344CB8AC3E}">
        <p14:creationId xmlns:p14="http://schemas.microsoft.com/office/powerpoint/2010/main" val="4885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an Incident (2 of 2)</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34" y="1612438"/>
            <a:ext cx="8255000" cy="421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047278" y="1904237"/>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8" name="Straight Arrow Connector 7"/>
          <p:cNvCxnSpPr>
            <a:stCxn id="7" idx="6"/>
          </p:cNvCxnSpPr>
          <p:nvPr/>
        </p:nvCxnSpPr>
        <p:spPr>
          <a:xfrm>
            <a:off x="6428278" y="2094737"/>
            <a:ext cx="810302" cy="134704"/>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2" name="Oval 11"/>
          <p:cNvSpPr/>
          <p:nvPr/>
        </p:nvSpPr>
        <p:spPr>
          <a:xfrm>
            <a:off x="6663753" y="3923621"/>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p>
        </p:txBody>
      </p:sp>
      <p:cxnSp>
        <p:nvCxnSpPr>
          <p:cNvPr id="13" name="Straight Arrow Connector 12"/>
          <p:cNvCxnSpPr>
            <a:stCxn id="12" idx="5"/>
          </p:cNvCxnSpPr>
          <p:nvPr/>
        </p:nvCxnSpPr>
        <p:spPr>
          <a:xfrm>
            <a:off x="6988957" y="4248825"/>
            <a:ext cx="499047" cy="233512"/>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5856778" y="3529358"/>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cxnSp>
        <p:nvCxnSpPr>
          <p:cNvPr id="17" name="Straight Arrow Connector 16"/>
          <p:cNvCxnSpPr>
            <a:stCxn id="16" idx="2"/>
          </p:cNvCxnSpPr>
          <p:nvPr/>
        </p:nvCxnSpPr>
        <p:spPr>
          <a:xfrm flipH="1">
            <a:off x="4988945" y="3719858"/>
            <a:ext cx="867833" cy="24008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5902029" y="3959944"/>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p>
        </p:txBody>
      </p:sp>
      <p:cxnSp>
        <p:nvCxnSpPr>
          <p:cNvPr id="19" name="Straight Arrow Connector 18"/>
          <p:cNvCxnSpPr/>
          <p:nvPr/>
        </p:nvCxnSpPr>
        <p:spPr>
          <a:xfrm flipH="1">
            <a:off x="5008033" y="4129208"/>
            <a:ext cx="893996" cy="0"/>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4988945" y="4412455"/>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8</a:t>
            </a:r>
          </a:p>
        </p:txBody>
      </p:sp>
      <p:cxnSp>
        <p:nvCxnSpPr>
          <p:cNvPr id="23" name="Straight Arrow Connector 22"/>
          <p:cNvCxnSpPr>
            <a:stCxn id="22" idx="2"/>
          </p:cNvCxnSpPr>
          <p:nvPr/>
        </p:nvCxnSpPr>
        <p:spPr>
          <a:xfrm flipH="1">
            <a:off x="4056849" y="4602955"/>
            <a:ext cx="932096" cy="56489"/>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6" name="Oval 25"/>
          <p:cNvSpPr/>
          <p:nvPr/>
        </p:nvSpPr>
        <p:spPr>
          <a:xfrm>
            <a:off x="5303184" y="5292019"/>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9</a:t>
            </a:r>
          </a:p>
        </p:txBody>
      </p:sp>
      <p:cxnSp>
        <p:nvCxnSpPr>
          <p:cNvPr id="27" name="Straight Arrow Connector 26"/>
          <p:cNvCxnSpPr/>
          <p:nvPr/>
        </p:nvCxnSpPr>
        <p:spPr>
          <a:xfrm flipH="1" flipV="1">
            <a:off x="4904698" y="5259853"/>
            <a:ext cx="388284" cy="169510"/>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0" name="Rectangular Callout 19"/>
          <p:cNvSpPr/>
          <p:nvPr/>
        </p:nvSpPr>
        <p:spPr>
          <a:xfrm>
            <a:off x="198397" y="2147698"/>
            <a:ext cx="2646404" cy="3144321"/>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In the Incident ID pdf, click “Tools”</a:t>
            </a:r>
          </a:p>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Under “Insert Pages”, click “Insert from file”</a:t>
            </a:r>
          </a:p>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Choose the Incident ID – WINs file</a:t>
            </a:r>
          </a:p>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Ensure “Location” says “After”</a:t>
            </a:r>
          </a:p>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Click “Last”</a:t>
            </a:r>
          </a:p>
          <a:p>
            <a:pPr marL="342900" indent="-342900">
              <a:buFont typeface="+mj-lt"/>
              <a:buAutoNum type="arabicPeriod" startAt="4"/>
            </a:pPr>
            <a:r>
              <a:rPr lang="en-US" sz="1400" dirty="0">
                <a:solidFill>
                  <a:srgbClr val="1A2F52"/>
                </a:solidFill>
                <a:latin typeface="Arial" panose="020B0604020202020204" pitchFamily="34" charset="0"/>
                <a:cs typeface="Arial" panose="020B0604020202020204" pitchFamily="34" charset="0"/>
              </a:rPr>
              <a:t>Click “OK”</a:t>
            </a:r>
          </a:p>
          <a:p>
            <a:r>
              <a:rPr lang="en-US" sz="1400" dirty="0">
                <a:solidFill>
                  <a:srgbClr val="1A2F52"/>
                </a:solidFill>
                <a:latin typeface="Arial" panose="020B0604020202020204" pitchFamily="34" charset="0"/>
                <a:cs typeface="Arial" panose="020B0604020202020204" pitchFamily="34" charset="0"/>
              </a:rPr>
              <a:t>The WINs will now be at the end of the Incident ID pdf. Save the document and close. </a:t>
            </a:r>
          </a:p>
        </p:txBody>
      </p:sp>
    </p:spTree>
    <p:extLst>
      <p:ext uri="{BB962C8B-B14F-4D97-AF65-F5344CB8AC3E}">
        <p14:creationId xmlns:p14="http://schemas.microsoft.com/office/powerpoint/2010/main" val="427586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Questions</a:t>
            </a:r>
          </a:p>
        </p:txBody>
      </p:sp>
      <p:pic>
        <p:nvPicPr>
          <p:cNvPr id="9" name="Picture 7" descr="questio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190" y="1702826"/>
            <a:ext cx="4300698" cy="335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11480" y="5209902"/>
            <a:ext cx="8367762" cy="923330"/>
          </a:xfrm>
          <a:prstGeom prst="rect">
            <a:avLst/>
          </a:prstGeom>
          <a:noFill/>
        </p:spPr>
        <p:txBody>
          <a:bodyPr wrap="square" rtlCol="0">
            <a:spAutoFit/>
          </a:bodyPr>
          <a:lstStyle/>
          <a:p>
            <a:pPr algn="ctr"/>
            <a:r>
              <a:rPr lang="en-US" b="1" dirty="0"/>
              <a:t>Send follow up e-mails to DHMSM Deployment at   </a:t>
            </a:r>
            <a:endParaRPr lang="en-US" dirty="0"/>
          </a:p>
          <a:p>
            <a:pPr algn="ctr"/>
            <a:r>
              <a:rPr lang="en-US" dirty="0">
                <a:hlinkClick r:id="rId3"/>
              </a:rPr>
              <a:t>dha.ncr.deployment.mbx.dhmsm-deployment@mail.mil</a:t>
            </a:r>
            <a:endParaRPr lang="en-US" dirty="0"/>
          </a:p>
          <a:p>
            <a:pPr algn="ctr"/>
            <a:endParaRPr lang="en-US" dirty="0"/>
          </a:p>
        </p:txBody>
      </p:sp>
    </p:spTree>
    <p:extLst>
      <p:ext uri="{BB962C8B-B14F-4D97-AF65-F5344CB8AC3E}">
        <p14:creationId xmlns:p14="http://schemas.microsoft.com/office/powerpoint/2010/main" val="229623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Application Preferences</a:t>
            </a:r>
          </a:p>
        </p:txBody>
      </p:sp>
      <p:sp>
        <p:nvSpPr>
          <p:cNvPr id="2" name="Content Placeholder 1"/>
          <p:cNvSpPr>
            <a:spLocks noGrp="1"/>
          </p:cNvSpPr>
          <p:nvPr>
            <p:ph idx="1"/>
          </p:nvPr>
        </p:nvSpPr>
        <p:spPr/>
        <p:txBody>
          <a:bodyPr/>
          <a:lstStyle/>
          <a:p>
            <a:pPr marL="457200" lvl="1" indent="0">
              <a:buNone/>
            </a:pPr>
            <a:endParaRPr lang="en-US" sz="2000" dirty="0">
              <a:solidFill>
                <a:schemeClr val="tx1"/>
              </a:solidFill>
            </a:endParaRPr>
          </a:p>
          <a:p>
            <a:pPr marL="0" indent="0">
              <a:buNone/>
            </a:pPr>
            <a:endParaRPr lang="en-US" dirty="0">
              <a:solidFill>
                <a:schemeClr val="tx1"/>
              </a:solidFill>
            </a:endParaRPr>
          </a:p>
        </p:txBody>
      </p:sp>
      <p:sp>
        <p:nvSpPr>
          <p:cNvPr id="12" name="Content Placeholder 1"/>
          <p:cNvSpPr txBox="1">
            <a:spLocks/>
          </p:cNvSpPr>
          <p:nvPr/>
        </p:nvSpPr>
        <p:spPr>
          <a:xfrm>
            <a:off x="436003" y="1643743"/>
            <a:ext cx="7886700" cy="47773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rgbClr val="1A2F5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rgbClr val="1A2F5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rgbClr val="1A2F5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rgbClr val="1A2F5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rgbClr val="1A2F5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2C5A8E"/>
                </a:solidFill>
              </a:rPr>
              <a:t>Benefits of setting up the Application Preferences:</a:t>
            </a:r>
            <a:br>
              <a:rPr lang="en-US" sz="2400" dirty="0">
                <a:solidFill>
                  <a:srgbClr val="2C5A8E"/>
                </a:solidFill>
              </a:rPr>
            </a:br>
            <a:endParaRPr lang="en-US" sz="2400" dirty="0">
              <a:solidFill>
                <a:schemeClr val="tx1"/>
              </a:solidFill>
            </a:endParaRPr>
          </a:p>
          <a:p>
            <a:pPr lvl="1"/>
            <a:r>
              <a:rPr lang="en-US" sz="2000" dirty="0">
                <a:solidFill>
                  <a:schemeClr val="tx1"/>
                </a:solidFill>
              </a:rPr>
              <a:t>Determines default settings/views</a:t>
            </a:r>
            <a:br>
              <a:rPr lang="en-US" sz="2000" dirty="0">
                <a:solidFill>
                  <a:schemeClr val="tx1"/>
                </a:solidFill>
              </a:rPr>
            </a:br>
            <a:endParaRPr lang="en-US" sz="2000" dirty="0">
              <a:solidFill>
                <a:schemeClr val="tx1"/>
              </a:solidFill>
            </a:endParaRPr>
          </a:p>
          <a:p>
            <a:pPr lvl="1"/>
            <a:r>
              <a:rPr lang="en-US" sz="2000" dirty="0">
                <a:solidFill>
                  <a:schemeClr val="tx1"/>
                </a:solidFill>
              </a:rPr>
              <a:t>Determines the actions when saving incidents</a:t>
            </a:r>
            <a:br>
              <a:rPr lang="en-US" sz="2000" dirty="0">
                <a:solidFill>
                  <a:schemeClr val="tx1"/>
                </a:solidFill>
              </a:rPr>
            </a:br>
            <a:endParaRPr lang="en-US" sz="2000" dirty="0">
              <a:solidFill>
                <a:schemeClr val="tx1"/>
              </a:solidFill>
            </a:endParaRPr>
          </a:p>
          <a:p>
            <a:pPr marL="457200" lvl="1" indent="0">
              <a:buNone/>
            </a:pPr>
            <a:r>
              <a:rPr lang="en-US" sz="2000" b="1" dirty="0">
                <a:solidFill>
                  <a:schemeClr val="tx1"/>
                </a:solidFill>
              </a:rPr>
              <a:t>Note: </a:t>
            </a:r>
            <a:r>
              <a:rPr lang="en-US" sz="2000" dirty="0">
                <a:solidFill>
                  <a:schemeClr val="tx1"/>
                </a:solidFill>
              </a:rPr>
              <a:t>If you do not configure these actions, your incident will disappear when saving.</a:t>
            </a:r>
          </a:p>
          <a:p>
            <a:pPr lvl="1"/>
            <a:endParaRPr lang="en-US" sz="2000" dirty="0">
              <a:solidFill>
                <a:srgbClr val="2C5A8E"/>
              </a:solidFill>
            </a:endParaRPr>
          </a:p>
          <a:p>
            <a:pPr lvl="1"/>
            <a:endParaRPr lang="en-US" sz="2000" dirty="0">
              <a:solidFill>
                <a:srgbClr val="2C5A8E"/>
              </a:solidFill>
            </a:endParaRPr>
          </a:p>
        </p:txBody>
      </p:sp>
    </p:spTree>
    <p:extLst>
      <p:ext uri="{BB962C8B-B14F-4D97-AF65-F5344CB8AC3E}">
        <p14:creationId xmlns:p14="http://schemas.microsoft.com/office/powerpoint/2010/main" val="261261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6530" y="1522600"/>
            <a:ext cx="6744665" cy="428058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2"/>
          <p:cNvSpPr txBox="1">
            <a:spLocks/>
          </p:cNvSpPr>
          <p:nvPr/>
        </p:nvSpPr>
        <p:spPr bwMode="auto">
          <a:xfrm>
            <a:off x="633413" y="451530"/>
            <a:ext cx="7886700" cy="76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charset="0"/>
              <a:buChar char="•"/>
              <a:defRPr sz="2800">
                <a:solidFill>
                  <a:schemeClr val="tx1"/>
                </a:solidFill>
                <a:latin typeface="Arial" charset="0"/>
              </a:defRPr>
            </a:lvl1pPr>
            <a:lvl2pPr marL="742950" indent="-285750" eaLnBrk="0" hangingPunct="0">
              <a:lnSpc>
                <a:spcPct val="90000"/>
              </a:lnSpc>
              <a:spcBef>
                <a:spcPts val="500"/>
              </a:spcBef>
              <a:buFont typeface="Arial" charset="0"/>
              <a:buChar char="•"/>
              <a:defRPr sz="2400">
                <a:solidFill>
                  <a:schemeClr val="tx1"/>
                </a:solidFill>
                <a:latin typeface="Arial" charset="0"/>
              </a:defRPr>
            </a:lvl2pPr>
            <a:lvl3pPr marL="1143000" indent="-228600" eaLnBrk="0" hangingPunct="0">
              <a:lnSpc>
                <a:spcPct val="90000"/>
              </a:lnSpc>
              <a:spcBef>
                <a:spcPts val="500"/>
              </a:spcBef>
              <a:buFont typeface="Arial" charset="0"/>
              <a:buChar char="•"/>
              <a:defRPr sz="2000">
                <a:solidFill>
                  <a:schemeClr val="tx1"/>
                </a:solidFill>
                <a:latin typeface="Arial" charset="0"/>
              </a:defRPr>
            </a:lvl3pPr>
            <a:lvl4pPr marL="1600200" indent="-228600" eaLnBrk="0" hangingPunct="0">
              <a:lnSpc>
                <a:spcPct val="90000"/>
              </a:lnSpc>
              <a:spcBef>
                <a:spcPts val="500"/>
              </a:spcBef>
              <a:buFont typeface="Arial" charset="0"/>
              <a:buChar char="•"/>
              <a:defRPr>
                <a:solidFill>
                  <a:schemeClr val="tx1"/>
                </a:solidFill>
                <a:latin typeface="Arial" charset="0"/>
              </a:defRPr>
            </a:lvl4pPr>
            <a:lvl5pPr marL="2057400" indent="-228600" eaLnBrk="0" hangingPunct="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b="1" dirty="0">
                <a:solidFill>
                  <a:srgbClr val="383838"/>
                </a:solidFill>
              </a:rPr>
              <a:t>Accessing Application Preferences</a:t>
            </a:r>
            <a:endParaRPr lang="en-US" altLang="en-US" sz="2000" b="1" dirty="0">
              <a:solidFill>
                <a:srgbClr val="383838"/>
              </a:solidFill>
            </a:endParaRPr>
          </a:p>
        </p:txBody>
      </p:sp>
      <p:sp>
        <p:nvSpPr>
          <p:cNvPr id="3" name="Rectangle 2"/>
          <p:cNvSpPr/>
          <p:nvPr/>
        </p:nvSpPr>
        <p:spPr>
          <a:xfrm>
            <a:off x="1138519" y="3809005"/>
            <a:ext cx="1192306" cy="177800"/>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0000"/>
              </a:solidFill>
              <a:cs typeface="Arial" panose="020B0604020202020204" pitchFamily="34" charset="0"/>
            </a:endParaRPr>
          </a:p>
        </p:txBody>
      </p:sp>
      <p:cxnSp>
        <p:nvCxnSpPr>
          <p:cNvPr id="8" name="Straight Arrow Connector 7"/>
          <p:cNvCxnSpPr/>
          <p:nvPr/>
        </p:nvCxnSpPr>
        <p:spPr>
          <a:xfrm flipH="1">
            <a:off x="2379134" y="3462338"/>
            <a:ext cx="3994727" cy="435567"/>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2779665" y="2714625"/>
            <a:ext cx="3594196" cy="747713"/>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tx1"/>
                </a:solidFill>
                <a:cs typeface="Arial" panose="020B0604020202020204" pitchFamily="34" charset="0"/>
              </a:rPr>
              <a:t>Click </a:t>
            </a:r>
            <a:r>
              <a:rPr lang="en-US" sz="1600" b="1" dirty="0">
                <a:solidFill>
                  <a:schemeClr val="tx1"/>
                </a:solidFill>
                <a:cs typeface="Arial" panose="020B0604020202020204" pitchFamily="34" charset="0"/>
              </a:rPr>
              <a:t>Applications Tab, </a:t>
            </a:r>
            <a:r>
              <a:rPr lang="en-US" sz="1600" dirty="0">
                <a:solidFill>
                  <a:schemeClr val="tx1"/>
                </a:solidFill>
                <a:cs typeface="Arial" panose="020B0604020202020204" pitchFamily="34" charset="0"/>
              </a:rPr>
              <a:t>then</a:t>
            </a:r>
            <a:r>
              <a:rPr lang="en-US" sz="1600" b="1" dirty="0">
                <a:solidFill>
                  <a:schemeClr val="tx1"/>
                </a:solidFill>
                <a:cs typeface="Arial" panose="020B0604020202020204" pitchFamily="34" charset="0"/>
              </a:rPr>
              <a:t> Incident Management,</a:t>
            </a:r>
            <a:r>
              <a:rPr lang="en-US" sz="1600" dirty="0">
                <a:solidFill>
                  <a:schemeClr val="tx1"/>
                </a:solidFill>
                <a:cs typeface="Arial" panose="020B0604020202020204" pitchFamily="34" charset="0"/>
              </a:rPr>
              <a:t> then</a:t>
            </a:r>
            <a:r>
              <a:rPr lang="en-US" sz="1600" b="1" dirty="0">
                <a:solidFill>
                  <a:schemeClr val="tx1"/>
                </a:solidFill>
                <a:cs typeface="Arial" panose="020B0604020202020204" pitchFamily="34" charset="0"/>
              </a:rPr>
              <a:t> Incident Management Console</a:t>
            </a:r>
            <a:endParaRPr lang="en-US" sz="16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0" name="Rectangular Callout 9"/>
          <p:cNvSpPr/>
          <p:nvPr/>
        </p:nvSpPr>
        <p:spPr>
          <a:xfrm>
            <a:off x="2779665" y="4383440"/>
            <a:ext cx="3594196" cy="846297"/>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auto">
              <a:spcBef>
                <a:spcPts val="0"/>
              </a:spcBef>
              <a:spcAft>
                <a:spcPts val="0"/>
              </a:spcAft>
              <a:buFont typeface="+mj-lt"/>
              <a:buAutoNum type="arabicPeriod" startAt="2"/>
              <a:defRPr/>
            </a:pPr>
            <a:r>
              <a:rPr lang="en-US" sz="1600" dirty="0">
                <a:solidFill>
                  <a:schemeClr val="tx1"/>
                </a:solidFill>
                <a:cs typeface="Arial" panose="020B0604020202020204" pitchFamily="34" charset="0"/>
              </a:rPr>
              <a:t>Under </a:t>
            </a:r>
            <a:r>
              <a:rPr lang="en-US" sz="1600" b="1" dirty="0">
                <a:solidFill>
                  <a:schemeClr val="tx1"/>
                </a:solidFill>
                <a:cs typeface="Arial" panose="020B0604020202020204" pitchFamily="34" charset="0"/>
              </a:rPr>
              <a:t>Functions</a:t>
            </a:r>
            <a:r>
              <a:rPr lang="en-US" sz="1600" dirty="0">
                <a:solidFill>
                  <a:schemeClr val="tx1"/>
                </a:solidFill>
                <a:cs typeface="Arial" panose="020B0604020202020204" pitchFamily="34" charset="0"/>
              </a:rPr>
              <a:t>, click </a:t>
            </a:r>
            <a:r>
              <a:rPr lang="en-US" sz="1600" b="1" dirty="0">
                <a:solidFill>
                  <a:schemeClr val="tx1"/>
                </a:solidFill>
                <a:cs typeface="Arial" panose="020B0604020202020204" pitchFamily="34" charset="0"/>
              </a:rPr>
              <a:t>Application Preferences</a:t>
            </a:r>
            <a:r>
              <a:rPr lang="en-US" sz="1600" dirty="0">
                <a:solidFill>
                  <a:schemeClr val="tx1"/>
                </a:solidFill>
                <a:cs typeface="Arial" panose="020B0604020202020204" pitchFamily="34" charset="0"/>
              </a:rPr>
              <a:t>.</a:t>
            </a:r>
          </a:p>
        </p:txBody>
      </p:sp>
    </p:spTree>
    <p:extLst>
      <p:ext uri="{BB962C8B-B14F-4D97-AF65-F5344CB8AC3E}">
        <p14:creationId xmlns:p14="http://schemas.microsoft.com/office/powerpoint/2010/main" val="353092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7360"/>
            <a:ext cx="8229600" cy="3771642"/>
          </a:xfrm>
        </p:spPr>
      </p:pic>
      <p:sp>
        <p:nvSpPr>
          <p:cNvPr id="4" name="Slide Number Placeholder 3"/>
          <p:cNvSpPr>
            <a:spLocks noGrp="1"/>
          </p:cNvSpPr>
          <p:nvPr>
            <p:ph type="sldNum" sz="quarter" idx="12"/>
          </p:nvPr>
        </p:nvSpPr>
        <p:spPr/>
        <p:txBody>
          <a:bodyPr/>
          <a:lstStyle/>
          <a:p>
            <a:fld id="{2982B3FC-1CAF-4292-AF53-DD37E7130B9E}" type="slidenum">
              <a:rPr lang="en-US" smtClean="0"/>
              <a:t>4</a:t>
            </a:fld>
            <a:endParaRPr lang="en-US" dirty="0"/>
          </a:p>
        </p:txBody>
      </p:sp>
      <p:sp>
        <p:nvSpPr>
          <p:cNvPr id="6" name="Rectangle 5"/>
          <p:cNvSpPr/>
          <p:nvPr/>
        </p:nvSpPr>
        <p:spPr>
          <a:xfrm>
            <a:off x="714449" y="4328270"/>
            <a:ext cx="1192306" cy="177800"/>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0000"/>
              </a:solidFill>
              <a:cs typeface="Arial" panose="020B0604020202020204" pitchFamily="34" charset="0"/>
            </a:endParaRPr>
          </a:p>
        </p:txBody>
      </p:sp>
      <p:cxnSp>
        <p:nvCxnSpPr>
          <p:cNvPr id="7" name="Straight Arrow Connector 6"/>
          <p:cNvCxnSpPr>
            <a:stCxn id="8" idx="2"/>
          </p:cNvCxnSpPr>
          <p:nvPr/>
        </p:nvCxnSpPr>
        <p:spPr>
          <a:xfrm flipH="1">
            <a:off x="1955065" y="3421881"/>
            <a:ext cx="2801037" cy="995289"/>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2959004" y="2575584"/>
            <a:ext cx="3594196" cy="846297"/>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auto">
              <a:spcBef>
                <a:spcPts val="0"/>
              </a:spcBef>
              <a:spcAft>
                <a:spcPts val="0"/>
              </a:spcAft>
              <a:buFont typeface="+mj-lt"/>
              <a:buAutoNum type="arabicPeriod" startAt="2"/>
              <a:defRPr/>
            </a:pPr>
            <a:r>
              <a:rPr lang="en-US" sz="1600" dirty="0">
                <a:solidFill>
                  <a:schemeClr val="tx1"/>
                </a:solidFill>
                <a:cs typeface="Arial" panose="020B0604020202020204" pitchFamily="34" charset="0"/>
              </a:rPr>
              <a:t>Under </a:t>
            </a:r>
            <a:r>
              <a:rPr lang="en-US" sz="1600" b="1" dirty="0">
                <a:solidFill>
                  <a:schemeClr val="tx1"/>
                </a:solidFill>
                <a:cs typeface="Arial" panose="020B0604020202020204" pitchFamily="34" charset="0"/>
              </a:rPr>
              <a:t>Functions</a:t>
            </a:r>
            <a:r>
              <a:rPr lang="en-US" sz="1600" dirty="0">
                <a:solidFill>
                  <a:schemeClr val="tx1"/>
                </a:solidFill>
                <a:cs typeface="Arial" panose="020B0604020202020204" pitchFamily="34" charset="0"/>
              </a:rPr>
              <a:t>, click </a:t>
            </a:r>
            <a:r>
              <a:rPr lang="en-US" sz="1600" b="1" dirty="0">
                <a:solidFill>
                  <a:schemeClr val="tx1"/>
                </a:solidFill>
                <a:cs typeface="Arial" panose="020B0604020202020204" pitchFamily="34" charset="0"/>
              </a:rPr>
              <a:t>Application Preferences</a:t>
            </a:r>
            <a:r>
              <a:rPr lang="en-US" sz="1600" dirty="0">
                <a:solidFill>
                  <a:schemeClr val="tx1"/>
                </a:solidFill>
                <a:cs typeface="Arial" panose="020B0604020202020204" pitchFamily="34" charset="0"/>
              </a:rPr>
              <a:t>.</a:t>
            </a:r>
          </a:p>
        </p:txBody>
      </p:sp>
      <p:sp>
        <p:nvSpPr>
          <p:cNvPr id="12" name="Title 2"/>
          <p:cNvSpPr txBox="1">
            <a:spLocks/>
          </p:cNvSpPr>
          <p:nvPr/>
        </p:nvSpPr>
        <p:spPr bwMode="auto">
          <a:xfrm>
            <a:off x="633413" y="451530"/>
            <a:ext cx="7886700" cy="76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charset="0"/>
              <a:buChar char="•"/>
              <a:defRPr sz="2800">
                <a:solidFill>
                  <a:schemeClr val="tx1"/>
                </a:solidFill>
                <a:latin typeface="Arial" charset="0"/>
              </a:defRPr>
            </a:lvl1pPr>
            <a:lvl2pPr marL="742950" indent="-285750" eaLnBrk="0" hangingPunct="0">
              <a:lnSpc>
                <a:spcPct val="90000"/>
              </a:lnSpc>
              <a:spcBef>
                <a:spcPts val="500"/>
              </a:spcBef>
              <a:buFont typeface="Arial" charset="0"/>
              <a:buChar char="•"/>
              <a:defRPr sz="2400">
                <a:solidFill>
                  <a:schemeClr val="tx1"/>
                </a:solidFill>
                <a:latin typeface="Arial" charset="0"/>
              </a:defRPr>
            </a:lvl2pPr>
            <a:lvl3pPr marL="1143000" indent="-228600" eaLnBrk="0" hangingPunct="0">
              <a:lnSpc>
                <a:spcPct val="90000"/>
              </a:lnSpc>
              <a:spcBef>
                <a:spcPts val="500"/>
              </a:spcBef>
              <a:buFont typeface="Arial" charset="0"/>
              <a:buChar char="•"/>
              <a:defRPr sz="2000">
                <a:solidFill>
                  <a:schemeClr val="tx1"/>
                </a:solidFill>
                <a:latin typeface="Arial" charset="0"/>
              </a:defRPr>
            </a:lvl3pPr>
            <a:lvl4pPr marL="1600200" indent="-228600" eaLnBrk="0" hangingPunct="0">
              <a:lnSpc>
                <a:spcPct val="90000"/>
              </a:lnSpc>
              <a:spcBef>
                <a:spcPts val="500"/>
              </a:spcBef>
              <a:buFont typeface="Arial" charset="0"/>
              <a:buChar char="•"/>
              <a:defRPr>
                <a:solidFill>
                  <a:schemeClr val="tx1"/>
                </a:solidFill>
                <a:latin typeface="Arial" charset="0"/>
              </a:defRPr>
            </a:lvl4pPr>
            <a:lvl5pPr marL="2057400" indent="-228600" eaLnBrk="0" hangingPunct="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b="1" dirty="0">
                <a:solidFill>
                  <a:srgbClr val="383838"/>
                </a:solidFill>
              </a:rPr>
              <a:t>Accessing Application Preferences</a:t>
            </a:r>
            <a:endParaRPr lang="en-US" altLang="en-US" sz="2000" b="1" dirty="0">
              <a:solidFill>
                <a:srgbClr val="383838"/>
              </a:solidFill>
            </a:endParaRPr>
          </a:p>
        </p:txBody>
      </p:sp>
    </p:spTree>
    <p:extLst>
      <p:ext uri="{BB962C8B-B14F-4D97-AF65-F5344CB8AC3E}">
        <p14:creationId xmlns:p14="http://schemas.microsoft.com/office/powerpoint/2010/main" val="143365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1861" y="1518976"/>
            <a:ext cx="6261426" cy="4678241"/>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2"/>
          <p:cNvSpPr txBox="1">
            <a:spLocks/>
          </p:cNvSpPr>
          <p:nvPr/>
        </p:nvSpPr>
        <p:spPr bwMode="auto">
          <a:xfrm>
            <a:off x="463032" y="524669"/>
            <a:ext cx="78867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charset="0"/>
              <a:buChar char="•"/>
              <a:defRPr sz="2800">
                <a:solidFill>
                  <a:schemeClr val="tx1"/>
                </a:solidFill>
                <a:latin typeface="Arial" charset="0"/>
              </a:defRPr>
            </a:lvl1pPr>
            <a:lvl2pPr marL="742950" indent="-285750" eaLnBrk="0" hangingPunct="0">
              <a:lnSpc>
                <a:spcPct val="90000"/>
              </a:lnSpc>
              <a:spcBef>
                <a:spcPts val="500"/>
              </a:spcBef>
              <a:buFont typeface="Arial" charset="0"/>
              <a:buChar char="•"/>
              <a:defRPr sz="2400">
                <a:solidFill>
                  <a:schemeClr val="tx1"/>
                </a:solidFill>
                <a:latin typeface="Arial" charset="0"/>
              </a:defRPr>
            </a:lvl2pPr>
            <a:lvl3pPr marL="1143000" indent="-228600" eaLnBrk="0" hangingPunct="0">
              <a:lnSpc>
                <a:spcPct val="90000"/>
              </a:lnSpc>
              <a:spcBef>
                <a:spcPts val="500"/>
              </a:spcBef>
              <a:buFont typeface="Arial" charset="0"/>
              <a:buChar char="•"/>
              <a:defRPr sz="2000">
                <a:solidFill>
                  <a:schemeClr val="tx1"/>
                </a:solidFill>
                <a:latin typeface="Arial" charset="0"/>
              </a:defRPr>
            </a:lvl3pPr>
            <a:lvl4pPr marL="1600200" indent="-228600" eaLnBrk="0" hangingPunct="0">
              <a:lnSpc>
                <a:spcPct val="90000"/>
              </a:lnSpc>
              <a:spcBef>
                <a:spcPts val="500"/>
              </a:spcBef>
              <a:buFont typeface="Arial" charset="0"/>
              <a:buChar char="•"/>
              <a:defRPr>
                <a:solidFill>
                  <a:schemeClr val="tx1"/>
                </a:solidFill>
                <a:latin typeface="Arial" charset="0"/>
              </a:defRPr>
            </a:lvl4pPr>
            <a:lvl5pPr marL="2057400" indent="-228600" eaLnBrk="0" hangingPunct="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b="1" dirty="0">
                <a:solidFill>
                  <a:srgbClr val="383838"/>
                </a:solidFill>
              </a:rPr>
              <a:t>Application Preferences</a:t>
            </a:r>
            <a:endParaRPr lang="en-US" altLang="en-US" sz="2000" b="1" dirty="0">
              <a:solidFill>
                <a:srgbClr val="383838"/>
              </a:solidFill>
            </a:endParaRPr>
          </a:p>
        </p:txBody>
      </p:sp>
      <p:sp>
        <p:nvSpPr>
          <p:cNvPr id="9" name="Rectangle 8"/>
          <p:cNvSpPr/>
          <p:nvPr/>
        </p:nvSpPr>
        <p:spPr>
          <a:xfrm>
            <a:off x="2794000" y="2412315"/>
            <a:ext cx="1512598" cy="194734"/>
          </a:xfrm>
          <a:prstGeom prst="rect">
            <a:avLst/>
          </a:prstGeom>
          <a:noFill/>
          <a:ln w="28575">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1A2F52"/>
              </a:solidFill>
              <a:cs typeface="Arial" panose="020B0604020202020204" pitchFamily="34" charset="0"/>
            </a:endParaRPr>
          </a:p>
        </p:txBody>
      </p:sp>
      <p:sp>
        <p:nvSpPr>
          <p:cNvPr id="12" name="Rectangular Callout 11"/>
          <p:cNvSpPr/>
          <p:nvPr/>
        </p:nvSpPr>
        <p:spPr>
          <a:xfrm>
            <a:off x="4504388" y="1895186"/>
            <a:ext cx="4028424" cy="866995"/>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auto">
              <a:spcBef>
                <a:spcPts val="0"/>
              </a:spcBef>
              <a:spcAft>
                <a:spcPts val="0"/>
              </a:spcAft>
              <a:buFont typeface="+mj-lt"/>
              <a:buAutoNum type="arabicPeriod" startAt="3"/>
              <a:defRPr/>
            </a:pPr>
            <a:r>
              <a:rPr lang="en-US" sz="1600" dirty="0">
                <a:solidFill>
                  <a:schemeClr val="tx1"/>
                </a:solidFill>
                <a:cs typeface="Arial" panose="020B0604020202020204" pitchFamily="34" charset="0"/>
              </a:rPr>
              <a:t>From the </a:t>
            </a:r>
            <a:r>
              <a:rPr lang="en-US" sz="1600" b="1" dirty="0">
                <a:solidFill>
                  <a:schemeClr val="tx1"/>
                </a:solidFill>
                <a:cs typeface="Arial" panose="020B0604020202020204" pitchFamily="34" charset="0"/>
              </a:rPr>
              <a:t>Default Home Page </a:t>
            </a:r>
            <a:r>
              <a:rPr lang="en-US" sz="1600" dirty="0">
                <a:solidFill>
                  <a:schemeClr val="tx1"/>
                </a:solidFill>
                <a:cs typeface="Arial" panose="020B0604020202020204" pitchFamily="34" charset="0"/>
              </a:rPr>
              <a:t>drop down menu, click </a:t>
            </a:r>
            <a:r>
              <a:rPr lang="en-US" sz="1600" b="1" dirty="0">
                <a:solidFill>
                  <a:schemeClr val="tx1"/>
                </a:solidFill>
                <a:cs typeface="Arial" panose="020B0604020202020204" pitchFamily="34" charset="0"/>
              </a:rPr>
              <a:t>Incident Management Console</a:t>
            </a:r>
            <a:r>
              <a:rPr lang="en-US" sz="1600" dirty="0">
                <a:solidFill>
                  <a:schemeClr val="tx1"/>
                </a:solidFill>
                <a:cs typeface="Arial" panose="020B0604020202020204" pitchFamily="34" charset="0"/>
              </a:rPr>
              <a:t>. </a:t>
            </a:r>
          </a:p>
        </p:txBody>
      </p:sp>
      <p:sp>
        <p:nvSpPr>
          <p:cNvPr id="10" name="Rectangular Callout 9"/>
          <p:cNvSpPr/>
          <p:nvPr/>
        </p:nvSpPr>
        <p:spPr>
          <a:xfrm>
            <a:off x="2794000" y="5673289"/>
            <a:ext cx="2776552" cy="479161"/>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600" dirty="0">
                <a:solidFill>
                  <a:schemeClr val="tx1"/>
                </a:solidFill>
                <a:cs typeface="Arial" panose="020B0604020202020204" pitchFamily="34" charset="0"/>
              </a:rPr>
              <a:t>4. Click </a:t>
            </a:r>
            <a:r>
              <a:rPr lang="en-US" sz="1600" b="1" dirty="0">
                <a:solidFill>
                  <a:schemeClr val="tx1"/>
                </a:solidFill>
                <a:cs typeface="Arial" panose="020B0604020202020204" pitchFamily="34" charset="0"/>
              </a:rPr>
              <a:t>Save </a:t>
            </a:r>
            <a:r>
              <a:rPr lang="en-US" sz="1600" dirty="0">
                <a:solidFill>
                  <a:schemeClr val="tx1"/>
                </a:solidFill>
                <a:cs typeface="Arial" panose="020B0604020202020204" pitchFamily="34" charset="0"/>
              </a:rPr>
              <a:t>and </a:t>
            </a:r>
            <a:r>
              <a:rPr lang="en-US" sz="1600" b="1" dirty="0">
                <a:solidFill>
                  <a:schemeClr val="tx1"/>
                </a:solidFill>
                <a:cs typeface="Arial" panose="020B0604020202020204" pitchFamily="34" charset="0"/>
              </a:rPr>
              <a:t>Close</a:t>
            </a:r>
            <a:r>
              <a:rPr lang="en-US" sz="1600" dirty="0">
                <a:solidFill>
                  <a:schemeClr val="tx1"/>
                </a:solidFill>
                <a:cs typeface="Arial" panose="020B0604020202020204" pitchFamily="34" charset="0"/>
              </a:rPr>
              <a:t>.</a:t>
            </a:r>
          </a:p>
        </p:txBody>
      </p:sp>
    </p:spTree>
    <p:extLst>
      <p:ext uri="{BB962C8B-B14F-4D97-AF65-F5344CB8AC3E}">
        <p14:creationId xmlns:p14="http://schemas.microsoft.com/office/powerpoint/2010/main" val="23493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35" y="1580150"/>
            <a:ext cx="7141415" cy="4401549"/>
          </a:xfrm>
          <a:prstGeom prst="rect">
            <a:avLst/>
          </a:prstGeom>
          <a:effectLst>
            <a:outerShdw blurRad="50800" dist="38100" algn="l" rotWithShape="0">
              <a:prstClr val="black">
                <a:alpha val="40000"/>
              </a:prstClr>
            </a:outerShdw>
          </a:effectLst>
        </p:spPr>
      </p:pic>
      <p:sp>
        <p:nvSpPr>
          <p:cNvPr id="3" name="Title 2"/>
          <p:cNvSpPr>
            <a:spLocks noGrp="1"/>
          </p:cNvSpPr>
          <p:nvPr>
            <p:ph type="title"/>
          </p:nvPr>
        </p:nvSpPr>
        <p:spPr/>
        <p:txBody>
          <a:bodyPr/>
          <a:lstStyle/>
          <a:p>
            <a:r>
              <a:rPr lang="en-US" sz="3200" dirty="0"/>
              <a:t>Accessing the Search Incident Window</a:t>
            </a:r>
          </a:p>
        </p:txBody>
      </p:sp>
      <p:sp>
        <p:nvSpPr>
          <p:cNvPr id="7" name="Rectangle 6"/>
          <p:cNvSpPr/>
          <p:nvPr/>
        </p:nvSpPr>
        <p:spPr>
          <a:xfrm>
            <a:off x="1187865" y="3113015"/>
            <a:ext cx="851416" cy="236383"/>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7C2626"/>
              </a:solidFill>
              <a:latin typeface="Arial" panose="020B0604020202020204" pitchFamily="34" charset="0"/>
              <a:cs typeface="Arial" panose="020B0604020202020204" pitchFamily="34" charset="0"/>
            </a:endParaRPr>
          </a:p>
        </p:txBody>
      </p:sp>
      <p:cxnSp>
        <p:nvCxnSpPr>
          <p:cNvPr id="10" name="Straight Arrow Connector 9"/>
          <p:cNvCxnSpPr>
            <a:stCxn id="11" idx="1"/>
          </p:cNvCxnSpPr>
          <p:nvPr/>
        </p:nvCxnSpPr>
        <p:spPr>
          <a:xfrm flipH="1" flipV="1">
            <a:off x="2039281" y="3231206"/>
            <a:ext cx="3175612" cy="686721"/>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5214893" y="2981914"/>
            <a:ext cx="3525715" cy="1872025"/>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tx1"/>
                </a:solidFill>
                <a:latin typeface="Arial" panose="020B0604020202020204" pitchFamily="34" charset="0"/>
                <a:cs typeface="Arial" panose="020B0604020202020204" pitchFamily="34" charset="0"/>
              </a:rPr>
              <a:t>To navigate to the Search Incident window, click </a:t>
            </a:r>
            <a:r>
              <a:rPr lang="en-US" sz="1600" b="1" dirty="0">
                <a:solidFill>
                  <a:schemeClr val="tx1"/>
                </a:solidFill>
                <a:latin typeface="Arial" panose="020B0604020202020204" pitchFamily="34" charset="0"/>
                <a:cs typeface="Arial" panose="020B0604020202020204" pitchFamily="34" charset="0"/>
              </a:rPr>
              <a:t>Search Incident</a:t>
            </a:r>
            <a:r>
              <a:rPr lang="en-US" sz="1600" dirty="0">
                <a:solidFill>
                  <a:schemeClr val="tx1"/>
                </a:solidFill>
                <a:latin typeface="Arial" panose="020B0604020202020204" pitchFamily="34" charset="0"/>
                <a:cs typeface="Arial" panose="020B0604020202020204" pitchFamily="34" charset="0"/>
              </a:rPr>
              <a:t> under the Functions menu</a:t>
            </a:r>
            <a:endParaRPr lang="en-U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529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Searching for an Incident (2 of 4)</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25" y="1556494"/>
            <a:ext cx="7345275" cy="446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820869" y="1684867"/>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cxnSp>
        <p:nvCxnSpPr>
          <p:cNvPr id="6" name="Straight Arrow Connector 5"/>
          <p:cNvCxnSpPr>
            <a:stCxn id="5" idx="3"/>
          </p:cNvCxnSpPr>
          <p:nvPr/>
        </p:nvCxnSpPr>
        <p:spPr>
          <a:xfrm flipH="1">
            <a:off x="3982669" y="2010071"/>
            <a:ext cx="893996" cy="28439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5725981" y="2410966"/>
            <a:ext cx="728429"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1b</a:t>
            </a:r>
          </a:p>
        </p:txBody>
      </p:sp>
      <p:cxnSp>
        <p:nvCxnSpPr>
          <p:cNvPr id="14" name="Straight Arrow Connector 13"/>
          <p:cNvCxnSpPr>
            <a:stCxn id="13" idx="2"/>
          </p:cNvCxnSpPr>
          <p:nvPr/>
        </p:nvCxnSpPr>
        <p:spPr>
          <a:xfrm flipH="1">
            <a:off x="3982669" y="2601466"/>
            <a:ext cx="1743312" cy="359668"/>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5" name="Right Brace 14"/>
          <p:cNvSpPr/>
          <p:nvPr/>
        </p:nvSpPr>
        <p:spPr>
          <a:xfrm>
            <a:off x="4191000" y="3124200"/>
            <a:ext cx="368846" cy="2438400"/>
          </a:xfrm>
          <a:prstGeom prst="rightBrace">
            <a:avLst/>
          </a:prstGeom>
          <a:noFill/>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a:stCxn id="13" idx="3"/>
          </p:cNvCxnSpPr>
          <p:nvPr/>
        </p:nvCxnSpPr>
        <p:spPr>
          <a:xfrm flipH="1">
            <a:off x="4559846" y="2736170"/>
            <a:ext cx="1272811" cy="1525201"/>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Rectangular Callout 15"/>
          <p:cNvSpPr/>
          <p:nvPr/>
        </p:nvSpPr>
        <p:spPr>
          <a:xfrm>
            <a:off x="5725981" y="3037924"/>
            <a:ext cx="2605220" cy="3115048"/>
          </a:xfrm>
          <a:prstGeom prst="wedgeRectCallout">
            <a:avLst>
              <a:gd name="adj1" fmla="val 15895"/>
              <a:gd name="adj2" fmla="val -49154"/>
            </a:avLst>
          </a:prstGeom>
          <a:solidFill>
            <a:schemeClr val="accent6">
              <a:lumMod val="20000"/>
              <a:lumOff val="80000"/>
            </a:schemeClr>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spcAft>
                <a:spcPts val="600"/>
              </a:spcAft>
              <a:buFont typeface="+mj-lt"/>
              <a:buAutoNum type="arabicPeriod"/>
            </a:pPr>
            <a:r>
              <a:rPr lang="en-US" sz="1400" dirty="0">
                <a:solidFill>
                  <a:schemeClr val="tx1"/>
                </a:solidFill>
                <a:latin typeface="Arial" panose="020B0604020202020204" pitchFamily="34" charset="0"/>
                <a:cs typeface="Arial" panose="020B0604020202020204" pitchFamily="34" charset="0"/>
              </a:rPr>
              <a:t>It is fastest and easiest to search by Incident ID you have it. </a:t>
            </a:r>
          </a:p>
          <a:p>
            <a:pPr>
              <a:spcAft>
                <a:spcPts val="600"/>
              </a:spcAft>
            </a:pPr>
            <a:r>
              <a:rPr lang="en-US" sz="1400" dirty="0">
                <a:solidFill>
                  <a:schemeClr val="tx1"/>
                </a:solidFill>
                <a:latin typeface="Arial" panose="020B0604020202020204" pitchFamily="34" charset="0"/>
                <a:cs typeface="Arial" panose="020B0604020202020204" pitchFamily="34" charset="0"/>
              </a:rPr>
              <a:t>1b. If not, you can put keywords into the “Notes” field. Be sure to populate any other known fields to make the search faster (See next slide to limit to only MHS GENESIS incidents).</a:t>
            </a:r>
          </a:p>
          <a:p>
            <a:pPr>
              <a:spcAft>
                <a:spcPts val="600"/>
              </a:spcAft>
            </a:pPr>
            <a:endParaRPr lang="en-US" sz="1400" dirty="0">
              <a:solidFill>
                <a:schemeClr val="tx1"/>
              </a:solidFill>
              <a:latin typeface="Arial" panose="020B0604020202020204" pitchFamily="34" charset="0"/>
              <a:cs typeface="Arial" panose="020B0604020202020204" pitchFamily="34" charset="0"/>
            </a:endParaRPr>
          </a:p>
          <a:p>
            <a:pPr>
              <a:spcAft>
                <a:spcPts val="600"/>
              </a:spcAft>
            </a:pPr>
            <a:r>
              <a:rPr lang="en-US" sz="1400" dirty="0">
                <a:solidFill>
                  <a:schemeClr val="tx1"/>
                </a:solidFill>
                <a:latin typeface="Arial" panose="020B0604020202020204" pitchFamily="34" charset="0"/>
                <a:cs typeface="Arial" panose="020B0604020202020204" pitchFamily="34" charset="0"/>
              </a:rPr>
              <a:t>2. When done, click “Save”</a:t>
            </a:r>
          </a:p>
        </p:txBody>
      </p:sp>
      <p:sp>
        <p:nvSpPr>
          <p:cNvPr id="18" name="Oval 17"/>
          <p:cNvSpPr/>
          <p:nvPr/>
        </p:nvSpPr>
        <p:spPr>
          <a:xfrm>
            <a:off x="3389535" y="5237396"/>
            <a:ext cx="381000" cy="381000"/>
          </a:xfrm>
          <a:prstGeom prst="ellipse">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cxnSp>
        <p:nvCxnSpPr>
          <p:cNvPr id="19" name="Straight Arrow Connector 18"/>
          <p:cNvCxnSpPr>
            <a:stCxn id="18" idx="3"/>
          </p:cNvCxnSpPr>
          <p:nvPr/>
        </p:nvCxnSpPr>
        <p:spPr>
          <a:xfrm flipH="1">
            <a:off x="2551335" y="5562600"/>
            <a:ext cx="893996" cy="284396"/>
          </a:xfrm>
          <a:prstGeom prst="straightConnector1">
            <a:avLst/>
          </a:prstGeom>
          <a:ln w="38100">
            <a:solidFill>
              <a:schemeClr val="accent3"/>
            </a:solidFill>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5040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0227"/>
            <a:ext cx="8229600" cy="4085909"/>
          </a:xfrm>
        </p:spPr>
      </p:pic>
      <p:sp>
        <p:nvSpPr>
          <p:cNvPr id="4" name="Slide Number Placeholder 3"/>
          <p:cNvSpPr>
            <a:spLocks noGrp="1"/>
          </p:cNvSpPr>
          <p:nvPr>
            <p:ph type="sldNum" sz="quarter" idx="12"/>
          </p:nvPr>
        </p:nvSpPr>
        <p:spPr/>
        <p:txBody>
          <a:bodyPr/>
          <a:lstStyle/>
          <a:p>
            <a:fld id="{2982B3FC-1CAF-4292-AF53-DD37E7130B9E}" type="slidenum">
              <a:rPr lang="en-US" smtClean="0"/>
              <a:t>8</a:t>
            </a:fld>
            <a:endParaRPr lang="en-US" dirty="0"/>
          </a:p>
        </p:txBody>
      </p:sp>
      <p:sp>
        <p:nvSpPr>
          <p:cNvPr id="5" name="Title 1"/>
          <p:cNvSpPr>
            <a:spLocks noGrp="1"/>
          </p:cNvSpPr>
          <p:nvPr>
            <p:ph type="title"/>
          </p:nvPr>
        </p:nvSpPr>
        <p:spPr>
          <a:xfrm>
            <a:off x="457200" y="274638"/>
            <a:ext cx="8229600" cy="1143000"/>
          </a:xfrm>
        </p:spPr>
        <p:txBody>
          <a:bodyPr/>
          <a:lstStyle/>
          <a:p>
            <a:r>
              <a:rPr lang="en-US" sz="2800" dirty="0"/>
              <a:t>Searching for an Incident (3 of 4)</a:t>
            </a:r>
          </a:p>
        </p:txBody>
      </p:sp>
      <p:sp>
        <p:nvSpPr>
          <p:cNvPr id="7" name="Rectangle 6"/>
          <p:cNvSpPr/>
          <p:nvPr/>
        </p:nvSpPr>
        <p:spPr>
          <a:xfrm>
            <a:off x="4234069" y="2577623"/>
            <a:ext cx="1192306" cy="218585"/>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0000"/>
              </a:solidFill>
              <a:cs typeface="Arial" panose="020B0604020202020204" pitchFamily="34" charset="0"/>
            </a:endParaRPr>
          </a:p>
        </p:txBody>
      </p:sp>
      <p:cxnSp>
        <p:nvCxnSpPr>
          <p:cNvPr id="8" name="Straight Arrow Connector 7"/>
          <p:cNvCxnSpPr/>
          <p:nvPr/>
        </p:nvCxnSpPr>
        <p:spPr>
          <a:xfrm flipV="1">
            <a:off x="3591339" y="2796208"/>
            <a:ext cx="1205948" cy="402589"/>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639873" y="1820227"/>
            <a:ext cx="2951466" cy="2314451"/>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sz="1600" dirty="0">
                <a:solidFill>
                  <a:schemeClr val="tx1"/>
                </a:solidFill>
                <a:cs typeface="Arial" panose="020B0604020202020204" pitchFamily="34" charset="0"/>
              </a:rPr>
              <a:t>3. To further limit your search to only MHS GENESIS incidents, click “Categorization”.</a:t>
            </a:r>
          </a:p>
          <a:p>
            <a:pPr fontAlgn="auto">
              <a:spcBef>
                <a:spcPts val="0"/>
              </a:spcBef>
              <a:spcAft>
                <a:spcPts val="0"/>
              </a:spcAft>
              <a:defRPr/>
            </a:pPr>
            <a:endParaRPr lang="en-US" sz="1600" dirty="0">
              <a:solidFill>
                <a:schemeClr val="tx1"/>
              </a:solidFill>
              <a:cs typeface="Arial" panose="020B0604020202020204" pitchFamily="34" charset="0"/>
            </a:endParaRPr>
          </a:p>
          <a:p>
            <a:pPr fontAlgn="auto">
              <a:spcBef>
                <a:spcPts val="0"/>
              </a:spcBef>
              <a:spcAft>
                <a:spcPts val="0"/>
              </a:spcAft>
              <a:defRPr/>
            </a:pPr>
            <a:r>
              <a:rPr lang="en-US" sz="1600" dirty="0">
                <a:solidFill>
                  <a:schemeClr val="tx1"/>
                </a:solidFill>
                <a:cs typeface="Arial" panose="020B0604020202020204" pitchFamily="34" charset="0"/>
              </a:rPr>
              <a:t>4. In “Product Name”, type %MHS GENESIS%</a:t>
            </a:r>
          </a:p>
        </p:txBody>
      </p:sp>
      <p:sp>
        <p:nvSpPr>
          <p:cNvPr id="10" name="Rectangle 9"/>
          <p:cNvSpPr/>
          <p:nvPr/>
        </p:nvSpPr>
        <p:spPr>
          <a:xfrm>
            <a:off x="3975846" y="4903379"/>
            <a:ext cx="3206831" cy="211959"/>
          </a:xfrm>
          <a:prstGeom prst="rect">
            <a:avLst/>
          </a:prstGeom>
          <a:no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0000"/>
              </a:solidFill>
              <a:cs typeface="Arial" panose="020B0604020202020204" pitchFamily="34" charset="0"/>
            </a:endParaRPr>
          </a:p>
        </p:txBody>
      </p:sp>
      <p:cxnSp>
        <p:nvCxnSpPr>
          <p:cNvPr id="15" name="Straight Arrow Connector 14"/>
          <p:cNvCxnSpPr/>
          <p:nvPr/>
        </p:nvCxnSpPr>
        <p:spPr>
          <a:xfrm>
            <a:off x="3591339" y="3417382"/>
            <a:ext cx="1351722" cy="1485997"/>
          </a:xfrm>
          <a:prstGeom prst="straightConnector1">
            <a:avLst/>
          </a:prstGeom>
          <a:ln w="25400">
            <a:solidFill>
              <a:srgbClr val="7C262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27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Searching for an Incident (4 of 4)</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937657"/>
            <a:ext cx="845388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81000" y="2024743"/>
            <a:ext cx="8430809" cy="113211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ular Callout 6"/>
          <p:cNvSpPr/>
          <p:nvPr/>
        </p:nvSpPr>
        <p:spPr>
          <a:xfrm>
            <a:off x="304801" y="4465931"/>
            <a:ext cx="8491987" cy="1172869"/>
          </a:xfrm>
          <a:prstGeom prst="wedgeRectCallout">
            <a:avLst>
              <a:gd name="adj1" fmla="val 15895"/>
              <a:gd name="adj2" fmla="val -49154"/>
            </a:avLst>
          </a:prstGeom>
          <a:solidFill>
            <a:srgbClr val="ECF9FF"/>
          </a:solidFill>
          <a:ln w="38100">
            <a:solidFill>
              <a:srgbClr val="7C2626"/>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If there is more than one incident matching your search criteria, the results will appear at the top of the screen. Scroll through the results to see all related incidents</a:t>
            </a:r>
            <a:r>
              <a:rPr lang="en-US" sz="1400" dirty="0">
                <a:solidFill>
                  <a:schemeClr val="tx1"/>
                </a:solidFill>
                <a:latin typeface="Arial" panose="020B0604020202020204" pitchFamily="34" charset="0"/>
                <a:cs typeface="Arial" panose="020B0604020202020204" pitchFamily="34" charset="0"/>
              </a:rPr>
              <a:t>.</a:t>
            </a:r>
          </a:p>
          <a:p>
            <a:endParaRPr lang="en-US" sz="14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Note: The red and green designations of these incidents are not relevant to MHS GENESIS incident management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42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 Creating a New MHS Genesis Remedy Incident&amp;#x0D;&amp;#x0A;&amp;#x0D;&amp;#x0A;&amp;quot;&quot;/&gt;&lt;property id=&quot;20307&quot; value=&quot;256&quot;/&gt;&lt;/object&gt;&lt;object type=&quot;3&quot; unique_id=&quot;10005&quot;&gt;&lt;property id=&quot;20148&quot; value=&quot;5&quot;/&gt;&lt;property id=&quot;20300&quot; value=&quot;Slide 2 - &amp;quot;Agenda&amp;quot;&quot;/&gt;&lt;property id=&quot;20307&quot; value=&quot;258&quot;/&gt;&lt;/object&gt;&lt;object type=&quot;3&quot; unique_id=&quot;10120&quot;&gt;&lt;property id=&quot;20148&quot; value=&quot;5&quot;/&gt;&lt;property id=&quot;20300&quot; value=&quot;Slide 22&quot;/&gt;&lt;property id=&quot;20307&quot; value=&quot;261&quot;/&gt;&lt;/object&gt;&lt;object type=&quot;3&quot; unique_id=&quot;10979&quot;&gt;&lt;property id=&quot;20148&quot; value=&quot;5&quot;/&gt;&lt;property id=&quot;20300&quot; value=&quot;Slide 3 - &amp;quot;Accessing a New Incident&amp;quot;&quot;/&gt;&lt;property id=&quot;20307&quot; value=&quot;274&quot;/&gt;&lt;/object&gt;&lt;object type=&quot;3&quot; unique_id=&quot;11681&quot;&gt;&lt;property id=&quot;20148&quot; value=&quot;5&quot;/&gt;&lt;property id=&quot;20300&quot; value=&quot;Slide 5 - &amp;quot;Adding the Customer&amp;quot;&quot;/&gt;&lt;property id=&quot;20307&quot; value=&quot;288&quot;/&gt;&lt;/object&gt;&lt;object type=&quot;3&quot; unique_id=&quot;11743&quot;&gt;&lt;property id=&quot;20148&quot; value=&quot;5&quot;/&gt;&lt;property id=&quot;20300&quot; value=&quot;Slide 6 - &amp;quot;Adding the Customer&amp;quot;&quot;/&gt;&lt;property id=&quot;20307&quot; value=&quot;290&quot;/&gt;&lt;/object&gt;&lt;object type=&quot;3&quot; unique_id=&quot;11786&quot;&gt;&lt;property id=&quot;20148&quot; value=&quot;5&quot;/&gt;&lt;property id=&quot;20300&quot; value=&quot;Slide 7 - &amp;quot;Adding the Customer&amp;quot;&quot;/&gt;&lt;property id=&quot;20307&quot; value=&quot;293&quot;/&gt;&lt;/object&gt;&lt;object type=&quot;3&quot; unique_id=&quot;11800&quot;&gt;&lt;property id=&quot;20148&quot; value=&quot;5&quot;/&gt;&lt;property id=&quot;20300&quot; value=&quot;Slide 4 - &amp;quot;Adding the Customer&amp;quot;&quot;/&gt;&lt;property id=&quot;20307&quot; value=&quot;294&quot;/&gt;&lt;/object&gt;&lt;object type=&quot;3&quot; unique_id=&quot;11822&quot;&gt;&lt;property id=&quot;20148&quot; value=&quot;5&quot;/&gt;&lt;property id=&quot;20300&quot; value=&quot;Slide 8 - &amp;quot;The Notes Field&amp;quot;&quot;/&gt;&lt;property id=&quot;20307&quot; value=&quot;295&quot;/&gt;&lt;/object&gt;&lt;object type=&quot;3&quot; unique_id=&quot;11823&quot;&gt;&lt;property id=&quot;20148&quot; value=&quot;5&quot;/&gt;&lt;property id=&quot;20300&quot; value=&quot;Slide 10 - &amp;quot;The Summary* Field&amp;quot;&quot;/&gt;&lt;property id=&quot;20307&quot; value=&quot;296&quot;/&gt;&lt;/object&gt;&lt;object type=&quot;3&quot; unique_id=&quot;11884&quot;&gt;&lt;property id=&quot;20148&quot; value=&quot;5&quot;/&gt;&lt;property id=&quot;20300&quot; value=&quot;Slide 9 - &amp;quot;Template+ Field (Optional)&amp;quot;&quot;/&gt;&lt;property id=&quot;20307&quot; value=&quot;297&quot;/&gt;&lt;/object&gt;&lt;object type=&quot;3&quot; unique_id=&quot;11885&quot;&gt;&lt;property id=&quot;20148&quot; value=&quot;5&quot;/&gt;&lt;property id=&quot;20300&quot; value=&quot;Slide 11 - &amp;quot;Classification Fields&amp;quot;&quot;/&gt;&lt;property id=&quot;20307&quot; value=&quot;298&quot;/&gt;&lt;/object&gt;&lt;object type=&quot;3&quot; unique_id=&quot;12012&quot;&gt;&lt;property id=&quot;20148&quot; value=&quot;5&quot;/&gt;&lt;property id=&quot;20300&quot; value=&quot;Slide 12 - &amp;quot;Incident Type* and Reported Source Fields&amp;quot;&quot;/&gt;&lt;property id=&quot;20307&quot; value=&quot;299&quot;/&gt;&lt;/object&gt;&lt;object type=&quot;3&quot; unique_id=&quot;12013&quot;&gt;&lt;property id=&quot;20148&quot; value=&quot;5&quot;/&gt;&lt;property id=&quot;20300&quot; value=&quot;Slide 14 - &amp;quot;Assignment Fields&amp;quot;&quot;/&gt;&lt;property id=&quot;20307&quot; value=&quot;300&quot;/&gt;&lt;/object&gt;&lt;object type=&quot;3&quot; unique_id=&quot;12015&quot;&gt;&lt;property id=&quot;20148&quot; value=&quot;5&quot;/&gt;&lt;property id=&quot;20300&quot; value=&quot;Slide 15 - &amp;quot;Categorization Tab &amp;quot;&quot;/&gt;&lt;property id=&quot;20307&quot; value=&quot;302&quot;/&gt;&lt;/object&gt;&lt;object type=&quot;3&quot; unique_id=&quot;12016&quot;&gt;&lt;property id=&quot;20148&quot; value=&quot;5&quot;/&gt;&lt;property id=&quot;20300&quot; value=&quot;Slide 17 - &amp;quot;Work Detail Tab &amp;quot;&quot;/&gt;&lt;property id=&quot;20307&quot; value=&quot;303&quot;/&gt;&lt;/object&gt;&lt;object type=&quot;3&quot; unique_id=&quot;12017&quot;&gt;&lt;property id=&quot;20148&quot; value=&quot;5&quot;/&gt;&lt;property id=&quot;20300&quot; value=&quot;Slide 18 - &amp;quot;Email System &amp;quot;&quot;/&gt;&lt;property id=&quot;20307&quot; value=&quot;304&quot;/&gt;&lt;/object&gt;&lt;object type=&quot;3&quot; unique_id=&quot;12018&quot;&gt;&lt;property id=&quot;20148&quot; value=&quot;5&quot;/&gt;&lt;property id=&quot;20300&quot; value=&quot;Slide 19 - &amp;quot;Incident Resolution &amp;quot;&quot;/&gt;&lt;property id=&quot;20307&quot; value=&quot;305&quot;/&gt;&lt;/object&gt;&lt;object type=&quot;3&quot; unique_id=&quot;12062&quot;&gt;&lt;property id=&quot;20148&quot; value=&quot;5&quot;/&gt;&lt;property id=&quot;20300&quot; value=&quot;Slide 13 - &amp;quot;Status* Field&amp;quot;&quot;/&gt;&lt;property id=&quot;20307&quot; value=&quot;307&quot;/&gt;&lt;/object&gt;&lt;object type=&quot;3&quot; unique_id=&quot;12063&quot;&gt;&lt;property id=&quot;20148&quot; value=&quot;5&quot;/&gt;&lt;property id=&quot;20300&quot; value=&quot;Slide 16 - &amp;quot;Categorization Tab &amp;quot;&quot;/&gt;&lt;property id=&quot;20307&quot; value=&quot;306&quot;/&gt;&lt;/object&gt;&lt;object type=&quot;3&quot; unique_id=&quot;12154&quot;&gt;&lt;property id=&quot;20148&quot; value=&quot;5&quot;/&gt;&lt;property id=&quot;20300&quot; value=&quot;Slide 21 - &amp;quot;Required Fields &amp;quot;&quot;/&gt;&lt;property id=&quot;20307&quot; value=&quot;308&quot;/&gt;&lt;/object&gt;&lt;object type=&quot;3&quot; unique_id=&quot;12570&quot;&gt;&lt;property id=&quot;20148&quot; value=&quot;5&quot;/&gt;&lt;property id=&quot;20300&quot; value=&quot;Slide 20&quot;/&gt;&lt;property id=&quot;20307&quot; value=&quot;309&quot;/&gt;&lt;/object&gt;&lt;/object&gt;&lt;object type=&quot;8&quot; unique_id=&quot;10014&quot;&gt;&lt;/object&gt;&lt;/object&gt;&lt;/database&gt;"/>
  <p:tag name="SECTOMILLISECCONVERTED" val="1"/>
</p:tagLst>
</file>

<file path=ppt/theme/theme1.xml><?xml version="1.0" encoding="utf-8"?>
<a:theme xmlns:a="http://schemas.openxmlformats.org/drawingml/2006/main" name="1_Office Theme">
  <a:themeElements>
    <a:clrScheme name="MHS GENESIS">
      <a:dk1>
        <a:sysClr val="windowText" lastClr="000000"/>
      </a:dk1>
      <a:lt1>
        <a:sysClr val="window" lastClr="FFFFFF"/>
      </a:lt1>
      <a:dk2>
        <a:srgbClr val="383838"/>
      </a:dk2>
      <a:lt2>
        <a:srgbClr val="E7E6E6"/>
      </a:lt2>
      <a:accent1>
        <a:srgbClr val="213F99"/>
      </a:accent1>
      <a:accent2>
        <a:srgbClr val="3B4E69"/>
      </a:accent2>
      <a:accent3>
        <a:srgbClr val="781216"/>
      </a:accent3>
      <a:accent4>
        <a:srgbClr val="BFC6D4"/>
      </a:accent4>
      <a:accent5>
        <a:srgbClr val="DCDCDC"/>
      </a:accent5>
      <a:accent6>
        <a:srgbClr val="6C82A7"/>
      </a:accent6>
      <a:hlink>
        <a:srgbClr val="0563C1"/>
      </a:hlink>
      <a:folHlink>
        <a:srgbClr val="954F72"/>
      </a:folHlink>
    </a:clrScheme>
    <a:fontScheme name="Ariel Font Theme for MHS GENES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DHAGSC_PPT_Template1</Template>
  <TotalTime>25224</TotalTime>
  <Words>1201</Words>
  <Application>Microsoft Office PowerPoint</Application>
  <PresentationFormat>On-screen Show (4:3)</PresentationFormat>
  <Paragraphs>136</Paragraphs>
  <Slides>18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1_Office Theme</vt:lpstr>
      <vt:lpstr> Enterprise Issue Resolution: Remedy for End Users</vt:lpstr>
      <vt:lpstr>Application Preferences</vt:lpstr>
      <vt:lpstr>PowerPoint Presentation</vt:lpstr>
      <vt:lpstr>PowerPoint Presentation</vt:lpstr>
      <vt:lpstr>PowerPoint Presentation</vt:lpstr>
      <vt:lpstr>Accessing the Search Incident Window</vt:lpstr>
      <vt:lpstr>Searching for an Incident (2 of 4)</vt:lpstr>
      <vt:lpstr>Searching for an Incident (3 of 4)</vt:lpstr>
      <vt:lpstr>Searching for an Incident (4 of 4)</vt:lpstr>
      <vt:lpstr>Incident Information</vt:lpstr>
      <vt:lpstr>Interpreting Incident Status</vt:lpstr>
      <vt:lpstr>Viewing Attachments</vt:lpstr>
      <vt:lpstr>Viewing WINs</vt:lpstr>
      <vt:lpstr>Adding Work Information Notes (WINs)</vt:lpstr>
      <vt:lpstr>Viewing the Audit Log</vt:lpstr>
      <vt:lpstr>Printing an Incident (1 of 2)</vt:lpstr>
      <vt:lpstr>Printing an Incident (2 of 2)</vt:lpstr>
      <vt:lpstr>Questions</vt:lpstr>
    </vt:vector>
  </TitlesOfParts>
  <Company>MEDCOM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Remedy 8.1</dc:title>
  <dc:creator>Currier, Leanne A Ms CIV DHA Health IT USAMITC (US)</dc:creator>
  <cp:lastModifiedBy>David Alt</cp:lastModifiedBy>
  <cp:revision>662</cp:revision>
  <cp:lastPrinted>2018-09-17T16:31:55Z</cp:lastPrinted>
  <dcterms:created xsi:type="dcterms:W3CDTF">2015-12-14T14:31:41Z</dcterms:created>
  <dcterms:modified xsi:type="dcterms:W3CDTF">2018-11-15T19:04:53Z</dcterms:modified>
</cp:coreProperties>
</file>