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20"/>
  </p:notesMasterIdLst>
  <p:sldIdLst>
    <p:sldId id="256" r:id="rId2"/>
    <p:sldId id="464" r:id="rId3"/>
    <p:sldId id="469" r:id="rId4"/>
    <p:sldId id="530" r:id="rId5"/>
    <p:sldId id="470" r:id="rId6"/>
    <p:sldId id="479" r:id="rId7"/>
    <p:sldId id="487" r:id="rId8"/>
    <p:sldId id="532" r:id="rId9"/>
    <p:sldId id="488" r:id="rId10"/>
    <p:sldId id="481" r:id="rId11"/>
    <p:sldId id="534" r:id="rId12"/>
    <p:sldId id="533" r:id="rId13"/>
    <p:sldId id="529" r:id="rId14"/>
    <p:sldId id="489" r:id="rId15"/>
    <p:sldId id="485" r:id="rId16"/>
    <p:sldId id="497" r:id="rId17"/>
    <p:sldId id="498" r:id="rId18"/>
    <p:sldId id="526" r:id="rId19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rrier, Leanne A Ms CIV DHA Health IT USAMITC (US)" initials="CLAMCDHI" lastIdx="5" clrIdx="0"/>
  <p:cmAuthor id="1" name="Spicer, Jennifer" initials="JS" lastIdx="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7C2626"/>
    <a:srgbClr val="2C5A8E"/>
    <a:srgbClr val="1A2F52"/>
    <a:srgbClr val="ECF9FF"/>
    <a:srgbClr val="FFFFFF"/>
    <a:srgbClr val="003876"/>
    <a:srgbClr val="464679"/>
    <a:srgbClr val="0B1423"/>
    <a:srgbClr val="12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149" autoAdjust="0"/>
  </p:normalViewPr>
  <p:slideViewPr>
    <p:cSldViewPr snapToGrid="0">
      <p:cViewPr varScale="1">
        <p:scale>
          <a:sx n="69" d="100"/>
          <a:sy n="69" d="100"/>
        </p:scale>
        <p:origin x="7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20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57602FC5-F6E5-48F2-B18A-1C0D8D5AA4D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660096A3-B6D8-4AF8-9CB8-1A6334F7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32" indent="-241632">
              <a:buAutoNum type="arabicPeriod"/>
            </a:pPr>
            <a:r>
              <a:rPr lang="en-US" dirty="0" smtClean="0"/>
              <a:t>It</a:t>
            </a:r>
            <a:r>
              <a:rPr lang="en-US" baseline="0" dirty="0" smtClean="0"/>
              <a:t> is fastest and easiest to search by Incident ID you have it. </a:t>
            </a:r>
          </a:p>
          <a:p>
            <a:r>
              <a:rPr lang="en-US" baseline="0" dirty="0" smtClean="0"/>
              <a:t>1b. If not, you can put keywords into the “Notes” field. Be sure to populate any other known fields to make the search faster.</a:t>
            </a:r>
          </a:p>
          <a:p>
            <a:r>
              <a:rPr lang="en-US" baseline="0" dirty="0" smtClean="0"/>
              <a:t>2. When done, click “Search”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6C8B-CEF1-44CA-872C-1D9B22502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is more</a:t>
            </a:r>
            <a:r>
              <a:rPr lang="en-US" baseline="0" dirty="0" smtClean="0"/>
              <a:t> than one incident matching your search criteria, the results will appear at the top of the screen. Scroll through the results to see all related incidents.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6C8B-CEF1-44CA-872C-1D9B22502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32" indent="-241632">
              <a:buAutoNum type="arabicPeriod"/>
            </a:pPr>
            <a:r>
              <a:rPr lang="en-US" dirty="0" smtClean="0"/>
              <a:t>Open</a:t>
            </a:r>
            <a:r>
              <a:rPr lang="en-US" baseline="0" dirty="0" smtClean="0"/>
              <a:t> the incident and click “Add Work Information Note”</a:t>
            </a:r>
          </a:p>
          <a:p>
            <a:pPr marL="241632" indent="-241632">
              <a:buAutoNum type="arabicPeriod"/>
            </a:pPr>
            <a:r>
              <a:rPr lang="en-US" baseline="0" dirty="0" smtClean="0"/>
              <a:t>Expand the field</a:t>
            </a:r>
          </a:p>
          <a:p>
            <a:r>
              <a:rPr lang="en-US" baseline="0" dirty="0" smtClean="0"/>
              <a:t>2b. Click the file folder to add attachments</a:t>
            </a:r>
          </a:p>
          <a:p>
            <a:pPr marL="241632" indent="-241632">
              <a:buFont typeface="+mj-lt"/>
              <a:buAutoNum type="arabicPeriod" startAt="3"/>
            </a:pPr>
            <a:r>
              <a:rPr lang="en-US" baseline="0" dirty="0" smtClean="0"/>
              <a:t>Add WINs (See next slide for format)</a:t>
            </a:r>
          </a:p>
          <a:p>
            <a:pPr marL="241632" indent="-241632">
              <a:buAutoNum type="arabicPeriod" startAt="3"/>
            </a:pPr>
            <a:r>
              <a:rPr lang="en-US" baseline="0" dirty="0" smtClean="0"/>
              <a:t>Expand field by clicking arrow next to “More Details”</a:t>
            </a:r>
          </a:p>
          <a:p>
            <a:pPr marL="241632" indent="-241632">
              <a:buAutoNum type="arabicPeriod" startAt="3"/>
            </a:pPr>
            <a:r>
              <a:rPr lang="en-US" baseline="0" dirty="0" smtClean="0"/>
              <a:t>Lock WIN</a:t>
            </a:r>
          </a:p>
          <a:p>
            <a:pPr marL="241632" indent="-241632">
              <a:buAutoNum type="arabicPeriod" startAt="3"/>
            </a:pPr>
            <a:r>
              <a:rPr lang="en-US" baseline="0" dirty="0" smtClean="0"/>
              <a:t>Click “Add”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6C8B-CEF1-44CA-872C-1D9B22502B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32" indent="-241632">
              <a:buAutoNum type="arabicPeriod"/>
            </a:pPr>
            <a:r>
              <a:rPr lang="en-US" baseline="0" dirty="0" smtClean="0"/>
              <a:t>Open the incident and click “Print” at the bottom of the screen. Save this file as the Incident ID#</a:t>
            </a:r>
          </a:p>
          <a:p>
            <a:pPr marL="241632" indent="-241632">
              <a:buAutoNum type="arabicPeriod"/>
            </a:pPr>
            <a:r>
              <a:rPr lang="en-US" baseline="0" dirty="0" smtClean="0"/>
              <a:t>Highlight all WINs</a:t>
            </a:r>
          </a:p>
          <a:p>
            <a:pPr marL="241632" indent="-241632">
              <a:buAutoNum type="arabicPeriod"/>
            </a:pPr>
            <a:r>
              <a:rPr lang="en-US" baseline="0" dirty="0" smtClean="0"/>
              <a:t>Click “Report”. Save this file as (Incident ID – WINs)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6C8B-CEF1-44CA-872C-1D9B22502B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In the Incident ID</a:t>
            </a:r>
            <a:r>
              <a:rPr lang="en-US" baseline="0" dirty="0" smtClean="0"/>
              <a:t> pdf, click “Tools”</a:t>
            </a:r>
          </a:p>
          <a:p>
            <a:r>
              <a:rPr lang="en-US" baseline="0" dirty="0" smtClean="0"/>
              <a:t>5. Under “Insert Pages”, click “Insert from file”</a:t>
            </a:r>
          </a:p>
          <a:p>
            <a:r>
              <a:rPr lang="en-US" baseline="0" dirty="0" smtClean="0"/>
              <a:t>6. Choose the Incident ID – WINs file</a:t>
            </a:r>
          </a:p>
          <a:p>
            <a:r>
              <a:rPr lang="en-US" baseline="0" dirty="0" smtClean="0"/>
              <a:t>7. Ensure “Location” says “After”</a:t>
            </a:r>
          </a:p>
          <a:p>
            <a:r>
              <a:rPr lang="en-US" baseline="0" dirty="0" smtClean="0"/>
              <a:t>8. Click “Last”</a:t>
            </a:r>
          </a:p>
          <a:p>
            <a:r>
              <a:rPr lang="en-US" baseline="0" dirty="0" smtClean="0"/>
              <a:t>9. Click “OK”</a:t>
            </a:r>
          </a:p>
          <a:p>
            <a:r>
              <a:rPr lang="en-US" baseline="0" dirty="0" smtClean="0"/>
              <a:t>The WINs will now be at the end of the Incident ID pdf. Save the document and close.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6C8B-CEF1-44CA-872C-1D9B22502B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3FC-1CAF-4292-AF53-DD37E7130B9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23" y="404495"/>
            <a:ext cx="2107277" cy="109728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3162300" y="4899024"/>
            <a:ext cx="2819400" cy="1273175"/>
            <a:chOff x="3124200" y="4899024"/>
            <a:chExt cx="2819400" cy="1273175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24200" y="4899024"/>
              <a:ext cx="1824067" cy="1273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35" y="4899024"/>
              <a:ext cx="938865" cy="1268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15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3FC-1CAF-4292-AF53-DD37E7130B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1411498"/>
            <a:ext cx="8229600" cy="45719"/>
          </a:xfrm>
          <a:prstGeom prst="rect">
            <a:avLst/>
          </a:prstGeom>
          <a:gradFill>
            <a:gsLst>
              <a:gs pos="0">
                <a:srgbClr val="BFC6D4"/>
              </a:gs>
              <a:gs pos="100000">
                <a:srgbClr val="3B4E6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5" y="6163022"/>
            <a:ext cx="1166026" cy="6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96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3FC-1CAF-4292-AF53-DD37E7130B9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5" y="6163022"/>
            <a:ext cx="1166026" cy="6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3FC-1CAF-4292-AF53-DD37E7130B9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6818892"/>
            <a:ext cx="9144000" cy="259082"/>
            <a:chOff x="226423" y="5151118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 flipV="1">
              <a:off x="1402080" y="5151118"/>
              <a:ext cx="1175657" cy="0"/>
            </a:xfrm>
            <a:prstGeom prst="line">
              <a:avLst/>
            </a:prstGeom>
            <a:ln w="76200">
              <a:solidFill>
                <a:srgbClr val="213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4047962" y="5151118"/>
              <a:ext cx="979714" cy="0"/>
            </a:xfrm>
            <a:prstGeom prst="line">
              <a:avLst/>
            </a:prstGeom>
            <a:ln w="76200">
              <a:solidFill>
                <a:srgbClr val="3B4E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2578391" y="5151118"/>
              <a:ext cx="1469571" cy="0"/>
            </a:xfrm>
            <a:prstGeom prst="line">
              <a:avLst/>
            </a:prstGeom>
            <a:ln w="76200">
              <a:solidFill>
                <a:srgbClr val="7812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226423" y="5151118"/>
              <a:ext cx="1175657" cy="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5027677" y="5151118"/>
              <a:ext cx="1175657" cy="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86352" y="5151118"/>
              <a:ext cx="1763486" cy="0"/>
            </a:xfrm>
            <a:prstGeom prst="line">
              <a:avLst/>
            </a:prstGeom>
            <a:ln w="76200">
              <a:solidFill>
                <a:srgbClr val="213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7900852" y="5151118"/>
              <a:ext cx="1469571" cy="0"/>
            </a:xfrm>
            <a:prstGeom prst="line">
              <a:avLst/>
            </a:prstGeom>
            <a:ln w="76200">
              <a:solidFill>
                <a:srgbClr val="7812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 userDrawn="1"/>
        </p:nvSpPr>
        <p:spPr>
          <a:xfrm>
            <a:off x="1555784" y="6505545"/>
            <a:ext cx="739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MHS GENESIS is a trademark of the Department of Defense, Defense Health Agency.  All rights reserved.</a:t>
            </a:r>
            <a:endParaRPr lang="en-US" sz="700" dirty="0">
              <a:solidFill>
                <a:srgbClr val="3838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7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38383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ha.ncr.deployment.mbx.dhmsm-deployment@mail.mi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 </a:t>
            </a:r>
            <a:r>
              <a:rPr lang="en-US" sz="3200" b="1" dirty="0" smtClean="0"/>
              <a:t>Enterprise Issue Resolution:</a:t>
            </a:r>
            <a:br>
              <a:rPr lang="en-US" sz="3200" b="1" dirty="0" smtClean="0"/>
            </a:br>
            <a:r>
              <a:rPr lang="en-US" sz="3200" b="1" dirty="0" smtClean="0"/>
              <a:t>Remedy for End Users</a:t>
            </a:r>
            <a:endParaRPr lang="en-US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49" y="1673793"/>
            <a:ext cx="5968922" cy="44805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42912" y="2033778"/>
            <a:ext cx="5346459" cy="104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5165" y="3095646"/>
            <a:ext cx="1870904" cy="365004"/>
          </a:xfrm>
          <a:prstGeom prst="rect">
            <a:avLst/>
          </a:prstGeom>
          <a:noFill/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2263" y="2949718"/>
            <a:ext cx="2447108" cy="119064"/>
          </a:xfrm>
          <a:prstGeom prst="rect">
            <a:avLst/>
          </a:prstGeom>
          <a:noFill/>
          <a:ln w="254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2979" y="2480492"/>
            <a:ext cx="424149" cy="177549"/>
          </a:xfrm>
          <a:prstGeom prst="rect">
            <a:avLst/>
          </a:prstGeom>
          <a:noFill/>
          <a:ln w="28575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24" idx="2"/>
          </p:cNvCxnSpPr>
          <p:nvPr/>
        </p:nvCxnSpPr>
        <p:spPr>
          <a:xfrm flipH="1">
            <a:off x="6217920" y="2229130"/>
            <a:ext cx="755470" cy="720588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5834946" y="689317"/>
            <a:ext cx="2276888" cy="1539813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right, the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Detail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will display the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Info Notes.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history of the incident.  </a:t>
            </a:r>
            <a:endParaRPr lang="en-US" sz="1600" dirty="0" smtClean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Incident Information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15165" y="4823628"/>
            <a:ext cx="1870904" cy="365004"/>
          </a:xfrm>
          <a:prstGeom prst="rect">
            <a:avLst/>
          </a:prstGeom>
          <a:noFill/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46548" y="5416650"/>
            <a:ext cx="1870904" cy="477711"/>
          </a:xfrm>
          <a:prstGeom prst="rect">
            <a:avLst/>
          </a:prstGeom>
          <a:noFill/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21" idx="1"/>
          </p:cNvCxnSpPr>
          <p:nvPr/>
        </p:nvCxnSpPr>
        <p:spPr>
          <a:xfrm flipH="1" flipV="1">
            <a:off x="4609413" y="3285979"/>
            <a:ext cx="914302" cy="503391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5523715" y="3345232"/>
            <a:ext cx="2276888" cy="888275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field contains the request made</a:t>
            </a:r>
            <a:endParaRPr lang="en-US" sz="1600" dirty="0" smtClean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2181428" y="4720157"/>
            <a:ext cx="502354" cy="290438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168812" y="3285980"/>
            <a:ext cx="2012616" cy="2868354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 Group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team currently working the incident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Assignee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person on that team to whom the incident is assigned. Clicking the search icon will give you the contact info of the assignee</a:t>
            </a:r>
            <a:endParaRPr lang="en-US" sz="1600" dirty="0" smtClean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endCxn id="18" idx="3"/>
          </p:cNvCxnSpPr>
          <p:nvPr/>
        </p:nvCxnSpPr>
        <p:spPr>
          <a:xfrm flipH="1">
            <a:off x="4617452" y="5188632"/>
            <a:ext cx="614424" cy="466874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5231876" y="4726131"/>
            <a:ext cx="1741514" cy="888275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next slide for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explanations</a:t>
            </a:r>
            <a:endParaRPr lang="en-US" sz="1600" dirty="0" smtClean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Incident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Assigned</a:t>
            </a:r>
            <a:r>
              <a:rPr lang="en-US" dirty="0" smtClean="0"/>
              <a:t>: This is the initial default status when an incident is assigned to a team. If there is no Assignee listed, the incident has not yet been reviewed</a:t>
            </a:r>
          </a:p>
          <a:p>
            <a:r>
              <a:rPr lang="en-US" b="1" dirty="0" smtClean="0"/>
              <a:t>In-Progress</a:t>
            </a:r>
            <a:r>
              <a:rPr lang="en-US" dirty="0" smtClean="0"/>
              <a:t>: The team/Assignee is actively working resolution</a:t>
            </a:r>
          </a:p>
          <a:p>
            <a:r>
              <a:rPr lang="en-US" b="1" dirty="0" smtClean="0"/>
              <a:t>Pending</a:t>
            </a:r>
            <a:r>
              <a:rPr lang="en-US" dirty="0" smtClean="0"/>
              <a:t>: The Assignee is awaiting more information. Status Reasons:</a:t>
            </a:r>
          </a:p>
          <a:p>
            <a:pPr lvl="1"/>
            <a:r>
              <a:rPr lang="en-US" u="sng" dirty="0" smtClean="0"/>
              <a:t>Client Action Required</a:t>
            </a:r>
            <a:r>
              <a:rPr lang="en-US" dirty="0" smtClean="0"/>
              <a:t>: More information is needed from the submitter. Check the Work Information Notes to see what is needed. </a:t>
            </a:r>
          </a:p>
          <a:p>
            <a:pPr lvl="1"/>
            <a:r>
              <a:rPr lang="en-US" u="sng" dirty="0" smtClean="0"/>
              <a:t>Support Contact Hold</a:t>
            </a:r>
            <a:r>
              <a:rPr lang="en-US" dirty="0" smtClean="0"/>
              <a:t>: The incident is pending reassignment to the OCHIO</a:t>
            </a:r>
          </a:p>
          <a:p>
            <a:pPr lvl="1"/>
            <a:r>
              <a:rPr lang="en-US" u="sng" dirty="0" smtClean="0"/>
              <a:t>Monitoring Incident</a:t>
            </a:r>
            <a:r>
              <a:rPr lang="en-US" dirty="0" smtClean="0"/>
              <a:t>: Generic hold status. Likely the Assignee is gathering data to support the request</a:t>
            </a:r>
          </a:p>
          <a:p>
            <a:pPr lvl="1"/>
            <a:r>
              <a:rPr lang="en-US" u="sng" dirty="0" smtClean="0"/>
              <a:t>Others</a:t>
            </a:r>
            <a:r>
              <a:rPr lang="en-US" dirty="0" smtClean="0"/>
              <a:t>: Infrequently used. Review the WINs or contact the assignee for more info. </a:t>
            </a:r>
          </a:p>
          <a:p>
            <a:r>
              <a:rPr lang="en-US" b="1" dirty="0" smtClean="0"/>
              <a:t>Resolved</a:t>
            </a:r>
            <a:r>
              <a:rPr lang="en-US" dirty="0" smtClean="0"/>
              <a:t>: When an incident is being closed, it first goes into a Resolved status. It remains in this status for 5 days, during which the incident can be reopened by contacting the Assignee or someone on the Assigned Group team. Contact your Site Integrator if assistance is needed.</a:t>
            </a:r>
          </a:p>
          <a:p>
            <a:r>
              <a:rPr lang="en-US" b="1" dirty="0" smtClean="0"/>
              <a:t>Closed</a:t>
            </a:r>
            <a:r>
              <a:rPr lang="en-US" dirty="0" smtClean="0"/>
              <a:t>: Final status to indicate the team/Assignee believes the issue was resolved. Once an incident is Closed, it cannot be reopened and a new ticket must be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3FC-1CAF-4292-AF53-DD37E7130B9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8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3FC-1CAF-4292-AF53-DD37E7130B9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0" y="1600200"/>
            <a:ext cx="6092870" cy="498565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415245" y="3770810"/>
            <a:ext cx="3940629" cy="2080123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WIN has an attachment, you’ll see a number next to the note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open the attachment, double click on the WIN and click the “view attachment” icon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172200" y="2194221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H="1">
            <a:off x="5334000" y="2519425"/>
            <a:ext cx="893996" cy="28439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95540" y="5660433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804160" y="5325277"/>
            <a:ext cx="747176" cy="39095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8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3FC-1CAF-4292-AF53-DD37E7130B9E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5" y="1580971"/>
            <a:ext cx="8697436" cy="43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99788" y="3284706"/>
            <a:ext cx="2504886" cy="1719313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all WINs at once (to read the history of the incident), click the “History” button at the top of the WIN field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59472" y="2109387"/>
            <a:ext cx="381000" cy="381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04674" y="2490387"/>
            <a:ext cx="545298" cy="794319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2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Adding Work Information Notes (WINs)</a:t>
            </a:r>
            <a:endParaRPr 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83" y="1555371"/>
            <a:ext cx="8348021" cy="428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26488" y="1789981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H="1">
            <a:off x="4088288" y="2115185"/>
            <a:ext cx="893996" cy="28439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073094" y="3607172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>
            <a:off x="5398298" y="3932376"/>
            <a:ext cx="621502" cy="351779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34300" y="3903155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6896100" y="3604653"/>
            <a:ext cx="893996" cy="35429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876340" y="4694981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/>
          <p:cNvCxnSpPr>
            <a:stCxn id="16" idx="6"/>
          </p:cNvCxnSpPr>
          <p:nvPr/>
        </p:nvCxnSpPr>
        <p:spPr>
          <a:xfrm flipV="1">
            <a:off x="3257340" y="4752808"/>
            <a:ext cx="738927" cy="13267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16988" y="5567322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 flipV="1">
            <a:off x="4241800" y="5567322"/>
            <a:ext cx="875188" cy="19050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731948" y="5157747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112948" y="5315724"/>
            <a:ext cx="883319" cy="3252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93894" y="4829685"/>
            <a:ext cx="68424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5759853" y="4620135"/>
            <a:ext cx="734246" cy="26534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543484" y="1761471"/>
            <a:ext cx="3382475" cy="2813802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incident and click “Add Work Information Note”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the field</a:t>
            </a:r>
          </a:p>
          <a:p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2b. Click the file folder to add attachments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WINs (See next slide for format)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field by clicking arrow next to “More Details”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 </a:t>
            </a:r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“Add”</a:t>
            </a:r>
          </a:p>
        </p:txBody>
      </p:sp>
    </p:spTree>
    <p:extLst>
      <p:ext uri="{BB962C8B-B14F-4D97-AF65-F5344CB8AC3E}">
        <p14:creationId xmlns:p14="http://schemas.microsoft.com/office/powerpoint/2010/main" val="387680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4" y="2104822"/>
            <a:ext cx="7014403" cy="3804421"/>
          </a:xfrm>
          <a:prstGeom prst="rect">
            <a:avLst/>
          </a:prstGeom>
          <a:ln w="381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Audit 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0923" y="3730172"/>
            <a:ext cx="1830006" cy="13233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414" y="5431865"/>
            <a:ext cx="1291050" cy="193179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67464" y="2015067"/>
            <a:ext cx="2565938" cy="3055976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4733401" y="1575546"/>
            <a:ext cx="3891279" cy="1719313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Incident, you can also check the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 Audit Log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a history of  changes that have been made to the Incident.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open the Audit Log, click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&gt; More &gt; View Audit Log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Audits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303822" y="4232843"/>
            <a:ext cx="5433664" cy="1676400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 Changed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displays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 that have been changed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By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displays the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Submitter ID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individual that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the fields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 displays the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made to the fields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Audits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displays any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emails sent by Remedy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Assigned Groups or the Customer.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6414" y="5079510"/>
            <a:ext cx="1291050" cy="193179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3806" y="3523394"/>
            <a:ext cx="482979" cy="18385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8078" y="3120573"/>
            <a:ext cx="581902" cy="166764"/>
          </a:xfrm>
          <a:prstGeom prst="rect">
            <a:avLst/>
          </a:prstGeom>
          <a:noFill/>
          <a:ln w="254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9980" y="3120573"/>
            <a:ext cx="837487" cy="174286"/>
          </a:xfrm>
          <a:prstGeom prst="rect">
            <a:avLst/>
          </a:prstGeom>
          <a:noFill/>
          <a:ln w="254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A2F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an Incident (1 of 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3983567"/>
            <a:ext cx="5740401" cy="212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04" y="1543383"/>
            <a:ext cx="7690959" cy="239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670425" y="2895600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H="1">
            <a:off x="4038600" y="3220804"/>
            <a:ext cx="687621" cy="5468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69569" y="4058623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50569" y="4260679"/>
            <a:ext cx="753964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321995" y="5124450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 rot="10800000">
            <a:off x="1702995" y="4610100"/>
            <a:ext cx="368847" cy="1409700"/>
          </a:xfrm>
          <a:prstGeom prst="rightBrace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142929" y="1552216"/>
            <a:ext cx="3271167" cy="1991084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incident and click “Print” at the bottom of the screen. Save this file as the Incident ID#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all WINs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“Report”. Save this file as (Incident ID – WINs)</a:t>
            </a:r>
          </a:p>
        </p:txBody>
      </p:sp>
    </p:spTree>
    <p:extLst>
      <p:ext uri="{BB962C8B-B14F-4D97-AF65-F5344CB8AC3E}">
        <p14:creationId xmlns:p14="http://schemas.microsoft.com/office/powerpoint/2010/main" val="48850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an Incident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4" y="1612438"/>
            <a:ext cx="8255000" cy="421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047278" y="1904237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6428278" y="2094737"/>
            <a:ext cx="810302" cy="13470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63753" y="3923621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5"/>
          </p:cNvCxnSpPr>
          <p:nvPr/>
        </p:nvCxnSpPr>
        <p:spPr>
          <a:xfrm>
            <a:off x="6988957" y="4248825"/>
            <a:ext cx="499047" cy="23351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56778" y="3529358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4988945" y="3719858"/>
            <a:ext cx="867833" cy="24008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02029" y="3959944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008033" y="4129208"/>
            <a:ext cx="89399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88945" y="4412455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4056849" y="4602955"/>
            <a:ext cx="932096" cy="56489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03184" y="5292019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904698" y="5259853"/>
            <a:ext cx="388284" cy="16951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198397" y="2147698"/>
            <a:ext cx="2646404" cy="3144321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dirty="0" smtClean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Incident ID pdf, click “Tools”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 smtClean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14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“Insert Pages”, click “Insert from file”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 smtClean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US" sz="14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Incident ID – WINs </a:t>
            </a:r>
            <a:r>
              <a:rPr lang="en-US" sz="1400" dirty="0" smtClean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 smtClean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US" sz="14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“Location” says “After”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 smtClean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4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“Last”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 smtClean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4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“OK”</a:t>
            </a:r>
          </a:p>
          <a:p>
            <a:r>
              <a:rPr lang="en-US" sz="1400" dirty="0">
                <a:solidFill>
                  <a:srgbClr val="1A2F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WINs will now be at the end of the Incident ID pdf. Save the document and close. </a:t>
            </a:r>
          </a:p>
        </p:txBody>
      </p:sp>
    </p:spTree>
    <p:extLst>
      <p:ext uri="{BB962C8B-B14F-4D97-AF65-F5344CB8AC3E}">
        <p14:creationId xmlns:p14="http://schemas.microsoft.com/office/powerpoint/2010/main" val="427586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Questions</a:t>
            </a:r>
            <a:endParaRPr lang="en-US" sz="3200" dirty="0"/>
          </a:p>
        </p:txBody>
      </p:sp>
      <p:pic>
        <p:nvPicPr>
          <p:cNvPr id="9" name="Picture 7" descr="ques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90" y="1702826"/>
            <a:ext cx="4300698" cy="335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" y="5209902"/>
            <a:ext cx="836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 follow up e-mails to DHMSM Deployment at   </a:t>
            </a:r>
            <a:endParaRPr lang="en-US" dirty="0"/>
          </a:p>
          <a:p>
            <a:pPr algn="ctr"/>
            <a:r>
              <a:rPr lang="en-US" dirty="0" smtClean="0">
                <a:hlinkClick r:id="rId3"/>
              </a:rPr>
              <a:t>dha.ncr.deployment.mbx.dhmsm-deployment@mail.mil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Application Preferences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36003" y="1643743"/>
            <a:ext cx="7886700" cy="477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A2F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A2F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A2F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A2F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A2F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2C5A8E"/>
                </a:solidFill>
              </a:rPr>
              <a:t>Benefits of setting up the Application Preferences:</a:t>
            </a:r>
            <a:br>
              <a:rPr lang="en-US" sz="2400" dirty="0" smtClean="0">
                <a:solidFill>
                  <a:srgbClr val="2C5A8E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Determines default settings/views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Determines the actions when saving incidents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Note: </a:t>
            </a:r>
            <a:r>
              <a:rPr lang="en-US" sz="2000" dirty="0" smtClean="0">
                <a:solidFill>
                  <a:schemeClr val="tx1"/>
                </a:solidFill>
              </a:rPr>
              <a:t>If you do not configure these actions, your incident will disappear when saving.</a:t>
            </a:r>
          </a:p>
          <a:p>
            <a:pPr lvl="1"/>
            <a:endParaRPr lang="en-US" sz="2000" dirty="0" smtClean="0">
              <a:solidFill>
                <a:srgbClr val="2C5A8E"/>
              </a:solidFill>
            </a:endParaRPr>
          </a:p>
          <a:p>
            <a:pPr lvl="1"/>
            <a:endParaRPr lang="en-US" sz="2000" dirty="0" smtClean="0">
              <a:solidFill>
                <a:srgbClr val="2C5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30" y="1522600"/>
            <a:ext cx="6744665" cy="4280582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2"/>
          <p:cNvSpPr txBox="1">
            <a:spLocks/>
          </p:cNvSpPr>
          <p:nvPr/>
        </p:nvSpPr>
        <p:spPr bwMode="auto">
          <a:xfrm>
            <a:off x="633413" y="451530"/>
            <a:ext cx="7886700" cy="76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83838"/>
                </a:solidFill>
              </a:rPr>
              <a:t>Accessing Application Preferences</a:t>
            </a:r>
            <a:endParaRPr lang="en-US" altLang="en-US" sz="2000" b="1" dirty="0">
              <a:solidFill>
                <a:srgbClr val="38383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8519" y="3809005"/>
            <a:ext cx="1192306" cy="177800"/>
          </a:xfrm>
          <a:prstGeom prst="rect">
            <a:avLst/>
          </a:prstGeom>
          <a:noFill/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79134" y="3462338"/>
            <a:ext cx="3994727" cy="435567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2779665" y="2714625"/>
            <a:ext cx="3594196" cy="747713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Click 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Applications Tab, 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then</a:t>
            </a:r>
            <a:r>
              <a:rPr lang="en-US" sz="1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Incident </a:t>
            </a:r>
            <a:r>
              <a:rPr lang="en-US" sz="1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Management,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 then</a:t>
            </a:r>
            <a:r>
              <a:rPr lang="en-US" sz="1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Incident Management Console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779665" y="4383440"/>
            <a:ext cx="3594196" cy="846297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Under 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Functions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, click 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Application Preferences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9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7360"/>
            <a:ext cx="8229600" cy="37716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3FC-1CAF-4292-AF53-DD37E7130B9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4449" y="4328270"/>
            <a:ext cx="1192306" cy="177800"/>
          </a:xfrm>
          <a:prstGeom prst="rect">
            <a:avLst/>
          </a:prstGeom>
          <a:noFill/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1955065" y="3421881"/>
            <a:ext cx="2801037" cy="995289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2959004" y="2575584"/>
            <a:ext cx="3594196" cy="846297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Under 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Functions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, click 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Application Preferences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 bwMode="auto">
          <a:xfrm>
            <a:off x="633413" y="451530"/>
            <a:ext cx="7886700" cy="76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83838"/>
                </a:solidFill>
              </a:rPr>
              <a:t>Accessing Application Preferences</a:t>
            </a:r>
            <a:endParaRPr lang="en-US" altLang="en-US" sz="2000" b="1" dirty="0">
              <a:solidFill>
                <a:srgbClr val="38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5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61" y="1518976"/>
            <a:ext cx="6261426" cy="467824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2"/>
          <p:cNvSpPr txBox="1">
            <a:spLocks/>
          </p:cNvSpPr>
          <p:nvPr/>
        </p:nvSpPr>
        <p:spPr bwMode="auto">
          <a:xfrm>
            <a:off x="463032" y="524669"/>
            <a:ext cx="78867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83838"/>
                </a:solidFill>
              </a:rPr>
              <a:t>Application Preferences</a:t>
            </a:r>
            <a:endParaRPr lang="en-US" altLang="en-US" sz="2000" b="1" dirty="0">
              <a:solidFill>
                <a:srgbClr val="38383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4000" y="2412315"/>
            <a:ext cx="1512598" cy="194734"/>
          </a:xfrm>
          <a:prstGeom prst="rect">
            <a:avLst/>
          </a:prstGeom>
          <a:noFill/>
          <a:ln w="28575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1A2F52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504388" y="1895186"/>
            <a:ext cx="4028424" cy="866995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From the 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Default Home Page 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drop down menu, click </a:t>
            </a:r>
            <a:r>
              <a:rPr lang="en-US" sz="1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Incident Management Console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794000" y="5673289"/>
            <a:ext cx="2776552" cy="479161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4. Click 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Save 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Close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35" y="1580150"/>
            <a:ext cx="7141415" cy="440154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Accessing the Search Incident Window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187865" y="3113015"/>
            <a:ext cx="851416" cy="236383"/>
          </a:xfrm>
          <a:prstGeom prst="rect">
            <a:avLst/>
          </a:prstGeom>
          <a:noFill/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7C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2039281" y="3231206"/>
            <a:ext cx="3175612" cy="686721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214893" y="2981914"/>
            <a:ext cx="3525715" cy="1872025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navigate to the Search Incident window, click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Incident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 the Functions menu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Searching for an Incident </a:t>
            </a:r>
            <a:r>
              <a:rPr lang="en-US" sz="2800" dirty="0" smtClean="0"/>
              <a:t>(2 </a:t>
            </a:r>
            <a:r>
              <a:rPr lang="en-US" sz="2800" dirty="0"/>
              <a:t>of </a:t>
            </a:r>
            <a:r>
              <a:rPr lang="en-US" sz="2800" dirty="0" smtClean="0"/>
              <a:t>4)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5" y="1556494"/>
            <a:ext cx="7345275" cy="446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820869" y="1684867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H="1">
            <a:off x="3982669" y="2010071"/>
            <a:ext cx="893996" cy="28439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25981" y="2410966"/>
            <a:ext cx="728429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982669" y="2601466"/>
            <a:ext cx="1743312" cy="35966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4191000" y="3124200"/>
            <a:ext cx="368846" cy="2438400"/>
          </a:xfrm>
          <a:prstGeom prst="rightBrace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 flipH="1">
            <a:off x="4559846" y="2736170"/>
            <a:ext cx="1272811" cy="1525201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5725981" y="3037924"/>
            <a:ext cx="2605220" cy="3115048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fastest and easiest to search by Incident ID you have it. </a:t>
            </a: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1b. If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not, you can put keywords into the “Notes” field. Be sure to populate any other known fields to make the search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(See next slide to limit to only MHS GENESIS incidents).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When done, click “Save”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89535" y="5237396"/>
            <a:ext cx="381000" cy="381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H="1">
            <a:off x="2551335" y="5562600"/>
            <a:ext cx="893996" cy="28439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0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0227"/>
            <a:ext cx="8229600" cy="40859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3FC-1CAF-4292-AF53-DD37E7130B9E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2800" dirty="0"/>
              <a:t>Searching for an Incident </a:t>
            </a:r>
            <a:r>
              <a:rPr lang="en-US" sz="2800" dirty="0" smtClean="0"/>
              <a:t>(3 </a:t>
            </a:r>
            <a:r>
              <a:rPr lang="en-US" sz="2800" dirty="0"/>
              <a:t>of 4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234069" y="2577623"/>
            <a:ext cx="1192306" cy="218585"/>
          </a:xfrm>
          <a:prstGeom prst="rect">
            <a:avLst/>
          </a:prstGeom>
          <a:noFill/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91339" y="2796208"/>
            <a:ext cx="1205948" cy="402589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639873" y="1820227"/>
            <a:ext cx="2951466" cy="2314451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. To further limit your search to only MHS GENESIS incidents, click “Categorization”.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. In “Product Name”, type %MHS GENESIS%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75846" y="4903379"/>
            <a:ext cx="3206831" cy="211959"/>
          </a:xfrm>
          <a:prstGeom prst="rect">
            <a:avLst/>
          </a:prstGeom>
          <a:noFill/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91339" y="3417382"/>
            <a:ext cx="1351722" cy="1485997"/>
          </a:xfrm>
          <a:prstGeom prst="straightConnector1">
            <a:avLst/>
          </a:prstGeom>
          <a:ln w="25400">
            <a:solidFill>
              <a:srgbClr val="7C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7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Searching for an Incident </a:t>
            </a:r>
            <a:r>
              <a:rPr lang="en-US" sz="2800" dirty="0" smtClean="0"/>
              <a:t>(4 </a:t>
            </a:r>
            <a:r>
              <a:rPr lang="en-US" sz="2800" dirty="0"/>
              <a:t>of 4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37657"/>
            <a:ext cx="84538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81000" y="2024743"/>
            <a:ext cx="8430809" cy="113211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04801" y="4465931"/>
            <a:ext cx="8491987" cy="1172869"/>
          </a:xfrm>
          <a:prstGeom prst="wedgeRectCallout">
            <a:avLst>
              <a:gd name="adj1" fmla="val 15895"/>
              <a:gd name="adj2" fmla="val -49154"/>
            </a:avLst>
          </a:prstGeom>
          <a:solidFill>
            <a:srgbClr val="ECF9FF"/>
          </a:solidFill>
          <a:ln w="38100">
            <a:solidFill>
              <a:srgbClr val="7C26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more than one incident matching your search criteria, the results will appear at the top of the screen. Scroll through the results to see all related incidents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red and green designations of these incidents are not relevant to MHS GENESIS incident management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23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 Creating a New MHS Genesis Remedy Incident&amp;#x0D;&amp;#x0A;&amp;#x0D;&amp;#x0A;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Agenda&amp;quot;&quot;/&gt;&lt;property id=&quot;20307&quot; value=&quot;258&quot;/&gt;&lt;/object&gt;&lt;object type=&quot;3&quot; unique_id=&quot;10120&quot;&gt;&lt;property id=&quot;20148&quot; value=&quot;5&quot;/&gt;&lt;property id=&quot;20300&quot; value=&quot;Slide 22&quot;/&gt;&lt;property id=&quot;20307&quot; value=&quot;261&quot;/&gt;&lt;/object&gt;&lt;object type=&quot;3&quot; unique_id=&quot;10979&quot;&gt;&lt;property id=&quot;20148&quot; value=&quot;5&quot;/&gt;&lt;property id=&quot;20300&quot; value=&quot;Slide 3 - &amp;quot;Accessing a New Incident&amp;quot;&quot;/&gt;&lt;property id=&quot;20307&quot; value=&quot;274&quot;/&gt;&lt;/object&gt;&lt;object type=&quot;3&quot; unique_id=&quot;11681&quot;&gt;&lt;property id=&quot;20148&quot; value=&quot;5&quot;/&gt;&lt;property id=&quot;20300&quot; value=&quot;Slide 5 - &amp;quot;Adding the Customer&amp;quot;&quot;/&gt;&lt;property id=&quot;20307&quot; value=&quot;288&quot;/&gt;&lt;/object&gt;&lt;object type=&quot;3&quot; unique_id=&quot;11743&quot;&gt;&lt;property id=&quot;20148&quot; value=&quot;5&quot;/&gt;&lt;property id=&quot;20300&quot; value=&quot;Slide 6 - &amp;quot;Adding the Customer&amp;quot;&quot;/&gt;&lt;property id=&quot;20307&quot; value=&quot;290&quot;/&gt;&lt;/object&gt;&lt;object type=&quot;3&quot; unique_id=&quot;11786&quot;&gt;&lt;property id=&quot;20148&quot; value=&quot;5&quot;/&gt;&lt;property id=&quot;20300&quot; value=&quot;Slide 7 - &amp;quot;Adding the Customer&amp;quot;&quot;/&gt;&lt;property id=&quot;20307&quot; value=&quot;293&quot;/&gt;&lt;/object&gt;&lt;object type=&quot;3&quot; unique_id=&quot;11800&quot;&gt;&lt;property id=&quot;20148&quot; value=&quot;5&quot;/&gt;&lt;property id=&quot;20300&quot; value=&quot;Slide 4 - &amp;quot;Adding the Customer&amp;quot;&quot;/&gt;&lt;property id=&quot;20307&quot; value=&quot;294&quot;/&gt;&lt;/object&gt;&lt;object type=&quot;3&quot; unique_id=&quot;11822&quot;&gt;&lt;property id=&quot;20148&quot; value=&quot;5&quot;/&gt;&lt;property id=&quot;20300&quot; value=&quot;Slide 8 - &amp;quot;The Notes Field&amp;quot;&quot;/&gt;&lt;property id=&quot;20307&quot; value=&quot;295&quot;/&gt;&lt;/object&gt;&lt;object type=&quot;3&quot; unique_id=&quot;11823&quot;&gt;&lt;property id=&quot;20148&quot; value=&quot;5&quot;/&gt;&lt;property id=&quot;20300&quot; value=&quot;Slide 10 - &amp;quot;The Summary* Field&amp;quot;&quot;/&gt;&lt;property id=&quot;20307&quot; value=&quot;296&quot;/&gt;&lt;/object&gt;&lt;object type=&quot;3&quot; unique_id=&quot;11884&quot;&gt;&lt;property id=&quot;20148&quot; value=&quot;5&quot;/&gt;&lt;property id=&quot;20300&quot; value=&quot;Slide 9 - &amp;quot;Template+ Field (Optional)&amp;quot;&quot;/&gt;&lt;property id=&quot;20307&quot; value=&quot;297&quot;/&gt;&lt;/object&gt;&lt;object type=&quot;3&quot; unique_id=&quot;11885&quot;&gt;&lt;property id=&quot;20148&quot; value=&quot;5&quot;/&gt;&lt;property id=&quot;20300&quot; value=&quot;Slide 11 - &amp;quot;Classification Fields&amp;quot;&quot;/&gt;&lt;property id=&quot;20307&quot; value=&quot;298&quot;/&gt;&lt;/object&gt;&lt;object type=&quot;3&quot; unique_id=&quot;12012&quot;&gt;&lt;property id=&quot;20148&quot; value=&quot;5&quot;/&gt;&lt;property id=&quot;20300&quot; value=&quot;Slide 12 - &amp;quot;Incident Type* and Reported Source Fields&amp;quot;&quot;/&gt;&lt;property id=&quot;20307&quot; value=&quot;299&quot;/&gt;&lt;/object&gt;&lt;object type=&quot;3&quot; unique_id=&quot;12013&quot;&gt;&lt;property id=&quot;20148&quot; value=&quot;5&quot;/&gt;&lt;property id=&quot;20300&quot; value=&quot;Slide 14 - &amp;quot;Assignment Fields&amp;quot;&quot;/&gt;&lt;property id=&quot;20307&quot; value=&quot;300&quot;/&gt;&lt;/object&gt;&lt;object type=&quot;3&quot; unique_id=&quot;12015&quot;&gt;&lt;property id=&quot;20148&quot; value=&quot;5&quot;/&gt;&lt;property id=&quot;20300&quot; value=&quot;Slide 15 - &amp;quot;Categorization Tab &amp;quot;&quot;/&gt;&lt;property id=&quot;20307&quot; value=&quot;302&quot;/&gt;&lt;/object&gt;&lt;object type=&quot;3&quot; unique_id=&quot;12016&quot;&gt;&lt;property id=&quot;20148&quot; value=&quot;5&quot;/&gt;&lt;property id=&quot;20300&quot; value=&quot;Slide 17 - &amp;quot;Work Detail Tab &amp;quot;&quot;/&gt;&lt;property id=&quot;20307&quot; value=&quot;303&quot;/&gt;&lt;/object&gt;&lt;object type=&quot;3&quot; unique_id=&quot;12017&quot;&gt;&lt;property id=&quot;20148&quot; value=&quot;5&quot;/&gt;&lt;property id=&quot;20300&quot; value=&quot;Slide 18 - &amp;quot;Email System &amp;quot;&quot;/&gt;&lt;property id=&quot;20307&quot; value=&quot;304&quot;/&gt;&lt;/object&gt;&lt;object type=&quot;3&quot; unique_id=&quot;12018&quot;&gt;&lt;property id=&quot;20148&quot; value=&quot;5&quot;/&gt;&lt;property id=&quot;20300&quot; value=&quot;Slide 19 - &amp;quot;Incident Resolution &amp;quot;&quot;/&gt;&lt;property id=&quot;20307&quot; value=&quot;305&quot;/&gt;&lt;/object&gt;&lt;object type=&quot;3&quot; unique_id=&quot;12062&quot;&gt;&lt;property id=&quot;20148&quot; value=&quot;5&quot;/&gt;&lt;property id=&quot;20300&quot; value=&quot;Slide 13 - &amp;quot;Status* Field&amp;quot;&quot;/&gt;&lt;property id=&quot;20307&quot; value=&quot;307&quot;/&gt;&lt;/object&gt;&lt;object type=&quot;3&quot; unique_id=&quot;12063&quot;&gt;&lt;property id=&quot;20148&quot; value=&quot;5&quot;/&gt;&lt;property id=&quot;20300&quot; value=&quot;Slide 16 - &amp;quot;Categorization Tab &amp;quot;&quot;/&gt;&lt;property id=&quot;20307&quot; value=&quot;306&quot;/&gt;&lt;/object&gt;&lt;object type=&quot;3&quot; unique_id=&quot;12154&quot;&gt;&lt;property id=&quot;20148&quot; value=&quot;5&quot;/&gt;&lt;property id=&quot;20300&quot; value=&quot;Slide 21 - &amp;quot;Required Fields &amp;quot;&quot;/&gt;&lt;property id=&quot;20307&quot; value=&quot;308&quot;/&gt;&lt;/object&gt;&lt;object type=&quot;3&quot; unique_id=&quot;12570&quot;&gt;&lt;property id=&quot;20148&quot; value=&quot;5&quot;/&gt;&lt;property id=&quot;20300&quot; value=&quot;Slide 20&quot;/&gt;&lt;property id=&quot;20307&quot; value=&quot;309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MHS GENESIS">
      <a:dk1>
        <a:sysClr val="windowText" lastClr="000000"/>
      </a:dk1>
      <a:lt1>
        <a:sysClr val="window" lastClr="FFFFFF"/>
      </a:lt1>
      <a:dk2>
        <a:srgbClr val="383838"/>
      </a:dk2>
      <a:lt2>
        <a:srgbClr val="E7E6E6"/>
      </a:lt2>
      <a:accent1>
        <a:srgbClr val="213F99"/>
      </a:accent1>
      <a:accent2>
        <a:srgbClr val="3B4E69"/>
      </a:accent2>
      <a:accent3>
        <a:srgbClr val="781216"/>
      </a:accent3>
      <a:accent4>
        <a:srgbClr val="BFC6D4"/>
      </a:accent4>
      <a:accent5>
        <a:srgbClr val="DCDCDC"/>
      </a:accent5>
      <a:accent6>
        <a:srgbClr val="6C82A7"/>
      </a:accent6>
      <a:hlink>
        <a:srgbClr val="0563C1"/>
      </a:hlink>
      <a:folHlink>
        <a:srgbClr val="954F72"/>
      </a:folHlink>
    </a:clrScheme>
    <a:fontScheme name="Ariel Font Theme for MHS GENES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DHAGSC_PPT_Template1</Template>
  <TotalTime>25224</TotalTime>
  <Words>1185</Words>
  <Application>Microsoft Office PowerPoint</Application>
  <PresentationFormat>On-screen Show (4:3)</PresentationFormat>
  <Paragraphs>136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1_Office Theme</vt:lpstr>
      <vt:lpstr> Enterprise Issue Resolution: Remedy for End Users</vt:lpstr>
      <vt:lpstr>Application Preferences</vt:lpstr>
      <vt:lpstr>PowerPoint Presentation</vt:lpstr>
      <vt:lpstr>PowerPoint Presentation</vt:lpstr>
      <vt:lpstr>PowerPoint Presentation</vt:lpstr>
      <vt:lpstr>Accessing the Search Incident Window</vt:lpstr>
      <vt:lpstr>Searching for an Incident (2 of 4)</vt:lpstr>
      <vt:lpstr>Searching for an Incident (3 of 4)</vt:lpstr>
      <vt:lpstr>Searching for an Incident (4 of 4)</vt:lpstr>
      <vt:lpstr>Incident Information</vt:lpstr>
      <vt:lpstr>Interpreting Incident Status</vt:lpstr>
      <vt:lpstr>Viewing Attachments</vt:lpstr>
      <vt:lpstr>Viewing WINs</vt:lpstr>
      <vt:lpstr>Adding Work Information Notes (WINs)</vt:lpstr>
      <vt:lpstr>Viewing the Audit Log</vt:lpstr>
      <vt:lpstr>Printing an Incident (1 of 2)</vt:lpstr>
      <vt:lpstr>Printing an Incident (2 of 2)</vt:lpstr>
      <vt:lpstr>Questions</vt:lpstr>
    </vt:vector>
  </TitlesOfParts>
  <Company>MEDCOM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Remedy 8.1</dc:title>
  <dc:creator>Currier, Leanne A Ms CIV DHA Health IT USAMITC (US)</dc:creator>
  <cp:lastModifiedBy>TOTH.WILLIAM.R.MIL.1240479644</cp:lastModifiedBy>
  <cp:revision>662</cp:revision>
  <cp:lastPrinted>2018-09-17T16:31:55Z</cp:lastPrinted>
  <dcterms:created xsi:type="dcterms:W3CDTF">2015-12-14T14:31:41Z</dcterms:created>
  <dcterms:modified xsi:type="dcterms:W3CDTF">2018-11-15T19:05:22Z</dcterms:modified>
</cp:coreProperties>
</file>