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FF"/>
    <a:srgbClr val="F80B2A"/>
    <a:srgbClr val="F9E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47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6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programming/computer_programming_arrays.htm#:~:text=An%20array%20is%20a%20data,variables%20of%20the%20same%20type.&amp;text=All%20arrays%20consist%20of%20contiguous%20memory%20locations" TargetMode="External"/><Relationship Id="rId2" Type="http://schemas.openxmlformats.org/officeDocument/2006/relationships/hyperlink" Target="https://stackoverflow.com/questions/392397/why-do-we-use-arrays-instead-of-other-data-struc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advantages-of-arra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F184-7FC6-47E9-9D9C-9CB603027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mk-MK" sz="4800" dirty="0"/>
              <a:t>Низи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8669B-4825-4B75-9112-BE33F5B66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784035"/>
            <a:ext cx="3977640" cy="1762539"/>
          </a:xfrm>
        </p:spPr>
        <p:txBody>
          <a:bodyPr>
            <a:normAutofit fontScale="77500" lnSpcReduction="20000"/>
          </a:bodyPr>
          <a:lstStyle/>
          <a:p>
            <a:r>
              <a:rPr lang="mk-MK" sz="2000" dirty="0"/>
              <a:t>Давид Анастасов</a:t>
            </a:r>
          </a:p>
          <a:p>
            <a:r>
              <a:rPr lang="mk-MK" sz="2000" dirty="0"/>
              <a:t>Дарко Ваневски</a:t>
            </a:r>
          </a:p>
          <a:p>
            <a:r>
              <a:rPr lang="mk-MK" sz="2000" dirty="0"/>
              <a:t>Дамјан Калошев</a:t>
            </a:r>
          </a:p>
          <a:p>
            <a:r>
              <a:rPr lang="mk-MK" sz="2000" dirty="0"/>
              <a:t>Александар Зафировски</a:t>
            </a:r>
          </a:p>
          <a:p>
            <a:r>
              <a:rPr lang="mk-MK" sz="2000" dirty="0"/>
              <a:t>Енес Демировиќ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424A7-9F88-43BC-8328-DDE82C71C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50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pic>
        <p:nvPicPr>
          <p:cNvPr id="1026" name="Picture 2" descr="Icon request : c-plus-plus · Issue #14021 · FortAwesome/Font-Awesome ·  GitHub">
            <a:extLst>
              <a:ext uri="{FF2B5EF4-FFF2-40B4-BE49-F238E27FC236}">
                <a16:creationId xmlns:a16="http://schemas.microsoft.com/office/drawing/2014/main" id="{214316EB-31DA-45BD-AE67-0B717BEC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208" y="506326"/>
            <a:ext cx="2042423" cy="229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5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AC45-50E6-4CAF-8B33-FE2E8D2A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се низи?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F271-37C0-4042-86BC-2F1FE682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157984"/>
          </a:xfrm>
        </p:spPr>
        <p:txBody>
          <a:bodyPr>
            <a:normAutofit fontScale="92500"/>
          </a:bodyPr>
          <a:lstStyle/>
          <a:p>
            <a:r>
              <a:rPr lang="mk-MK" dirty="0"/>
              <a:t>Низите претставуваат множества кои содржат повеќе елементи од ист тип</a:t>
            </a:r>
          </a:p>
          <a:p>
            <a:r>
              <a:rPr lang="mk-MK" dirty="0"/>
              <a:t>Може да бидат: </a:t>
            </a:r>
            <a:r>
              <a:rPr lang="mk-MK" b="1" dirty="0"/>
              <a:t>еднодимензионални</a:t>
            </a:r>
            <a:r>
              <a:rPr lang="mk-MK" dirty="0"/>
              <a:t>, </a:t>
            </a:r>
            <a:r>
              <a:rPr lang="mk-MK" b="1" dirty="0"/>
              <a:t>дводимензионални</a:t>
            </a:r>
            <a:r>
              <a:rPr lang="mk-MK" dirty="0"/>
              <a:t>, повеќедимензионални</a:t>
            </a:r>
          </a:p>
          <a:p>
            <a:r>
              <a:rPr lang="mk-MK" b="1" dirty="0"/>
              <a:t>Пр: </a:t>
            </a:r>
            <a:r>
              <a:rPr lang="mk-MK" dirty="0"/>
              <a:t>Низа</a:t>
            </a:r>
            <a:r>
              <a:rPr lang="en-US" dirty="0"/>
              <a:t> </a:t>
            </a:r>
            <a:r>
              <a:rPr lang="mk-MK" dirty="0"/>
              <a:t>на природни броеви </a:t>
            </a:r>
            <a:r>
              <a:rPr lang="en-US" dirty="0"/>
              <a:t>N[7]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7A69B42-3A75-4597-BDF4-F1514485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08686"/>
              </p:ext>
            </p:extLst>
          </p:nvPr>
        </p:nvGraphicFramePr>
        <p:xfrm>
          <a:off x="2552701" y="4788408"/>
          <a:ext cx="70865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/>
                        <a:t>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7306B76-1963-4D01-A94A-75E6492B340E}"/>
              </a:ext>
            </a:extLst>
          </p:cNvPr>
          <p:cNvSpPr txBox="1"/>
          <p:nvPr/>
        </p:nvSpPr>
        <p:spPr>
          <a:xfrm>
            <a:off x="2705101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970BB-84FA-40F0-AF15-62A058E53A27}"/>
              </a:ext>
            </a:extLst>
          </p:cNvPr>
          <p:cNvSpPr txBox="1"/>
          <p:nvPr/>
        </p:nvSpPr>
        <p:spPr>
          <a:xfrm>
            <a:off x="3695701" y="540967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A171A5-F35C-4A78-923B-D8952133CBC4}"/>
              </a:ext>
            </a:extLst>
          </p:cNvPr>
          <p:cNvSpPr txBox="1"/>
          <p:nvPr/>
        </p:nvSpPr>
        <p:spPr>
          <a:xfrm>
            <a:off x="47586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N[2]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E2C709-5C1B-4A6D-871A-E063962001B5}"/>
              </a:ext>
            </a:extLst>
          </p:cNvPr>
          <p:cNvSpPr txBox="1"/>
          <p:nvPr/>
        </p:nvSpPr>
        <p:spPr>
          <a:xfrm>
            <a:off x="57492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N[3]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12049B-852E-4DBF-B5DD-4F85D8C35B06}"/>
              </a:ext>
            </a:extLst>
          </p:cNvPr>
          <p:cNvSpPr txBox="1"/>
          <p:nvPr/>
        </p:nvSpPr>
        <p:spPr>
          <a:xfrm>
            <a:off x="68160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N[4]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7A06D1-9775-4C13-8DF8-35626CC599EC}"/>
              </a:ext>
            </a:extLst>
          </p:cNvPr>
          <p:cNvSpPr txBox="1"/>
          <p:nvPr/>
        </p:nvSpPr>
        <p:spPr>
          <a:xfrm>
            <a:off x="78066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N[5]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547FFE-9F55-49DC-8D72-1853F7E116E1}"/>
              </a:ext>
            </a:extLst>
          </p:cNvPr>
          <p:cNvSpPr txBox="1"/>
          <p:nvPr/>
        </p:nvSpPr>
        <p:spPr>
          <a:xfrm>
            <a:off x="8873489" y="539800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N[6]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5C5BCF1-4ED1-4255-8356-03380AB6C9E4}"/>
              </a:ext>
            </a:extLst>
          </p:cNvPr>
          <p:cNvSpPr/>
          <p:nvPr/>
        </p:nvSpPr>
        <p:spPr>
          <a:xfrm>
            <a:off x="2476501" y="4864608"/>
            <a:ext cx="7315200" cy="45720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B7AB96-A06A-491A-B3D8-6672D8E6D63F}"/>
              </a:ext>
            </a:extLst>
          </p:cNvPr>
          <p:cNvCxnSpPr/>
          <p:nvPr/>
        </p:nvCxnSpPr>
        <p:spPr>
          <a:xfrm rot="5400000">
            <a:off x="9448801" y="4674108"/>
            <a:ext cx="762000" cy="76200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FB73FF-BDB2-428A-8E8A-63490B44B8AA}"/>
              </a:ext>
            </a:extLst>
          </p:cNvPr>
          <p:cNvSpPr txBox="1"/>
          <p:nvPr/>
        </p:nvSpPr>
        <p:spPr>
          <a:xfrm>
            <a:off x="9089839" y="403807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rgbClr val="FF6600"/>
                </a:solidFill>
              </a:rPr>
              <a:t>вредности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31E1C0-FE16-44B4-9AB5-CADB43D644C8}"/>
              </a:ext>
            </a:extLst>
          </p:cNvPr>
          <p:cNvSpPr/>
          <p:nvPr/>
        </p:nvSpPr>
        <p:spPr>
          <a:xfrm>
            <a:off x="1866901" y="5321808"/>
            <a:ext cx="8458200" cy="4572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DC3ACE-E5C7-40F3-BC6B-931441681D34}"/>
              </a:ext>
            </a:extLst>
          </p:cNvPr>
          <p:cNvCxnSpPr/>
          <p:nvPr/>
        </p:nvCxnSpPr>
        <p:spPr>
          <a:xfrm rot="5400000" flipH="1" flipV="1">
            <a:off x="6057901" y="5855208"/>
            <a:ext cx="533400" cy="381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003D1C3-B193-49E1-BF42-D8E87CCC9C73}"/>
              </a:ext>
            </a:extLst>
          </p:cNvPr>
          <p:cNvSpPr txBox="1"/>
          <p:nvPr/>
        </p:nvSpPr>
        <p:spPr>
          <a:xfrm>
            <a:off x="5524501" y="624787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b="1" dirty="0">
                <a:solidFill>
                  <a:schemeClr val="accent5">
                    <a:lumMod val="75000"/>
                  </a:schemeClr>
                </a:solidFill>
              </a:rPr>
              <a:t>индекси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  <p:bldP spid="48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6466-B7A8-4F09-8039-F3E61381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се низи?</a:t>
            </a:r>
            <a:endParaRPr lang="en-US" dirty="0"/>
          </a:p>
        </p:txBody>
      </p:sp>
      <p:sp>
        <p:nvSpPr>
          <p:cNvPr id="232" name="Content Placeholder 2">
            <a:extLst>
              <a:ext uri="{FF2B5EF4-FFF2-40B4-BE49-F238E27FC236}">
                <a16:creationId xmlns:a16="http://schemas.microsoft.com/office/drawing/2014/main" id="{232B80CC-44FE-4FD5-ABB0-E27CCE90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mk-MK" b="1" dirty="0"/>
              <a:t>Пр: </a:t>
            </a:r>
            <a:r>
              <a:rPr lang="mk-MK" dirty="0"/>
              <a:t>Низа со бисери </a:t>
            </a:r>
            <a:r>
              <a:rPr lang="en-US" dirty="0"/>
              <a:t>-</a:t>
            </a:r>
            <a:r>
              <a:rPr lang="mk-MK" dirty="0"/>
              <a:t> </a:t>
            </a:r>
            <a:r>
              <a:rPr lang="en-US" dirty="0"/>
              <a:t>B[7]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4778E15-FF83-439B-BCBA-162190C14DC3}"/>
              </a:ext>
            </a:extLst>
          </p:cNvPr>
          <p:cNvSpPr txBox="1"/>
          <p:nvPr/>
        </p:nvSpPr>
        <p:spPr>
          <a:xfrm>
            <a:off x="3710609" y="45765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B[0]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97FA441-99A7-4AA1-9E9B-B3F6EC1FE4CA}"/>
              </a:ext>
            </a:extLst>
          </p:cNvPr>
          <p:cNvSpPr txBox="1"/>
          <p:nvPr/>
        </p:nvSpPr>
        <p:spPr>
          <a:xfrm>
            <a:off x="4253021" y="4969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B[1]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D4C1243-5877-4515-ADEF-6C819B1FF4DD}"/>
              </a:ext>
            </a:extLst>
          </p:cNvPr>
          <p:cNvSpPr txBox="1"/>
          <p:nvPr/>
        </p:nvSpPr>
        <p:spPr>
          <a:xfrm>
            <a:off x="4938821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B[2]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44A102B-B4C2-4741-AB91-AC2CE1FE40FB}"/>
              </a:ext>
            </a:extLst>
          </p:cNvPr>
          <p:cNvSpPr txBox="1"/>
          <p:nvPr/>
        </p:nvSpPr>
        <p:spPr>
          <a:xfrm>
            <a:off x="5700821" y="55787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B[3]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FE12229-F486-4481-9E3C-85402A39AB35}"/>
              </a:ext>
            </a:extLst>
          </p:cNvPr>
          <p:cNvSpPr txBox="1"/>
          <p:nvPr/>
        </p:nvSpPr>
        <p:spPr>
          <a:xfrm>
            <a:off x="6453809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B[4]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F7227E1-CBBC-4245-A9C1-CCA982680BEA}"/>
              </a:ext>
            </a:extLst>
          </p:cNvPr>
          <p:cNvSpPr txBox="1"/>
          <p:nvPr/>
        </p:nvSpPr>
        <p:spPr>
          <a:xfrm>
            <a:off x="6987209" y="48929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B[5]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570913F-DE22-43C0-9FEC-186C20B3F7BA}"/>
              </a:ext>
            </a:extLst>
          </p:cNvPr>
          <p:cNvSpPr txBox="1"/>
          <p:nvPr/>
        </p:nvSpPr>
        <p:spPr>
          <a:xfrm>
            <a:off x="7605821" y="45003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B[6]</a:t>
            </a:r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CC0160C4-368B-4E4E-946D-8A3BB410994C}"/>
              </a:ext>
            </a:extLst>
          </p:cNvPr>
          <p:cNvSpPr/>
          <p:nvPr/>
        </p:nvSpPr>
        <p:spPr>
          <a:xfrm rot="6036638">
            <a:off x="2822617" y="-713689"/>
            <a:ext cx="6836285" cy="4953000"/>
          </a:xfrm>
          <a:prstGeom prst="arc">
            <a:avLst>
              <a:gd name="adj1" fmla="val 18653414"/>
              <a:gd name="adj2" fmla="val 193565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0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05D1FA30-7A7A-4B4A-8D94-6A6456D37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0609" y="3738307"/>
            <a:ext cx="1447800" cy="1447800"/>
          </a:xfrm>
          <a:prstGeom prst="rect">
            <a:avLst/>
          </a:prstGeom>
          <a:noFill/>
        </p:spPr>
      </p:pic>
      <p:pic>
        <p:nvPicPr>
          <p:cNvPr id="271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F7197562-1771-4F87-9E09-C3BE6DE32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1609" y="4119307"/>
            <a:ext cx="1447800" cy="1447800"/>
          </a:xfrm>
          <a:prstGeom prst="rect">
            <a:avLst/>
          </a:prstGeom>
          <a:noFill/>
        </p:spPr>
      </p:pic>
      <p:pic>
        <p:nvPicPr>
          <p:cNvPr id="272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4B884956-21B5-44D1-B253-F4831564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8809" y="4347907"/>
            <a:ext cx="1676400" cy="1676400"/>
          </a:xfrm>
          <a:prstGeom prst="rect">
            <a:avLst/>
          </a:prstGeom>
          <a:noFill/>
        </p:spPr>
      </p:pic>
      <p:pic>
        <p:nvPicPr>
          <p:cNvPr id="273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783ADF99-CB2B-4DD6-90C1-E7BC27AD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0409" y="4347907"/>
            <a:ext cx="1676400" cy="1676400"/>
          </a:xfrm>
          <a:prstGeom prst="rect">
            <a:avLst/>
          </a:prstGeom>
          <a:noFill/>
        </p:spPr>
      </p:pic>
      <p:pic>
        <p:nvPicPr>
          <p:cNvPr id="274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964751A1-5F92-4A82-B187-A012FBB76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6209" y="4043107"/>
            <a:ext cx="1447800" cy="1447800"/>
          </a:xfrm>
          <a:prstGeom prst="rect">
            <a:avLst/>
          </a:prstGeom>
          <a:noFill/>
        </p:spPr>
      </p:pic>
      <p:pic>
        <p:nvPicPr>
          <p:cNvPr id="275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11FC960C-29A0-44B4-B61F-21890002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3409" y="3662107"/>
            <a:ext cx="1447800" cy="1447800"/>
          </a:xfrm>
          <a:prstGeom prst="rect">
            <a:avLst/>
          </a:prstGeom>
          <a:noFill/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13D0637E-8C86-46FF-ACCD-D8ABFDDC9535}"/>
              </a:ext>
            </a:extLst>
          </p:cNvPr>
          <p:cNvSpPr txBox="1"/>
          <p:nvPr/>
        </p:nvSpPr>
        <p:spPr>
          <a:xfrm>
            <a:off x="3710609" y="45765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B[0]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C947B2E-0907-4602-9693-308C89D87937}"/>
              </a:ext>
            </a:extLst>
          </p:cNvPr>
          <p:cNvSpPr txBox="1"/>
          <p:nvPr/>
        </p:nvSpPr>
        <p:spPr>
          <a:xfrm>
            <a:off x="4253021" y="4969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B[1]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AF1BAD0-F782-4BF0-B65E-33006270F27F}"/>
              </a:ext>
            </a:extLst>
          </p:cNvPr>
          <p:cNvSpPr txBox="1"/>
          <p:nvPr/>
        </p:nvSpPr>
        <p:spPr>
          <a:xfrm>
            <a:off x="4938821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B[2]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75F4D9F-6C7B-4ACD-949C-0A35C21A5576}"/>
              </a:ext>
            </a:extLst>
          </p:cNvPr>
          <p:cNvSpPr txBox="1"/>
          <p:nvPr/>
        </p:nvSpPr>
        <p:spPr>
          <a:xfrm>
            <a:off x="5700821" y="55787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B[3]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75FC767-AAAF-41EC-8A18-5ADEEBAD63A8}"/>
              </a:ext>
            </a:extLst>
          </p:cNvPr>
          <p:cNvSpPr txBox="1"/>
          <p:nvPr/>
        </p:nvSpPr>
        <p:spPr>
          <a:xfrm>
            <a:off x="6453809" y="53501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B[4]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454512F-6623-4F43-8FC0-3EB3E5A323AE}"/>
              </a:ext>
            </a:extLst>
          </p:cNvPr>
          <p:cNvSpPr txBox="1"/>
          <p:nvPr/>
        </p:nvSpPr>
        <p:spPr>
          <a:xfrm>
            <a:off x="6987209" y="489297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B[5]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97F2961-9C11-4E35-AB4E-CCB747BF5DCF}"/>
              </a:ext>
            </a:extLst>
          </p:cNvPr>
          <p:cNvSpPr txBox="1"/>
          <p:nvPr/>
        </p:nvSpPr>
        <p:spPr>
          <a:xfrm>
            <a:off x="7605821" y="45003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B[6]</a:t>
            </a:r>
          </a:p>
        </p:txBody>
      </p:sp>
      <p:pic>
        <p:nvPicPr>
          <p:cNvPr id="283" name="Picture 2" descr="http://pre09.deviantart.net/b631/th/pre/i/2014/277/d/c/pearl_png_resource_by_stemarpalenresources-d81mx35.png">
            <a:extLst>
              <a:ext uri="{FF2B5EF4-FFF2-40B4-BE49-F238E27FC236}">
                <a16:creationId xmlns:a16="http://schemas.microsoft.com/office/drawing/2014/main" id="{C21F23A7-B0B9-4861-A118-9FB5EA50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8409" y="4347907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3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  <p:bldP spid="277" grpId="0"/>
      <p:bldP spid="278" grpId="0"/>
      <p:bldP spid="279" grpId="0"/>
      <p:bldP spid="280" grpId="0"/>
      <p:bldP spid="281" grpId="0"/>
      <p:bldP spid="2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AF27-0D6A-4FA8-A0D3-6C718F06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Декларирање на низа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0927-ADFD-42DF-BFC0-6698B743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Низи во </a:t>
            </a:r>
            <a:r>
              <a:rPr lang="en-US" dirty="0"/>
              <a:t>C++ </a:t>
            </a:r>
            <a:r>
              <a:rPr lang="mk-MK" dirty="0"/>
              <a:t>се декларираат со следниот код: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07CC3E-9E72-45F7-9A5E-45AB22D7C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45947" r="10954" b="32219"/>
          <a:stretch/>
        </p:blipFill>
        <p:spPr>
          <a:xfrm>
            <a:off x="1214628" y="3014138"/>
            <a:ext cx="8009264" cy="82972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3A5A9A-BBEA-4005-8933-7FEBA57FDA8B}"/>
              </a:ext>
            </a:extLst>
          </p:cNvPr>
          <p:cNvSpPr txBox="1">
            <a:spLocks/>
          </p:cNvSpPr>
          <p:nvPr/>
        </p:nvSpPr>
        <p:spPr>
          <a:xfrm>
            <a:off x="1115568" y="3939811"/>
            <a:ext cx="10168128" cy="2465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9E81C"/>
                </a:solidFill>
              </a:rPr>
              <a:t>tip_na_nizata</a:t>
            </a:r>
            <a:endParaRPr lang="en-US" dirty="0">
              <a:solidFill>
                <a:srgbClr val="F9E81C"/>
              </a:solidFill>
            </a:endParaRPr>
          </a:p>
          <a:p>
            <a:pPr marL="457200" lvl="1" indent="0">
              <a:buNone/>
            </a:pPr>
            <a:r>
              <a:rPr lang="mk-MK" dirty="0"/>
              <a:t>Од кој тип на елементи ќе се состои низата</a:t>
            </a:r>
            <a:endParaRPr lang="en-US" dirty="0"/>
          </a:p>
          <a:p>
            <a:pPr marL="457200" lvl="1" indent="0">
              <a:buNone/>
            </a:pPr>
            <a:r>
              <a:rPr lang="mk-MK" b="1" dirty="0"/>
              <a:t>Пр:</a:t>
            </a:r>
            <a:r>
              <a:rPr lang="mk-MK" dirty="0"/>
              <a:t> </a:t>
            </a:r>
            <a:r>
              <a:rPr lang="en-US" dirty="0"/>
              <a:t>int, float, string, char, bool</a:t>
            </a:r>
          </a:p>
          <a:p>
            <a:r>
              <a:rPr lang="en-US" dirty="0" err="1">
                <a:solidFill>
                  <a:srgbClr val="83B3FF"/>
                </a:solidFill>
              </a:rPr>
              <a:t>ime_na_nizata</a:t>
            </a:r>
            <a:endParaRPr lang="mk-MK" dirty="0">
              <a:solidFill>
                <a:srgbClr val="83B3FF"/>
              </a:solidFill>
            </a:endParaRPr>
          </a:p>
          <a:p>
            <a:pPr marL="457200" lvl="1" indent="0">
              <a:buNone/>
            </a:pPr>
            <a:r>
              <a:rPr lang="mk-MK" b="1" dirty="0"/>
              <a:t>Пр:</a:t>
            </a:r>
            <a:r>
              <a:rPr lang="mk-MK" dirty="0"/>
              <a:t> </a:t>
            </a:r>
            <a:r>
              <a:rPr lang="en-US" dirty="0"/>
              <a:t>“</a:t>
            </a:r>
            <a:r>
              <a:rPr lang="en-US" dirty="0" err="1"/>
              <a:t>niza</a:t>
            </a:r>
            <a:r>
              <a:rPr lang="en-US" dirty="0"/>
              <a:t>”, “</a:t>
            </a:r>
            <a:r>
              <a:rPr lang="en-US" dirty="0" err="1"/>
              <a:t>broevi</a:t>
            </a:r>
            <a:r>
              <a:rPr lang="en-US" dirty="0"/>
              <a:t>”, “</a:t>
            </a:r>
            <a:r>
              <a:rPr lang="en-US" dirty="0" err="1"/>
              <a:t>zborovi</a:t>
            </a:r>
            <a:r>
              <a:rPr lang="en-US" dirty="0"/>
              <a:t>, “</a:t>
            </a:r>
            <a:r>
              <a:rPr lang="en-US" dirty="0" err="1"/>
              <a:t>karakteri</a:t>
            </a:r>
            <a:r>
              <a:rPr lang="en-US" dirty="0"/>
              <a:t>”, …</a:t>
            </a:r>
          </a:p>
          <a:p>
            <a:r>
              <a:rPr lang="en-US" dirty="0" err="1">
                <a:solidFill>
                  <a:srgbClr val="F80B2A"/>
                </a:solidFill>
              </a:rPr>
              <a:t>golemina_na_nizata</a:t>
            </a:r>
            <a:r>
              <a:rPr lang="en-US" dirty="0">
                <a:solidFill>
                  <a:srgbClr val="F80B2A"/>
                </a:solidFill>
              </a:rPr>
              <a:t> </a:t>
            </a:r>
            <a:endParaRPr lang="mk-MK" dirty="0">
              <a:solidFill>
                <a:srgbClr val="F80B2A"/>
              </a:solidFill>
            </a:endParaRPr>
          </a:p>
          <a:p>
            <a:pPr marL="457200" lvl="1" indent="0">
              <a:buNone/>
            </a:pPr>
            <a:r>
              <a:rPr lang="mk-MK" dirty="0"/>
              <a:t>колку елементи ќе има низата</a:t>
            </a:r>
          </a:p>
          <a:p>
            <a:pPr marL="457200" lvl="1" indent="0">
              <a:buNone/>
            </a:pPr>
            <a:r>
              <a:rPr lang="mk-MK" b="1" dirty="0"/>
              <a:t>Пр: </a:t>
            </a:r>
            <a:r>
              <a:rPr lang="mk-MK" dirty="0"/>
              <a:t>1, 2, 3, 4, 10, 15, 100, 1000, ...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6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023F-C9B0-455C-B6EB-AA580781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Пр: Декларирање на низа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7A64A-FA3C-4E01-ABF4-262634BAC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3962" r="21924" b="30081"/>
          <a:stretch/>
        </p:blipFill>
        <p:spPr>
          <a:xfrm>
            <a:off x="1521968" y="3089273"/>
            <a:ext cx="2781300" cy="958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06014-64BC-4766-A7BF-B2DC0442DB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2" t="45463" r="19701" b="30926"/>
          <a:stretch/>
        </p:blipFill>
        <p:spPr>
          <a:xfrm>
            <a:off x="6504432" y="3089273"/>
            <a:ext cx="3723426" cy="958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F31A6-C3C3-44FD-A4CE-B28311741D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45719" r="66563" b="32239"/>
          <a:stretch/>
        </p:blipFill>
        <p:spPr>
          <a:xfrm>
            <a:off x="1521968" y="4789042"/>
            <a:ext cx="3088316" cy="95884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8E955D-A94E-4B67-972E-4C66E5B5F6FA}"/>
              </a:ext>
            </a:extLst>
          </p:cNvPr>
          <p:cNvSpPr txBox="1">
            <a:spLocks/>
          </p:cNvSpPr>
          <p:nvPr/>
        </p:nvSpPr>
        <p:spPr>
          <a:xfrm>
            <a:off x="1420368" y="2617724"/>
            <a:ext cx="4980432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10 броеви </a:t>
            </a:r>
            <a:r>
              <a:rPr lang="en-US" dirty="0"/>
              <a:t>(int)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148305-57AB-447C-8E86-8201AFD59E45}"/>
              </a:ext>
            </a:extLst>
          </p:cNvPr>
          <p:cNvSpPr txBox="1">
            <a:spLocks/>
          </p:cNvSpPr>
          <p:nvPr/>
        </p:nvSpPr>
        <p:spPr>
          <a:xfrm>
            <a:off x="1420368" y="4318511"/>
            <a:ext cx="4980432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32 знаци </a:t>
            </a:r>
            <a:r>
              <a:rPr lang="en-US" dirty="0"/>
              <a:t>(char)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065432-BEB1-4B7D-AFBC-7CAF63E2829E}"/>
              </a:ext>
            </a:extLst>
          </p:cNvPr>
          <p:cNvSpPr txBox="1">
            <a:spLocks/>
          </p:cNvSpPr>
          <p:nvPr/>
        </p:nvSpPr>
        <p:spPr>
          <a:xfrm>
            <a:off x="6400800" y="2617724"/>
            <a:ext cx="4178300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</a:t>
            </a:r>
            <a:r>
              <a:rPr lang="en-US" dirty="0"/>
              <a:t>5</a:t>
            </a:r>
            <a:r>
              <a:rPr lang="mk-MK" dirty="0"/>
              <a:t> реченици </a:t>
            </a:r>
            <a:r>
              <a:rPr lang="en-US" dirty="0"/>
              <a:t>(string)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C2D772-81A8-4C10-BC94-F084D7F3C30E}"/>
              </a:ext>
            </a:extLst>
          </p:cNvPr>
          <p:cNvSpPr txBox="1">
            <a:spLocks/>
          </p:cNvSpPr>
          <p:nvPr/>
        </p:nvSpPr>
        <p:spPr>
          <a:xfrm>
            <a:off x="6400800" y="4318511"/>
            <a:ext cx="3924300" cy="471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 од </a:t>
            </a:r>
            <a:r>
              <a:rPr lang="en-US" dirty="0"/>
              <a:t>8</a:t>
            </a:r>
            <a:r>
              <a:rPr lang="mk-MK" dirty="0"/>
              <a:t> одговори </a:t>
            </a:r>
            <a:r>
              <a:rPr lang="en-US" dirty="0"/>
              <a:t>(bool)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5EF3BC-F86D-4750-BAB3-7D253C0570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7113" r="63819" b="32289"/>
          <a:stretch/>
        </p:blipFill>
        <p:spPr>
          <a:xfrm>
            <a:off x="6504432" y="4790061"/>
            <a:ext cx="3691666" cy="9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C4B4-689A-433D-858A-0CA7773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Дефинирање на низа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DA0E-CBF3-49D4-9829-CF5B3619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085087"/>
          </a:xfrm>
        </p:spPr>
        <p:txBody>
          <a:bodyPr/>
          <a:lstStyle/>
          <a:p>
            <a:r>
              <a:rPr lang="mk-MK" dirty="0"/>
              <a:t>Низите исто така може да се дефинираат без</a:t>
            </a:r>
            <a:r>
              <a:rPr lang="en-US" dirty="0"/>
              <a:t> </a:t>
            </a:r>
            <a:r>
              <a:rPr lang="mk-MK" dirty="0"/>
              <a:t>да се внесе големината, но само ако ги внесеме сите елементи од низата во самиот код.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FC312-33F6-43EA-80D5-370839D53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46977" r="23975" b="31882"/>
          <a:stretch/>
        </p:blipFill>
        <p:spPr>
          <a:xfrm>
            <a:off x="1115568" y="3563111"/>
            <a:ext cx="8064500" cy="8509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849EE2-2E3A-4EEE-A6DC-7B6AD2A485B8}"/>
              </a:ext>
            </a:extLst>
          </p:cNvPr>
          <p:cNvSpPr txBox="1">
            <a:spLocks/>
          </p:cNvSpPr>
          <p:nvPr/>
        </p:nvSpPr>
        <p:spPr>
          <a:xfrm>
            <a:off x="1115568" y="4440936"/>
            <a:ext cx="10168128" cy="1388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dirty="0"/>
              <a:t>Низата </a:t>
            </a:r>
            <a:r>
              <a:rPr lang="en-US" dirty="0"/>
              <a:t>“</a:t>
            </a:r>
            <a:r>
              <a:rPr lang="en-US" dirty="0" err="1"/>
              <a:t>broevi</a:t>
            </a:r>
            <a:r>
              <a:rPr lang="en-US" dirty="0"/>
              <a:t>” </a:t>
            </a:r>
            <a:r>
              <a:rPr lang="mk-MK" dirty="0"/>
              <a:t>има големина 10 иако самата низа не е дефинирана со големина</a:t>
            </a:r>
          </a:p>
          <a:p>
            <a:r>
              <a:rPr lang="mk-MK" dirty="0"/>
              <a:t>Тоа е затоа што низата ја добива својата големина од бројот на елементите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4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AB31-560B-4E65-BF77-DC6AE6FC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Зошто низи?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C568-C3A8-48B0-81D1-E5AE2D26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b="1" dirty="0"/>
              <a:t>Пр: </a:t>
            </a:r>
            <a:r>
              <a:rPr lang="ru-RU" dirty="0"/>
              <a:t>Сакаме да напишеме програма во која ќе </a:t>
            </a:r>
            <a:r>
              <a:rPr lang="mk-MK" dirty="0"/>
              <a:t>можеме</a:t>
            </a:r>
            <a:r>
              <a:rPr lang="ru-RU" dirty="0"/>
              <a:t> да внесеме 1000 броеви од тастатурата (еден по еден) и да ги испечатиме во обратен редослед</a:t>
            </a:r>
          </a:p>
        </p:txBody>
      </p:sp>
    </p:spTree>
    <p:extLst>
      <p:ext uri="{BB962C8B-B14F-4D97-AF65-F5344CB8AC3E}">
        <p14:creationId xmlns:p14="http://schemas.microsoft.com/office/powerpoint/2010/main" val="232902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AB31-560B-4E65-BF77-DC6AE6FC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2400" b="1" dirty="0"/>
              <a:t>Пр: </a:t>
            </a:r>
            <a:r>
              <a:rPr lang="ru-RU" sz="2400" b="0" dirty="0"/>
              <a:t>Сакаме да напишеме програма во која ќе </a:t>
            </a:r>
            <a:r>
              <a:rPr lang="mk-MK" sz="2400" b="0" dirty="0"/>
              <a:t>можеме</a:t>
            </a:r>
            <a:r>
              <a:rPr lang="ru-RU" sz="2400" b="0" dirty="0"/>
              <a:t> да внесеме 1000 броеви од тастатурата (еден по еден) и да ги испечатиме во обратен редослед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AE24E4-B94E-4B1B-B703-EF7A657C4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6877" r="9117" b="6746"/>
          <a:stretch/>
        </p:blipFill>
        <p:spPr>
          <a:xfrm>
            <a:off x="1338470" y="2146852"/>
            <a:ext cx="3047628" cy="4297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3DC8E7-D9F3-4B5E-8EA7-7368FB65A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0652" r="8383" b="10808"/>
          <a:stretch/>
        </p:blipFill>
        <p:spPr>
          <a:xfrm>
            <a:off x="5500032" y="2146852"/>
            <a:ext cx="5783664" cy="4293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21C2B-322E-4BA9-A2A0-9553DB3072AF}"/>
              </a:ext>
            </a:extLst>
          </p:cNvPr>
          <p:cNvSpPr txBox="1"/>
          <p:nvPr/>
        </p:nvSpPr>
        <p:spPr>
          <a:xfrm>
            <a:off x="2335537" y="644044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Без низи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420C5-B50F-42ED-B30A-6405F08699F9}"/>
              </a:ext>
            </a:extLst>
          </p:cNvPr>
          <p:cNvSpPr txBox="1"/>
          <p:nvPr/>
        </p:nvSpPr>
        <p:spPr>
          <a:xfrm>
            <a:off x="7910802" y="643246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Со низи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7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1A89-90DB-49F1-B305-566A1A33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04A7-1ACC-4CDE-96BA-B903F2EB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45323"/>
            <a:ext cx="10168128" cy="4536831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Nekolku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nizite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Imaat</a:t>
            </a:r>
            <a:r>
              <a:rPr lang="en-US" dirty="0"/>
              <a:t> </a:t>
            </a:r>
            <a:r>
              <a:rPr lang="en-US" dirty="0" err="1"/>
              <a:t>golemina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nemoze</a:t>
            </a:r>
            <a:r>
              <a:rPr lang="en-US" dirty="0"/>
              <a:t> da se </a:t>
            </a:r>
            <a:r>
              <a:rPr lang="en-US" dirty="0" err="1"/>
              <a:t>izmeni</a:t>
            </a:r>
            <a:endParaRPr lang="mk-MK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Poradi</a:t>
            </a:r>
            <a:r>
              <a:rPr lang="en-US" dirty="0"/>
              <a:t> toa ne </a:t>
            </a:r>
            <a:r>
              <a:rPr lang="en-US" dirty="0" err="1"/>
              <a:t>mozeme</a:t>
            </a:r>
            <a:r>
              <a:rPr lang="en-US" dirty="0"/>
              <a:t> da </a:t>
            </a:r>
            <a:r>
              <a:rPr lang="en-US" dirty="0" err="1"/>
              <a:t>pristapime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izmenime</a:t>
            </a:r>
            <a:r>
              <a:rPr lang="en-US" dirty="0"/>
              <a:t> element </a:t>
            </a:r>
            <a:r>
              <a:rPr lang="en-US" dirty="0" err="1"/>
              <a:t>koj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e </a:t>
            </a:r>
            <a:r>
              <a:rPr lang="en-US" dirty="0" err="1"/>
              <a:t>nadvor</a:t>
            </a:r>
            <a:r>
              <a:rPr lang="en-US" dirty="0"/>
              <a:t> od </a:t>
            </a:r>
            <a:r>
              <a:rPr lang="en-US" dirty="0" err="1"/>
              <a:t>goleminata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nizata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r>
              <a:rPr lang="en-US" dirty="0" err="1"/>
              <a:t>Dobivanje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golemina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size(</a:t>
            </a:r>
            <a:r>
              <a:rPr lang="en-US" dirty="0" err="1"/>
              <a:t>niza</a:t>
            </a:r>
            <a:r>
              <a:rPr lang="en-US" dirty="0"/>
              <a:t>) / size(int)</a:t>
            </a:r>
            <a:endParaRPr lang="mk-MK" dirty="0"/>
          </a:p>
          <a:p>
            <a:pPr marL="0" indent="0">
              <a:buNone/>
            </a:pPr>
            <a:endParaRPr lang="mk-MK" dirty="0"/>
          </a:p>
          <a:p>
            <a:r>
              <a:rPr lang="mk-MK" dirty="0"/>
              <a:t>Зошто низи?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https://stackoverflow.com/questions/392397/why-do-we-use-arrays-instead-of-other-data-structures</a:t>
            </a:r>
            <a:endParaRPr lang="mk-MK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https://www.tutorialspoint.com/computer_programming/computer_programming_arrays.htm#:~:text=An%20array%20is%20a%20data,variables%20of%20the%20same%20type.&amp;text=All%20arrays%20consist%20of%20contiguous%20memory%20locations</a:t>
            </a:r>
            <a:r>
              <a:rPr lang="en-US" dirty="0"/>
              <a:t>.</a:t>
            </a:r>
            <a:endParaRPr lang="mk-MK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https://www.educba.com/advantages-of-array/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Sodrzina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niza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mk-MK" dirty="0"/>
              <a:t>Е</a:t>
            </a:r>
            <a:r>
              <a:rPr lang="en-US" dirty="0" err="1"/>
              <a:t>lementi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nivni</a:t>
            </a:r>
            <a:r>
              <a:rPr lang="en-US" dirty="0"/>
              <a:t> </a:t>
            </a:r>
            <a:r>
              <a:rPr lang="en-US" dirty="0" err="1"/>
              <a:t>indexi</a:t>
            </a:r>
            <a:r>
              <a:rPr lang="en-US" dirty="0"/>
              <a:t> od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debugging</a:t>
            </a:r>
            <a:endParaRPr lang="mk-MK" dirty="0"/>
          </a:p>
          <a:p>
            <a:pPr marL="457200" lvl="1" indent="0">
              <a:buNone/>
            </a:pPr>
            <a:endParaRPr lang="mk-MK" dirty="0"/>
          </a:p>
          <a:p>
            <a:r>
              <a:rPr lang="mk-MK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11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532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Wingdings</vt:lpstr>
      <vt:lpstr>AccentBoxVTI</vt:lpstr>
      <vt:lpstr>Низи</vt:lpstr>
      <vt:lpstr>Што се низи?</vt:lpstr>
      <vt:lpstr>Што се низи?</vt:lpstr>
      <vt:lpstr>Декларирање на низа</vt:lpstr>
      <vt:lpstr>Пр: Декларирање на низа</vt:lpstr>
      <vt:lpstr>Дефинирање на низа</vt:lpstr>
      <vt:lpstr>Зошто низи?</vt:lpstr>
      <vt:lpstr>Пр: Сакаме да напишеме програма во која ќе можеме да внесеме 1000 броеви од тастатурата (еден по еден) и да ги испечатиме во обратен редослед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Низи</dc:title>
  <dc:creator>david anastasov</dc:creator>
  <cp:lastModifiedBy>david anastasov</cp:lastModifiedBy>
  <cp:revision>29</cp:revision>
  <dcterms:created xsi:type="dcterms:W3CDTF">2020-10-24T15:17:01Z</dcterms:created>
  <dcterms:modified xsi:type="dcterms:W3CDTF">2020-10-25T03:24:03Z</dcterms:modified>
</cp:coreProperties>
</file>