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9248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7320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1176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9248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7320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40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19248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7320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1176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19248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7320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40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19248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7320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31176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19248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7320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40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319248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7320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31176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319248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607320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40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40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319248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73200" y="146880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31176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/>
          </p:nvPr>
        </p:nvSpPr>
        <p:spPr>
          <a:xfrm>
            <a:off x="319248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/>
          </p:nvPr>
        </p:nvSpPr>
        <p:spPr>
          <a:xfrm>
            <a:off x="6073200" y="3087720"/>
            <a:ext cx="274320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10800000">
            <a:off x="4226400" y="2934000"/>
            <a:ext cx="691560" cy="38808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>
            <a:off x="0" y="0"/>
            <a:ext cx="9143640" cy="3123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GB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85701BD-95DF-4635-BA48-77CF8096FCD1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1d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2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43;p9"/>
          <p:cNvSpPr/>
          <p:nvPr/>
        </p:nvSpPr>
        <p:spPr>
          <a:xfrm>
            <a:off x="5029560" y="4495680"/>
            <a:ext cx="57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91d63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65680" y="1078920"/>
            <a:ext cx="4044960" cy="1788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7000"/>
          </a:bodyPr>
          <a:p>
            <a:r>
              <a:rPr b="0" lang="en-GB" sz="4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BADE4FD-B7A9-4D26-B291-8CC44E4146EF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20;p4"/>
          <p:cNvSpPr/>
          <p:nvPr/>
        </p:nvSpPr>
        <p:spPr>
          <a:xfrm>
            <a:off x="429120" y="1275480"/>
            <a:ext cx="61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24242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CF033DD-3448-4C99-BF7B-9F6D2092FF32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25;p5"/>
          <p:cNvSpPr/>
          <p:nvPr/>
        </p:nvSpPr>
        <p:spPr>
          <a:xfrm>
            <a:off x="429120" y="1275480"/>
            <a:ext cx="61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24242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83228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925E4B2-6D2A-4B73-B54A-1D6438035FB9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52;p11"/>
          <p:cNvSpPr/>
          <p:nvPr/>
        </p:nvSpPr>
        <p:spPr>
          <a:xfrm>
            <a:off x="413280" y="2988360"/>
            <a:ext cx="91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e91d63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GB" sz="12000" spc="-1" strike="noStrike">
                <a:solidFill>
                  <a:srgbClr val="e91d63"/>
                </a:solidFill>
                <a:latin typeface="Oswald"/>
                <a:ea typeface="Oswald"/>
              </a:rPr>
              <a:t>xx%</a:t>
            </a:r>
            <a:endParaRPr b="0" lang="en-GB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4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767CB72-FDCF-4D1B-BF73-87A72D0302D2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30920" y="644400"/>
            <a:ext cx="8282160" cy="210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70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6000" spc="-1" strike="noStrike">
                <a:solidFill>
                  <a:srgbClr val="00aacc"/>
                </a:solidFill>
                <a:latin typeface="Oswald"/>
                <a:ea typeface="Oswald"/>
              </a:rPr>
              <a:t>ElectRight</a:t>
            </a:r>
            <a:endParaRPr b="0" lang="en-GB" sz="6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6000" spc="-1" strike="noStrike">
                <a:solidFill>
                  <a:srgbClr val="ffffff"/>
                </a:solidFill>
                <a:latin typeface="Oswald"/>
                <a:ea typeface="Oswald"/>
              </a:rPr>
              <a:t>Final Presentation</a:t>
            </a:r>
            <a:br/>
            <a:r>
              <a:rPr b="0" lang="en-GB" sz="6000" spc="-1" strike="noStrike">
                <a:solidFill>
                  <a:srgbClr val="ffffff"/>
                </a:solidFill>
                <a:latin typeface="Oswald"/>
                <a:ea typeface="Oswald"/>
              </a:rPr>
              <a:t>&amp; Demo</a:t>
            </a:r>
            <a:endParaRPr b="0" lang="en-GB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411120" y="3398400"/>
            <a:ext cx="8282160" cy="1260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42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3600" spc="-1" strike="noStrike">
                <a:solidFill>
                  <a:srgbClr val="424242"/>
                </a:solidFill>
                <a:latin typeface="Oswald"/>
                <a:ea typeface="Oswald"/>
              </a:rPr>
              <a:t>Design and prototyping of an application using a human-centered approach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rgbClr val="424242"/>
                </a:solidFill>
                <a:latin typeface="Oswald"/>
                <a:ea typeface="Oswald"/>
              </a:rPr>
              <a:t>Group: </a:t>
            </a:r>
            <a:r>
              <a:rPr b="0" lang="en-GB" sz="3600" spc="-1" strike="noStrike">
                <a:solidFill>
                  <a:srgbClr val="424242"/>
                </a:solidFill>
                <a:latin typeface="Oswald"/>
                <a:ea typeface="Oswald"/>
              </a:rPr>
              <a:t>David Araújo 93444, Gonçalo Sousa 98152, Catarina Oliveira 98292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rgbClr val="424242"/>
                </a:solidFill>
                <a:latin typeface="Oswald"/>
                <a:ea typeface="Oswald"/>
              </a:rPr>
              <a:t>Lab Class:</a:t>
            </a:r>
            <a:r>
              <a:rPr b="0" lang="en-GB" sz="3600" spc="-1" strike="noStrike">
                <a:solidFill>
                  <a:srgbClr val="424242"/>
                </a:solidFill>
                <a:latin typeface="Oswald"/>
                <a:ea typeface="Oswald"/>
              </a:rPr>
              <a:t> P3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rgbClr val="424242"/>
                </a:solidFill>
                <a:latin typeface="Oswald"/>
                <a:ea typeface="Oswald"/>
              </a:rPr>
              <a:t>Deliverable: </a:t>
            </a:r>
            <a:r>
              <a:rPr b="0" lang="en-GB" sz="3600" spc="-1" strike="noStrike">
                <a:solidFill>
                  <a:srgbClr val="424242"/>
                </a:solidFill>
                <a:latin typeface="Oswald"/>
                <a:ea typeface="Oswald"/>
              </a:rPr>
              <a:t>5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05" name="Google Shape;64;p13" descr=""/>
          <p:cNvPicPr/>
          <p:nvPr/>
        </p:nvPicPr>
        <p:blipFill>
          <a:blip r:embed="rId1"/>
          <a:stretch/>
        </p:blipFill>
        <p:spPr>
          <a:xfrm>
            <a:off x="6372000" y="119160"/>
            <a:ext cx="2641680" cy="52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Functional Requirements - 1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F29F173-66D6-4C6D-8A4F-8EE29736EB3F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10</a:t>
            </a:fld>
            <a:endParaRPr b="0" lang="en-GB" sz="1000" spc="-1" strike="noStrike">
              <a:latin typeface="Times New Roman"/>
            </a:endParaRPr>
          </a:p>
        </p:txBody>
      </p:sp>
      <p:graphicFrame>
        <p:nvGraphicFramePr>
          <p:cNvPr id="239" name="Google Shape;158;p25"/>
          <p:cNvGraphicFramePr/>
          <p:nvPr/>
        </p:nvGraphicFramePr>
        <p:xfrm>
          <a:off x="439560" y="1540440"/>
          <a:ext cx="8279640" cy="2268000"/>
        </p:xfrm>
        <a:graphic>
          <a:graphicData uri="http://schemas.openxmlformats.org/drawingml/2006/table">
            <a:tbl>
              <a:tblPr/>
              <a:tblGrid>
                <a:gridCol w="2070000"/>
                <a:gridCol w="2070000"/>
                <a:gridCol w="2070000"/>
                <a:gridCol w="2070000"/>
              </a:tblGrid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Need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Feature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Priority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Expected Release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b7b7b7"/>
                    </a:solidFill>
                  </a:tcPr>
                </a:tc>
              </a:tr>
              <a:tr h="582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Cast elections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Create election</a:t>
                      </a:r>
                      <a:br/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See results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High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First Iteration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Save election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Associate each users with all pasts election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High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First Iteration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7819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Profile view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Page for profile information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Profile edition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High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First Iteration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82320">
                <a:tc rowSpan="2"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Friends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Create profiles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High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First Iteration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82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Create groups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Medium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Second Iteration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Functional Requirements - 2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92638AB-0364-4B20-9CE7-1AEE2564A071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11</a:t>
            </a:fld>
            <a:endParaRPr b="0" lang="en-GB" sz="1000" spc="-1" strike="noStrike">
              <a:latin typeface="Times New Roman"/>
            </a:endParaRPr>
          </a:p>
        </p:txBody>
      </p:sp>
      <p:graphicFrame>
        <p:nvGraphicFramePr>
          <p:cNvPr id="242" name="Google Shape;158;p25"/>
          <p:cNvGraphicFramePr/>
          <p:nvPr/>
        </p:nvGraphicFramePr>
        <p:xfrm>
          <a:off x="432000" y="1541160"/>
          <a:ext cx="8279640" cy="1306440"/>
        </p:xfrm>
        <a:graphic>
          <a:graphicData uri="http://schemas.openxmlformats.org/drawingml/2006/table">
            <a:tbl>
              <a:tblPr/>
              <a:tblGrid>
                <a:gridCol w="2070000"/>
                <a:gridCol w="2070000"/>
                <a:gridCol w="2070000"/>
                <a:gridCol w="2070000"/>
              </a:tblGrid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Need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Feature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Priority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Expected Release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b7b7b7"/>
                    </a:solidFill>
                  </a:tcPr>
                </a:tc>
              </a:tr>
              <a:tr h="582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Home feed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List of previous and current elections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Medium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Second iteration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File and image support in ballot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Add file to ballot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Add image to ballot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Low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Not attainable due to time constraints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Non-Functional Requirements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020E6F6-49AC-4036-BC7E-1134596979CB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12</a:t>
            </a:fld>
            <a:endParaRPr b="0" lang="en-GB" sz="1000" spc="-1" strike="noStrike">
              <a:latin typeface="Times New Roman"/>
            </a:endParaRPr>
          </a:p>
        </p:txBody>
      </p:sp>
      <p:graphicFrame>
        <p:nvGraphicFramePr>
          <p:cNvPr id="245" name="Google Shape;165;p26"/>
          <p:cNvGraphicFramePr/>
          <p:nvPr/>
        </p:nvGraphicFramePr>
        <p:xfrm>
          <a:off x="432000" y="1544040"/>
          <a:ext cx="8279640" cy="1549800"/>
        </p:xfrm>
        <a:graphic>
          <a:graphicData uri="http://schemas.openxmlformats.org/drawingml/2006/table">
            <a:tbl>
              <a:tblPr/>
              <a:tblGrid>
                <a:gridCol w="2070000"/>
                <a:gridCol w="2070000"/>
                <a:gridCol w="2070000"/>
                <a:gridCol w="2070000"/>
              </a:tblGrid>
              <a:tr h="3873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Need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Feature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Priority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Expected Release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b7b7b7"/>
                    </a:solidFill>
                  </a:tcPr>
                </a:tc>
              </a:tr>
              <a:tr h="7819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Privacy &amp; Security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Users voting in election have their ans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wers</a:t>
                      </a: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 anonymous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High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Not implemented due to the aim of the class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Multiple Users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Allo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</a:t>
                      </a: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 a High amount of users at the same time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High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Not implemented due to the aim of the class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7819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Load Speed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Take little time for the platform to be usable once accessed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Medium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424242"/>
                          </a:solidFill>
                          <a:latin typeface="Arial"/>
                          <a:ea typeface="Arial"/>
                        </a:rPr>
                        <a:t>Not implemented due to the aim of the class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Low Fidelity Prototype (LFP) - 1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Digital prototype made using Pencil project.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E7A7644-320C-4D87-BD88-56D9E7657330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13</a:t>
            </a:fld>
            <a:endParaRPr b="0" lang="en-GB" sz="1000" spc="-1" strike="noStrike">
              <a:latin typeface="Times New Roman"/>
            </a:endParaRPr>
          </a:p>
        </p:txBody>
      </p:sp>
      <p:pic>
        <p:nvPicPr>
          <p:cNvPr id="249" name="Imagem 5" descr="Uma imagem com texto&#10;&#10;Descrição gerada automaticamente"/>
          <p:cNvPicPr/>
          <p:nvPr/>
        </p:nvPicPr>
        <p:blipFill>
          <a:blip r:embed="rId1"/>
          <a:stretch/>
        </p:blipFill>
        <p:spPr>
          <a:xfrm>
            <a:off x="5045040" y="2039040"/>
            <a:ext cx="3455640" cy="2159640"/>
          </a:xfrm>
          <a:prstGeom prst="rect">
            <a:avLst/>
          </a:prstGeom>
          <a:ln w="0">
            <a:solidFill>
              <a:srgbClr val="999999"/>
            </a:solidFill>
          </a:ln>
        </p:spPr>
      </p:pic>
      <p:pic>
        <p:nvPicPr>
          <p:cNvPr id="250" name="Imagem 7" descr="Uma imagem com texto&#10;&#10;Descrição gerada automaticamente"/>
          <p:cNvPicPr/>
          <p:nvPr/>
        </p:nvPicPr>
        <p:blipFill>
          <a:blip r:embed="rId2"/>
          <a:stretch/>
        </p:blipFill>
        <p:spPr>
          <a:xfrm>
            <a:off x="642960" y="2039040"/>
            <a:ext cx="3455640" cy="2159640"/>
          </a:xfrm>
          <a:prstGeom prst="rect">
            <a:avLst/>
          </a:prstGeom>
          <a:ln w="0">
            <a:solidFill>
              <a:srgbClr val="424242"/>
            </a:solidFill>
          </a:ln>
        </p:spPr>
      </p:pic>
      <p:sp>
        <p:nvSpPr>
          <p:cNvPr id="251" name="CaixaDeTexto 8"/>
          <p:cNvSpPr/>
          <p:nvPr/>
        </p:nvSpPr>
        <p:spPr>
          <a:xfrm>
            <a:off x="551160" y="4185360"/>
            <a:ext cx="11412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Home Page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2" name="CaixaDeTexto 9"/>
          <p:cNvSpPr/>
          <p:nvPr/>
        </p:nvSpPr>
        <p:spPr>
          <a:xfrm>
            <a:off x="4942080" y="4185360"/>
            <a:ext cx="1461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Login Screen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253" name="Imagem 12" descr=""/>
          <p:cNvPicPr/>
          <p:nvPr/>
        </p:nvPicPr>
        <p:blipFill>
          <a:blip r:embed="rId3"/>
          <a:stretch/>
        </p:blipFill>
        <p:spPr>
          <a:xfrm>
            <a:off x="5045040" y="2039040"/>
            <a:ext cx="3455640" cy="2159640"/>
          </a:xfrm>
          <a:prstGeom prst="rect">
            <a:avLst/>
          </a:prstGeom>
          <a:ln w="0">
            <a:solidFill>
              <a:srgbClr val="424242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11760" y="35748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Low Fidelity Prototype (LFP) - 2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Digital prototype made using Pencil project.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2F4D724-2DC5-4F19-A7BE-18728A9EFD8A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14</a:t>
            </a:fld>
            <a:endParaRPr b="0" lang="en-GB" sz="1000" spc="-1" strike="noStrike">
              <a:latin typeface="Times New Roman"/>
            </a:endParaRPr>
          </a:p>
        </p:txBody>
      </p:sp>
      <p:pic>
        <p:nvPicPr>
          <p:cNvPr id="257" name="Imagem 5" descr="Uma imagem com texto&#10;&#10;Descrição gerada automaticamente"/>
          <p:cNvPicPr/>
          <p:nvPr/>
        </p:nvPicPr>
        <p:blipFill>
          <a:blip r:embed="rId1"/>
          <a:stretch/>
        </p:blipFill>
        <p:spPr>
          <a:xfrm>
            <a:off x="5045040" y="2039040"/>
            <a:ext cx="3455640" cy="2159640"/>
          </a:xfrm>
          <a:prstGeom prst="rect">
            <a:avLst/>
          </a:prstGeom>
          <a:ln w="0">
            <a:solidFill>
              <a:srgbClr val="999999"/>
            </a:solidFill>
          </a:ln>
        </p:spPr>
      </p:pic>
      <p:pic>
        <p:nvPicPr>
          <p:cNvPr id="258" name="Imagem 7" descr="Uma imagem com texto&#10;&#10;Descrição gerada automaticamente"/>
          <p:cNvPicPr/>
          <p:nvPr/>
        </p:nvPicPr>
        <p:blipFill>
          <a:blip r:embed="rId2"/>
          <a:stretch/>
        </p:blipFill>
        <p:spPr>
          <a:xfrm>
            <a:off x="642960" y="2039040"/>
            <a:ext cx="3455640" cy="2159640"/>
          </a:xfrm>
          <a:prstGeom prst="rect">
            <a:avLst/>
          </a:prstGeom>
          <a:ln w="0">
            <a:solidFill>
              <a:srgbClr val="999999"/>
            </a:solidFill>
          </a:ln>
        </p:spPr>
      </p:pic>
      <p:sp>
        <p:nvSpPr>
          <p:cNvPr id="259" name="CaixaDeTexto 8"/>
          <p:cNvSpPr/>
          <p:nvPr/>
        </p:nvSpPr>
        <p:spPr>
          <a:xfrm>
            <a:off x="553320" y="4185360"/>
            <a:ext cx="17812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Election Editor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0" name="CaixaDeTexto 9"/>
          <p:cNvSpPr/>
          <p:nvPr/>
        </p:nvSpPr>
        <p:spPr>
          <a:xfrm>
            <a:off x="4943160" y="4185360"/>
            <a:ext cx="17812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Election Ballot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261" name="Imagem 6" descr="Uma imagem com texto&#10;&#10;Descrição gerada automaticamente"/>
          <p:cNvPicPr/>
          <p:nvPr/>
        </p:nvPicPr>
        <p:blipFill>
          <a:blip r:embed="rId3"/>
          <a:stretch/>
        </p:blipFill>
        <p:spPr>
          <a:xfrm>
            <a:off x="5045040" y="2039040"/>
            <a:ext cx="3455640" cy="2159640"/>
          </a:xfrm>
          <a:prstGeom prst="rect">
            <a:avLst/>
          </a:prstGeom>
          <a:ln w="0">
            <a:solidFill>
              <a:srgbClr val="424242"/>
            </a:solidFill>
          </a:ln>
        </p:spPr>
      </p:pic>
      <p:pic>
        <p:nvPicPr>
          <p:cNvPr id="262" name="Imagem 10" descr="Uma imagem com texto&#10;&#10;Descrição gerada automaticamente"/>
          <p:cNvPicPr/>
          <p:nvPr/>
        </p:nvPicPr>
        <p:blipFill>
          <a:blip r:embed="rId4"/>
          <a:stretch/>
        </p:blipFill>
        <p:spPr>
          <a:xfrm>
            <a:off x="642960" y="2039040"/>
            <a:ext cx="3455640" cy="2159640"/>
          </a:xfrm>
          <a:prstGeom prst="rect">
            <a:avLst/>
          </a:prstGeom>
          <a:ln w="0">
            <a:solidFill>
              <a:srgbClr val="424242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Low Fidelity Prototype (LFP) - 3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Digital prototype made using Pencil project.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455E7C2-E724-407C-812E-FB210D3C9411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15</a:t>
            </a:fld>
            <a:endParaRPr b="0" lang="en-GB" sz="1000" spc="-1" strike="noStrike">
              <a:latin typeface="Times New Roman"/>
            </a:endParaRPr>
          </a:p>
        </p:txBody>
      </p:sp>
      <p:pic>
        <p:nvPicPr>
          <p:cNvPr id="266" name="Imagem 5" descr="Uma imagem com texto&#10;&#10;Descrição gerada automaticamente"/>
          <p:cNvPicPr/>
          <p:nvPr/>
        </p:nvPicPr>
        <p:blipFill>
          <a:blip r:embed="rId1"/>
          <a:stretch/>
        </p:blipFill>
        <p:spPr>
          <a:xfrm>
            <a:off x="5045040" y="2039040"/>
            <a:ext cx="3455640" cy="2159640"/>
          </a:xfrm>
          <a:prstGeom prst="rect">
            <a:avLst/>
          </a:prstGeom>
          <a:ln w="0">
            <a:solidFill>
              <a:srgbClr val="999999"/>
            </a:solidFill>
          </a:ln>
        </p:spPr>
      </p:pic>
      <p:pic>
        <p:nvPicPr>
          <p:cNvPr id="267" name="Imagem 7" descr="Uma imagem com texto&#10;&#10;Descrição gerada automaticamente"/>
          <p:cNvPicPr/>
          <p:nvPr/>
        </p:nvPicPr>
        <p:blipFill>
          <a:blip r:embed="rId2"/>
          <a:stretch/>
        </p:blipFill>
        <p:spPr>
          <a:xfrm>
            <a:off x="642960" y="2039040"/>
            <a:ext cx="3455640" cy="2159640"/>
          </a:xfrm>
          <a:prstGeom prst="rect">
            <a:avLst/>
          </a:prstGeom>
          <a:ln w="0">
            <a:solidFill>
              <a:srgbClr val="999999"/>
            </a:solidFill>
          </a:ln>
        </p:spPr>
      </p:pic>
      <p:sp>
        <p:nvSpPr>
          <p:cNvPr id="268" name="CaixaDeTexto 8"/>
          <p:cNvSpPr/>
          <p:nvPr/>
        </p:nvSpPr>
        <p:spPr>
          <a:xfrm>
            <a:off x="552960" y="4185360"/>
            <a:ext cx="16747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Election Share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9" name="CaixaDeTexto 9"/>
          <p:cNvSpPr/>
          <p:nvPr/>
        </p:nvSpPr>
        <p:spPr>
          <a:xfrm>
            <a:off x="4943520" y="4185360"/>
            <a:ext cx="18878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Election Results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270" name="Imagem 6" descr="Uma imagem com texto&#10;&#10;Descrição gerada automaticamente"/>
          <p:cNvPicPr/>
          <p:nvPr/>
        </p:nvPicPr>
        <p:blipFill>
          <a:blip r:embed="rId3"/>
          <a:stretch/>
        </p:blipFill>
        <p:spPr>
          <a:xfrm>
            <a:off x="5038560" y="2039040"/>
            <a:ext cx="3455640" cy="2159640"/>
          </a:xfrm>
          <a:prstGeom prst="rect">
            <a:avLst/>
          </a:prstGeom>
          <a:ln w="0">
            <a:solidFill>
              <a:srgbClr val="424242"/>
            </a:solidFill>
          </a:ln>
        </p:spPr>
      </p:pic>
      <p:pic>
        <p:nvPicPr>
          <p:cNvPr id="271" name="Imagem 11" descr="Uma imagem com texto&#10;&#10;Descrição gerada automaticamente"/>
          <p:cNvPicPr/>
          <p:nvPr/>
        </p:nvPicPr>
        <p:blipFill>
          <a:blip r:embed="rId4"/>
          <a:stretch/>
        </p:blipFill>
        <p:spPr>
          <a:xfrm>
            <a:off x="642960" y="2039040"/>
            <a:ext cx="3455640" cy="2159640"/>
          </a:xfrm>
          <a:prstGeom prst="rect">
            <a:avLst/>
          </a:prstGeom>
          <a:ln w="0">
            <a:solidFill>
              <a:srgbClr val="424242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LFP Usability Tests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1000"/>
          </a:bodyPr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User evaluation was conducted in the form of a usability test with volunteer participants.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 </a:t>
            </a:r>
            <a:br/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Scenarios tested: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Election Creation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Vote Casting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View Results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User evaluation tasks: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Create an election.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Enter the election with the given code.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Cast your vote.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See the results of the election.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74C7048-C274-484F-B6BF-84D479DD518A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16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LFP Usability Tests - Results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This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Low Fidelity Prototype 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showed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promising results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, with users finding the platform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easy to use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 and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intuitive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 in its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design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The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sole flaw 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that became clear from the tests was that the platform’s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background colour 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in the election editor and election ballot should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be changed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5A994BE-C6E3-4D20-9AE7-3C9ABDEF7A08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17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311760" y="35748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Functional Prototype (FP)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The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platforms used 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in the making of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ElectRight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 were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React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,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 Bootstrap 5 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and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 Font Awesome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It was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designed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 for both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computers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 and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phones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Created with the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previous prototype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 as a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baseline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A0DFB70-1C89-45A2-B946-518D5FC6E490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17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FP Usability Tests - 1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876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User evaluation was conducted in the form of the </a:t>
            </a:r>
            <a:r>
              <a:rPr b="1" lang="en-GB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previous</a:t>
            </a:r>
            <a:r>
              <a:rPr b="0" lang="en-GB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usability tests </a:t>
            </a:r>
            <a:r>
              <a:rPr b="0" lang="en-GB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with the addition of a </a:t>
            </a:r>
            <a:r>
              <a:rPr b="1" lang="en-GB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SUS questionnaire</a:t>
            </a:r>
            <a:r>
              <a:rPr b="0" lang="en-GB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The </a:t>
            </a:r>
            <a:r>
              <a:rPr b="1" lang="en-GB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scenarios</a:t>
            </a:r>
            <a:r>
              <a:rPr b="0" lang="en-GB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tested were </a:t>
            </a:r>
            <a:r>
              <a:rPr b="1" lang="en-GB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limited</a:t>
            </a:r>
            <a:r>
              <a:rPr b="0" lang="en-GB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due to the amount of functionalities implemented at the time.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758BB3B-9212-46E0-9E24-E4945482E0BB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19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65680" y="3377160"/>
            <a:ext cx="4044960" cy="104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600" spc="-1" strike="noStrike">
                <a:solidFill>
                  <a:srgbClr val="ffffff"/>
                </a:solidFill>
                <a:latin typeface="Oswald"/>
                <a:ea typeface="Oswald"/>
              </a:rPr>
              <a:t>Introduction</a:t>
            </a:r>
            <a:endParaRPr b="0" lang="en-GB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3000"/>
          </a:bodyPr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Elections are a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simple way of making decisions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, the process not so.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Need for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remote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,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authenticated 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and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confidential 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elections.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How can one authenticate a user,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know if a user voted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, but still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preserve 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the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confidentiality 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of the vote 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EE06ADD-A66F-41F7-AF54-E46DE6277BB1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2</a:t>
            </a:fld>
            <a:endParaRPr b="0" lang="en-GB" sz="1000" spc="-1" strike="noStrike">
              <a:latin typeface="Times New Roman"/>
            </a:endParaRPr>
          </a:p>
        </p:txBody>
      </p:sp>
      <p:pic>
        <p:nvPicPr>
          <p:cNvPr id="209" name="Google Shape;72;p14" descr=""/>
          <p:cNvPicPr/>
          <p:nvPr/>
        </p:nvPicPr>
        <p:blipFill>
          <a:blip r:embed="rId1"/>
          <a:stretch/>
        </p:blipFill>
        <p:spPr>
          <a:xfrm>
            <a:off x="1067400" y="724320"/>
            <a:ext cx="2440800" cy="280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FP Usability Tests - 2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876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5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Scenarios tested: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5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Election Creation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5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User evaluation tasks: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5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Add a title to the proposal.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5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Write the text to be changed and the respective change.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5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Add a file.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5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Add a second proposal.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5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Delete the second proposal.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15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Submit the proposal.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748B560-E793-48EF-8A2D-37397EAE57EC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20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FP Usability Tests Results - 1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5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Several flaws became apparent in the functional prototype: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GB" sz="15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Users did not realize you could input a title.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GB" sz="15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Due to a lack of visual explanation, users did not know what to do in some fields.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GB" sz="15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The proposal “window” was too big making the user scroll to find the submit button.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GB" sz="15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Homepage should only have the section to enter and election with the create election option becoming available to a signed in user.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32C8937-C0E7-4018-A263-DCA1AE7427F3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21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FP Usability Tests Results - 2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Mean SUS questionnaire score (6 participants): 72.92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3891581-E5FB-4F60-A63B-9C081CB5F851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22</a:t>
            </a:fld>
            <a:endParaRPr b="0" lang="en-GB" sz="1000" spc="-1" strike="noStrike">
              <a:latin typeface="Times New Roman"/>
            </a:endParaRPr>
          </a:p>
        </p:txBody>
      </p:sp>
      <p:pic>
        <p:nvPicPr>
          <p:cNvPr id="293" name="Imagem 5" descr=""/>
          <p:cNvPicPr/>
          <p:nvPr/>
        </p:nvPicPr>
        <p:blipFill>
          <a:blip r:embed="rId1"/>
          <a:stretch/>
        </p:blipFill>
        <p:spPr>
          <a:xfrm>
            <a:off x="1895760" y="2014200"/>
            <a:ext cx="4958280" cy="275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FP Demo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We’ll now have a quick rundown of the functional prototype.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345463C-DFA1-4296-BC3F-8E75C77DD951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Future</a:t>
            </a:r>
            <a:r>
              <a:rPr b="0" lang="en-GB" sz="3200" spc="-1" strike="noStrike">
                <a:solidFill>
                  <a:srgbClr val="e91d63"/>
                </a:solidFill>
                <a:latin typeface="Oswald"/>
                <a:ea typeface="Oswald"/>
              </a:rPr>
              <a:t> W</a:t>
            </a: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ork</a:t>
            </a:r>
            <a:r>
              <a:rPr b="0" lang="en-GB" sz="3200" spc="-1" strike="noStrike">
                <a:solidFill>
                  <a:srgbClr val="e91d63"/>
                </a:solidFill>
                <a:latin typeface="Oswald"/>
                <a:ea typeface="Oswald"/>
              </a:rPr>
              <a:t> 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Given more time to develop this project, we would perform more usability tests to the remaining features we did not test, to improve them accordingly.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We would also focus on achieving our non-functional requirements, especially the security and anonymity of our users and the functional requirements we did not implement (friend list).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B94A52B-188B-42CB-87D4-D46015A02028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Acknowledgments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Special thanks to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Usability test participants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 – for giving us their feedback on our platform;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HCI teachers 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- for giving us suggestions along the development of the project.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Team effort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David Araújo %;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Gonçalo Sousa %;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Catarina Oliveira %.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2EB1991-7C89-435F-84B6-53D43EDF648F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What is </a:t>
            </a:r>
            <a:r>
              <a:rPr b="0" lang="en-GB" sz="3000" spc="-1" strike="noStrike">
                <a:solidFill>
                  <a:srgbClr val="0090ac"/>
                </a:solidFill>
                <a:latin typeface="Oswald"/>
                <a:ea typeface="Oswald"/>
              </a:rPr>
              <a:t>ElectRight</a:t>
            </a: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 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Online platform where a user can run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open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,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authenticated 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and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confidential 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polls and/or elections.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Create profiles and friend groups.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Run election only for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selected users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Inspired in the formal processes of town councils.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7F80175-770B-4CDE-8DF8-46BADC8C2B5B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3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Objectives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High-level goals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424242"/>
              </a:buClr>
              <a:buFont typeface="Source Code Pro"/>
              <a:buChar char="❏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Host multiple users.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Char char="❏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Host election between users.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Char char="❏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Organize users in groups to limit access to the elections.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Char char="❏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Run different types of elections.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83228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Benefits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424242"/>
              </a:buClr>
              <a:buFont typeface="Arial"/>
              <a:buChar char="❏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Make possible to run the election with local and remote voters.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Char char="❏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Faster access to election  results.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Expected outcomes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424242"/>
              </a:buClr>
              <a:buFont typeface="Source Code Pro"/>
              <a:buChar char="❏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More truth-worthy election processes.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C0BDFAE-BB03-414B-AC38-6163A330F484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4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11760" y="35748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Personas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311760" y="1327680"/>
            <a:ext cx="3999600" cy="3587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Tomás Onofre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Char char="❏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40 year old, happily Married Trucker with 3 children.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Char char="❏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President of a trucker’s trade union.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Goals and Tasks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Char char="❏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Host election for the members of the council.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Char char="❏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Have access to answers while member who voted is anonymous.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Background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 </a:t>
            </a: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Being a trucker and a family man, Tomás has little time to dedicate to activities outside of his schedule.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832280" y="1327680"/>
            <a:ext cx="3999600" cy="3587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Bárbara Isidora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Char char="❏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21 year old, IT university student.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Char char="❏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Member of university’s student council.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Goals and Tasks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Char char="❏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Vote in elections made by the council.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Char char="❏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Keep track of the council’s elections and results.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Background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 </a:t>
            </a: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Bárbara is studying IT and has a vast knowledge of applications.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19523AD-88FA-4300-BCF6-DDAB925C4A7E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5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5022000" cy="1963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60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0" spc="-1" strike="noStrike">
                <a:solidFill>
                  <a:srgbClr val="e91d63"/>
                </a:solidFill>
                <a:latin typeface="Oswald"/>
                <a:ea typeface="Oswald"/>
              </a:rPr>
              <a:t>Scenarios</a:t>
            </a:r>
            <a:endParaRPr b="0" lang="en-GB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311760" y="3152160"/>
            <a:ext cx="5022000" cy="130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Two 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main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 scenarios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 are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voting 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and </a:t>
            </a:r>
            <a:r>
              <a:rPr b="1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casting elections</a:t>
            </a:r>
            <a:r>
              <a:rPr b="0" lang="en-GB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0B329BC-7A1D-4420-A73B-1344C91644F8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6</a:t>
            </a:fld>
            <a:endParaRPr b="0" lang="en-GB" sz="1000" spc="-1" strike="noStrike">
              <a:latin typeface="Times New Roman"/>
            </a:endParaRPr>
          </a:p>
        </p:txBody>
      </p:sp>
      <p:pic>
        <p:nvPicPr>
          <p:cNvPr id="224" name="Google Shape;127;p21" descr=""/>
          <p:cNvPicPr/>
          <p:nvPr/>
        </p:nvPicPr>
        <p:blipFill>
          <a:blip r:embed="rId1"/>
          <a:stretch/>
        </p:blipFill>
        <p:spPr>
          <a:xfrm>
            <a:off x="5848560" y="1106280"/>
            <a:ext cx="2849760" cy="403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Tomás wants better work conditions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 big part of the trade union’s members are unsatisfied with work conditions.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Tomás decides to have an election to determine if they are going to go on strike and what demands they have.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What steps should he take ?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8AA911C-183D-42D2-9585-0D7158AAF8AC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7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83228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marL="460800" indent="-319320" algn="just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Tomás enters the platform and his account.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60800" indent="-319320" algn="just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Create new election.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60800" indent="-319320" algn="just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Give the election a name.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60800" indent="-319320" algn="just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Add questions to the ballot.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60800" indent="-319320" algn="just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For each question, choose a method of response.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60800" indent="-319320" algn="just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Invite users individually or a group of users. // Provide members with the election code.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60800" indent="-319320" algn="just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Check the number of votes cast and the final results.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60800" indent="-319320" algn="just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Make results public.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11760" y="35748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Bárbara will cast her vote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The university’s student council made an election to determine what to spend their budget on.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Bárbara needs to enter the election in order to vote.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What steps should she take ?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83228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7520" algn="just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Bárbara enters the platform.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She accesses the election with its respective code.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She reads the plans.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She selects if she agrees or not.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She submits the ballot.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She sees the results of the voting once finished if results are public.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991CD1E-24B6-4AE6-9A11-CB80A326E1C1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8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e91d63"/>
                </a:solidFill>
                <a:latin typeface="Oswald"/>
                <a:ea typeface="Oswald"/>
              </a:rPr>
              <a:t>Task Analysis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Election Creation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424242"/>
              </a:buClr>
              <a:buFont typeface="Source Code Pro"/>
              <a:buAutoNum type="arabicPeriod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Option of type of election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424242"/>
              </a:buClr>
              <a:buFont typeface="Source Code Pro"/>
              <a:buAutoNum type="alphaLcPeriod"/>
              <a:tabLst>
                <a:tab algn="l" pos="0"/>
              </a:tabLst>
            </a:pPr>
            <a:r>
              <a:rPr b="0" lang="en-GB" sz="12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Insert name.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424242"/>
              </a:buClr>
              <a:buFont typeface="Source Code Pro"/>
              <a:buAutoNum type="alphaLcPeriod"/>
              <a:tabLst>
                <a:tab algn="l" pos="0"/>
              </a:tabLst>
            </a:pPr>
            <a:r>
              <a:rPr b="0" lang="en-GB" sz="12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Date of start and finish.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User will be transported to editing page where: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424242"/>
              </a:buClr>
              <a:buFont typeface="Source Code Pro"/>
              <a:buAutoNum type="alphaLcPeriod"/>
              <a:tabLst>
                <a:tab algn="l" pos="0"/>
              </a:tabLst>
            </a:pPr>
            <a:r>
              <a:rPr b="0" lang="en-GB" sz="12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Add question.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920">
              <a:lnSpc>
                <a:spcPct val="115000"/>
              </a:lnSpc>
              <a:buClr>
                <a:srgbClr val="424242"/>
              </a:buClr>
              <a:buFont typeface="Source Code Pro"/>
              <a:buAutoNum type="romanLcPeriod"/>
              <a:tabLst>
                <a:tab algn="l" pos="0"/>
              </a:tabLst>
            </a:pPr>
            <a:r>
              <a:rPr b="0" lang="en-GB" sz="12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Text,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920">
              <a:lnSpc>
                <a:spcPct val="115000"/>
              </a:lnSpc>
              <a:buClr>
                <a:srgbClr val="424242"/>
              </a:buClr>
              <a:buFont typeface="Source Code Pro"/>
              <a:buAutoNum type="romanLcPeriod"/>
              <a:tabLst>
                <a:tab algn="l" pos="0"/>
              </a:tabLst>
            </a:pPr>
            <a:r>
              <a:rPr b="0" lang="en-GB" sz="12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Images,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920">
              <a:lnSpc>
                <a:spcPct val="115000"/>
              </a:lnSpc>
              <a:buClr>
                <a:srgbClr val="424242"/>
              </a:buClr>
              <a:buFont typeface="Source Code Pro"/>
              <a:buAutoNum type="romanLcPeriod"/>
              <a:tabLst>
                <a:tab algn="l" pos="0"/>
              </a:tabLst>
            </a:pPr>
            <a:r>
              <a:rPr b="0" lang="en-GB" sz="12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Answer options.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920">
              <a:lnSpc>
                <a:spcPct val="115000"/>
              </a:lnSpc>
              <a:buClr>
                <a:srgbClr val="424242"/>
              </a:buClr>
              <a:buFont typeface="Source Code Pro"/>
              <a:buAutoNum type="romanLcPeriod"/>
              <a:tabLst>
                <a:tab algn="l" pos="0"/>
              </a:tabLst>
            </a:pPr>
            <a:r>
              <a:rPr b="0" lang="en-GB" sz="12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Files.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Add user groups as voters.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101B22C-7F43-4305-8FA3-A795A51BFEFF}" type="slidenum">
              <a:rPr b="0" lang="en-GB" sz="10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9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83228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Vote Casting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424242"/>
              </a:buClr>
              <a:buFont typeface="Source Code Pro"/>
              <a:buAutoNum type="arabicPeriod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Access election with confirmed identity from any device.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Open ballot.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424242"/>
              </a:buClr>
              <a:buFont typeface="Source Code Pro"/>
              <a:buAutoNum type="alphaLcPeriod"/>
              <a:tabLst>
                <a:tab algn="l" pos="0"/>
              </a:tabLst>
            </a:pPr>
            <a:r>
              <a:rPr b="0" lang="en-GB" sz="12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Read questions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424242"/>
              </a:buClr>
              <a:buFont typeface="Source Code Pro"/>
              <a:buAutoNum type="alphaLcPeriod"/>
              <a:tabLst>
                <a:tab algn="l" pos="0"/>
              </a:tabLst>
            </a:pPr>
            <a:r>
              <a:rPr b="0" lang="en-GB" sz="12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Access files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Select answer options.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Submit ballot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24242"/>
              </a:buClr>
              <a:buFont typeface="Source Code Pro"/>
              <a:buAutoNum type="arabicPeriod"/>
              <a:tabLst>
                <a:tab algn="l" pos="0"/>
              </a:tabLst>
            </a:pPr>
            <a:r>
              <a:rPr b="0" lang="en-GB" sz="14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Access result at a later time.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Application>LibreOffice/7.2.5.2$Windows_X86_64 LibreOffice_project/499f9727c189e6ef3471021d6132d4c694f357e5</Application>
  <AppVersion>15.0000</AppVersion>
  <Words>1285</Words>
  <Paragraphs>244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2022-06-13T20:26:57Z</dcterms:modified>
  <cp:revision>14</cp:revision>
  <dc:subject/>
  <dc:title>ElectRight Final Presentation &amp; Demo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Apresentação no Ecrã (16:9)</vt:lpwstr>
  </property>
  <property fmtid="{D5CDD505-2E9C-101B-9397-08002B2CF9AE}" pid="4" name="Slides">
    <vt:i4>25</vt:i4>
  </property>
</Properties>
</file>