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8" r:id="rId15"/>
    <p:sldId id="279" r:id="rId16"/>
    <p:sldId id="273" r:id="rId17"/>
    <p:sldId id="281" r:id="rId18"/>
    <p:sldId id="274" r:id="rId19"/>
    <p:sldId id="283" r:id="rId20"/>
    <p:sldId id="282" r:id="rId21"/>
    <p:sldId id="285" r:id="rId22"/>
    <p:sldId id="288" r:id="rId23"/>
    <p:sldId id="280" r:id="rId24"/>
    <p:sldId id="276" r:id="rId25"/>
    <p:sldId id="277" r:id="rId2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8"/>
      <p:bold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FE43E-C831-4E57-81A3-7532EC72906C}">
  <a:tblStyle styleId="{15DFE43E-C831-4E57-81A3-7532EC729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94ff46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94ff466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4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94ff46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94ff466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94ff46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94ff46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0f63ca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0f63ca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94ff46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94ff46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0f63ca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0f63ca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0f63ca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0f63ca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4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12a565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12a565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94ff46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94ff46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94ff466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94ff466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12a565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12a565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30800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AACC"/>
                </a:solidFill>
              </a:rPr>
              <a:t>ElectRight</a:t>
            </a:r>
            <a:endParaRPr dirty="0">
              <a:solidFill>
                <a:srgbClr val="00AA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Presentation</a:t>
            </a:r>
            <a:br>
              <a:rPr lang="en-GB" dirty="0"/>
            </a:br>
            <a:r>
              <a:rPr lang="en-GB" dirty="0"/>
              <a:t>&amp; Demo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 and prototyping of an application using a human-</a:t>
            </a:r>
            <a:r>
              <a:rPr lang="en-GB" dirty="0" err="1"/>
              <a:t>centered</a:t>
            </a:r>
            <a:r>
              <a:rPr lang="en-GB" dirty="0"/>
              <a:t> approach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Group: </a:t>
            </a:r>
            <a:r>
              <a:rPr lang="en-GB" dirty="0"/>
              <a:t>David Araújo 93444, Gonçalo Sousa 98152, Catarina Oliveira 98292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Lab Class:</a:t>
            </a:r>
            <a:r>
              <a:rPr lang="en-GB" dirty="0"/>
              <a:t> P3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Deliverable: </a:t>
            </a:r>
            <a:r>
              <a:rPr lang="en-GB" dirty="0"/>
              <a:t>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11" y="119248"/>
            <a:ext cx="2642190" cy="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Requirements - 1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158" name="Google Shape;158;p25"/>
          <p:cNvGraphicFramePr/>
          <p:nvPr>
            <p:extLst>
              <p:ext uri="{D42A27DB-BD31-4B8C-83A1-F6EECF244321}">
                <p14:modId xmlns:p14="http://schemas.microsoft.com/office/powerpoint/2010/main" val="158572831"/>
              </p:ext>
            </p:extLst>
          </p:nvPr>
        </p:nvGraphicFramePr>
        <p:xfrm>
          <a:off x="439434" y="1540300"/>
          <a:ext cx="8280000" cy="323070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Cast elections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Create election</a:t>
                      </a:r>
                      <a:br>
                        <a:rPr lang="en-GB">
                          <a:solidFill>
                            <a:schemeClr val="dk2"/>
                          </a:solidFill>
                        </a:rPr>
                      </a:br>
                      <a:r>
                        <a:rPr lang="en-GB">
                          <a:solidFill>
                            <a:schemeClr val="dk2"/>
                          </a:solidFill>
                        </a:rPr>
                        <a:t>See results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Save election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Associate each users with all pasts election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Profile view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Page for profile information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Profile edition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High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993240"/>
                  </a:ext>
                </a:extLst>
              </a:tr>
              <a:tr h="320541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Friends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Create profiles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First Iteration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Create groups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Medium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Second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Requirements - 2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graphicFrame>
        <p:nvGraphicFramePr>
          <p:cNvPr id="158" name="Google Shape;158;p25"/>
          <p:cNvGraphicFramePr/>
          <p:nvPr>
            <p:extLst>
              <p:ext uri="{D42A27DB-BD31-4B8C-83A1-F6EECF244321}">
                <p14:modId xmlns:p14="http://schemas.microsoft.com/office/powerpoint/2010/main" val="2326432446"/>
              </p:ext>
            </p:extLst>
          </p:nvPr>
        </p:nvGraphicFramePr>
        <p:xfrm>
          <a:off x="432000" y="1541055"/>
          <a:ext cx="8280000" cy="161535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Home feed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List of previous and current elections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Medium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Second iteration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59452"/>
                  </a:ext>
                </a:extLst>
              </a:tr>
              <a:tr h="4931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File and image support in ballot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file to ballot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image to ballot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Low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Not attainable due to time constraints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Non-Functional Requirements</a:t>
            </a:r>
            <a:endParaRPr dirty="0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graphicFrame>
        <p:nvGraphicFramePr>
          <p:cNvPr id="165" name="Google Shape;165;p26"/>
          <p:cNvGraphicFramePr/>
          <p:nvPr>
            <p:extLst>
              <p:ext uri="{D42A27DB-BD31-4B8C-83A1-F6EECF244321}">
                <p14:modId xmlns:p14="http://schemas.microsoft.com/office/powerpoint/2010/main" val="1554791472"/>
              </p:ext>
            </p:extLst>
          </p:nvPr>
        </p:nvGraphicFramePr>
        <p:xfrm>
          <a:off x="432000" y="1543920"/>
          <a:ext cx="8280000" cy="2651640"/>
        </p:xfrm>
        <a:graphic>
          <a:graphicData uri="http://schemas.openxmlformats.org/drawingml/2006/table">
            <a:tbl>
              <a:tblPr>
                <a:noFill/>
                <a:tableStyleId>{15DFE43E-C831-4E57-81A3-7532EC72906C}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dirty="0">
                          <a:solidFill>
                            <a:schemeClr val="dk2"/>
                          </a:solidFill>
                        </a:rPr>
                        <a:t>Need</a:t>
                      </a:r>
                      <a:endParaRPr b="1"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dirty="0">
                          <a:solidFill>
                            <a:schemeClr val="dk2"/>
                          </a:solidFill>
                        </a:rPr>
                        <a:t>Feature</a:t>
                      </a:r>
                      <a:endParaRPr b="1"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>
                          <a:solidFill>
                            <a:schemeClr val="dk2"/>
                          </a:solidFill>
                        </a:rPr>
                        <a:t>Priority</a:t>
                      </a:r>
                      <a:endParaRPr b="1" u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>
                          <a:solidFill>
                            <a:schemeClr val="dk2"/>
                          </a:solidFill>
                        </a:rPr>
                        <a:t>Expected Release</a:t>
                      </a:r>
                      <a:endParaRPr b="1" u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Privacy &amp; Security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Users voting in election have their ans</a:t>
                      </a:r>
                      <a:r>
                        <a:rPr lang="en-GB" u="none" dirty="0"/>
                        <a:t>wers</a:t>
                      </a: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 anonymous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45705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Multiple Users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Allo</a:t>
                      </a:r>
                      <a:r>
                        <a:rPr lang="en-GB" u="none" dirty="0"/>
                        <a:t>w</a:t>
                      </a: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 a High amount of users at the same time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High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64408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Load Speed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Take little time for the platform to be usable once accessed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Medium</a:t>
                      </a: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u="none" dirty="0">
                          <a:solidFill>
                            <a:schemeClr val="dk2"/>
                          </a:solidFill>
                        </a:rPr>
                        <a:t>Not implemented due to the aim of the class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1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Home Page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Login Screen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7688CC2-65C3-8E3C-B416-88405D18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4617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Editor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Ballot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4B196DE-812E-3C64-D0E3-7F3E3191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FFABDE13-9EFA-7388-5927-AACC50BC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0122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9D3E-EF32-483B-4BF5-06FFFEE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u="none" dirty="0"/>
              <a:t>w</a:t>
            </a:r>
            <a:r>
              <a:rPr lang="en-GB" dirty="0"/>
              <a:t> Fidelity Prototype (LFP) - 3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3890B-C6F8-1E2E-B2C7-5A1F85CA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400" dirty="0"/>
              <a:t>Digital prototype made using Pencil project.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5DE37E-63E6-E2A6-4F17-8597CF0A4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636F43A-A0E1-2FB2-E490-4BDBC3C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9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0E7FA00-E33B-4622-19DF-65E6982F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613C47-5659-7B06-99EC-B297D74CCE63}"/>
              </a:ext>
            </a:extLst>
          </p:cNvPr>
          <p:cNvSpPr txBox="1"/>
          <p:nvPr/>
        </p:nvSpPr>
        <p:spPr>
          <a:xfrm>
            <a:off x="546409" y="418518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Share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505665-D2F8-FBC8-DBE8-54DC8FFEA037}"/>
              </a:ext>
            </a:extLst>
          </p:cNvPr>
          <p:cNvSpPr txBox="1"/>
          <p:nvPr/>
        </p:nvSpPr>
        <p:spPr>
          <a:xfrm>
            <a:off x="4936273" y="418518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Election Results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C020E4E4-B75B-5EB0-8C2C-382B9A08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61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CC77CC66-34BA-6326-A891-BDFBA1171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53" y="2038868"/>
            <a:ext cx="3456000" cy="216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566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LFP Usability Tests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User evaluation was conducted in the form of a usability test with volunteer participants.</a:t>
            </a:r>
            <a: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GB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4300" indent="0">
              <a:buNone/>
            </a:pPr>
            <a:r>
              <a:rPr lang="en-GB" b="1" dirty="0"/>
              <a:t>Scenarios tested:</a:t>
            </a:r>
          </a:p>
          <a:p>
            <a:pPr>
              <a:buFont typeface="+mj-lt"/>
              <a:buAutoNum type="arabicPeriod"/>
            </a:pPr>
            <a:r>
              <a:rPr lang="en-GB" dirty="0"/>
              <a:t>Election Creation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Vote Casting</a:t>
            </a:r>
          </a:p>
          <a:p>
            <a:pPr>
              <a:buFont typeface="+mj-lt"/>
              <a:buAutoNum type="arabicPeriod"/>
            </a:pPr>
            <a:r>
              <a:rPr lang="en-GB" dirty="0"/>
              <a:t>View Results 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114300" indent="0">
              <a:buNone/>
            </a:pPr>
            <a:r>
              <a:rPr lang="en-GB" b="1" dirty="0"/>
              <a:t>User evaluation tasks: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an election.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 the election with the given code.</a:t>
            </a:r>
          </a:p>
          <a:p>
            <a:pPr>
              <a:buFont typeface="+mj-lt"/>
              <a:buAutoNum type="arabicPeriod"/>
            </a:pPr>
            <a:r>
              <a:rPr lang="en-GB" dirty="0"/>
              <a:t>Cast your vote.</a:t>
            </a:r>
          </a:p>
          <a:p>
            <a:pPr>
              <a:buFont typeface="+mj-lt"/>
              <a:buAutoNum type="arabicPeriod"/>
            </a:pPr>
            <a:r>
              <a:rPr lang="en-GB" dirty="0"/>
              <a:t>See the results of the election.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LFP Usability Tests - Results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This </a:t>
            </a:r>
            <a:r>
              <a:rPr lang="en-GB" b="1" dirty="0"/>
              <a:t>Low Fidelity Prototype </a:t>
            </a:r>
            <a:r>
              <a:rPr lang="en-GB" dirty="0"/>
              <a:t>showed </a:t>
            </a:r>
            <a:r>
              <a:rPr lang="en-GB" b="1" dirty="0"/>
              <a:t>promising results</a:t>
            </a:r>
            <a:r>
              <a:rPr lang="en-GB" dirty="0"/>
              <a:t>, with users finding the platform </a:t>
            </a:r>
            <a:r>
              <a:rPr lang="en-GB" b="1" dirty="0"/>
              <a:t>easy to use</a:t>
            </a:r>
            <a:r>
              <a:rPr lang="en-GB" dirty="0"/>
              <a:t> and </a:t>
            </a:r>
            <a:r>
              <a:rPr lang="en-GB" b="1" dirty="0"/>
              <a:t>intuitive</a:t>
            </a:r>
            <a:r>
              <a:rPr lang="en-GB" dirty="0"/>
              <a:t> in its </a:t>
            </a:r>
            <a:r>
              <a:rPr lang="en-GB" b="1" dirty="0"/>
              <a:t>design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The </a:t>
            </a:r>
            <a:r>
              <a:rPr lang="en-GB" b="1" dirty="0"/>
              <a:t>sole flaw </a:t>
            </a:r>
            <a:r>
              <a:rPr lang="en-GB" dirty="0"/>
              <a:t>that became clear from the tests was that the platform’s </a:t>
            </a:r>
            <a:r>
              <a:rPr lang="en-GB" b="1" dirty="0"/>
              <a:t>background colour </a:t>
            </a:r>
            <a:r>
              <a:rPr lang="en-GB" dirty="0"/>
              <a:t>in the election editor and election ballot should </a:t>
            </a:r>
            <a:r>
              <a:rPr lang="en-GB" b="1" dirty="0"/>
              <a:t>be changed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8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67D6-D036-BDFA-09C0-D6488C94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</p:spPr>
        <p:txBody>
          <a:bodyPr/>
          <a:lstStyle/>
          <a:p>
            <a:r>
              <a:rPr lang="en-GB" dirty="0"/>
              <a:t>Functional Prototype (FP)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CC23415-E0A9-84A3-B953-AF4A80E8D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The </a:t>
            </a:r>
            <a:r>
              <a:rPr lang="en-GB" b="1" dirty="0"/>
              <a:t>platforms used </a:t>
            </a:r>
            <a:r>
              <a:rPr lang="en-GB" dirty="0"/>
              <a:t>in the making of </a:t>
            </a:r>
            <a:r>
              <a:rPr lang="en-GB" b="1" dirty="0" err="1"/>
              <a:t>ElectRight</a:t>
            </a:r>
            <a:r>
              <a:rPr lang="en-GB" dirty="0"/>
              <a:t> were </a:t>
            </a:r>
            <a:r>
              <a:rPr lang="en-GB" b="1" dirty="0"/>
              <a:t>React</a:t>
            </a:r>
            <a:r>
              <a:rPr lang="en-GB" dirty="0"/>
              <a:t>,</a:t>
            </a:r>
            <a:r>
              <a:rPr lang="en-GB" b="1" dirty="0"/>
              <a:t> Bootstrap 5 </a:t>
            </a:r>
            <a:r>
              <a:rPr lang="en-GB" dirty="0"/>
              <a:t>and</a:t>
            </a:r>
            <a:r>
              <a:rPr lang="en-GB" b="1" dirty="0"/>
              <a:t> Font Awesome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It was </a:t>
            </a:r>
            <a:r>
              <a:rPr lang="en-GB" b="1" dirty="0"/>
              <a:t>designed</a:t>
            </a:r>
            <a:r>
              <a:rPr lang="en-GB" dirty="0"/>
              <a:t> for both </a:t>
            </a:r>
            <a:r>
              <a:rPr lang="en-GB" b="1" dirty="0"/>
              <a:t>computers</a:t>
            </a:r>
            <a:r>
              <a:rPr lang="en-GB" dirty="0"/>
              <a:t> and </a:t>
            </a:r>
            <a:r>
              <a:rPr lang="en-GB" b="1" dirty="0"/>
              <a:t>phones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Created with the </a:t>
            </a:r>
            <a:r>
              <a:rPr lang="en-GB" b="1" dirty="0"/>
              <a:t>previous prototype</a:t>
            </a:r>
            <a:r>
              <a:rPr lang="en-GB" dirty="0"/>
              <a:t> as a </a:t>
            </a:r>
            <a:r>
              <a:rPr lang="en-GB" b="1" dirty="0"/>
              <a:t>baseline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E1B645-0AC8-DBB4-7D78-BF1CD3F25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9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4"/>
            <a:ext cx="8520600" cy="38763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User evaluation was conducted in the form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previous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usability tests 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 the addition of a </a:t>
            </a:r>
            <a:r>
              <a:rPr lang="en-GB" b="1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SUS questionnaire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11430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 </a:t>
            </a:r>
            <a:r>
              <a:rPr lang="en-GB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scenarios</a:t>
            </a: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tested were </a:t>
            </a:r>
            <a:r>
              <a:rPr lang="en-GB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limited</a:t>
            </a:r>
            <a:r>
              <a:rPr lang="en-GB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due to the amount of functionalities implemented at the time.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5500" y="3526500"/>
            <a:ext cx="4045200" cy="8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Elections are a </a:t>
            </a:r>
            <a:r>
              <a:rPr lang="en-GB" b="1" dirty="0"/>
              <a:t>simple way of making decisions</a:t>
            </a:r>
            <a:r>
              <a:rPr lang="en-GB" dirty="0"/>
              <a:t>, the process not so.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Need for </a:t>
            </a:r>
            <a:r>
              <a:rPr lang="en-GB" b="1" dirty="0"/>
              <a:t>remote</a:t>
            </a:r>
            <a:r>
              <a:rPr lang="en-GB" dirty="0"/>
              <a:t>, </a:t>
            </a:r>
            <a:r>
              <a:rPr lang="en-GB" b="1" dirty="0"/>
              <a:t>authenticated </a:t>
            </a:r>
            <a:r>
              <a:rPr lang="en-GB" dirty="0"/>
              <a:t>and </a:t>
            </a:r>
            <a:r>
              <a:rPr lang="en-GB" b="1" dirty="0"/>
              <a:t>confidential </a:t>
            </a:r>
            <a:r>
              <a:rPr lang="en-GB" dirty="0"/>
              <a:t>elections.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How can one authenticate a user, </a:t>
            </a:r>
            <a:r>
              <a:rPr lang="en-GB" b="1" dirty="0"/>
              <a:t>know if a user voted</a:t>
            </a:r>
            <a:r>
              <a:rPr lang="en-GB" dirty="0"/>
              <a:t>, but still </a:t>
            </a:r>
            <a:r>
              <a:rPr lang="en-GB" b="1" dirty="0"/>
              <a:t>preserve </a:t>
            </a:r>
            <a:r>
              <a:rPr lang="en-GB" dirty="0"/>
              <a:t>the </a:t>
            </a:r>
            <a:r>
              <a:rPr lang="en-GB" b="1" dirty="0"/>
              <a:t>confidentiality </a:t>
            </a:r>
            <a:r>
              <a:rPr lang="en-GB" dirty="0"/>
              <a:t>of the vote ?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74" y="724200"/>
            <a:ext cx="2441065" cy="28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4"/>
            <a:ext cx="8520600" cy="38763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500" b="1" dirty="0"/>
              <a:t>Scenarios tested: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Election Creation</a:t>
            </a:r>
          </a:p>
          <a:p>
            <a:pPr>
              <a:buFont typeface="+mj-lt"/>
              <a:buAutoNum type="arabicPeriod"/>
            </a:pPr>
            <a:endParaRPr lang="en-GB" sz="1500" dirty="0"/>
          </a:p>
          <a:p>
            <a:pPr marL="114300" indent="0">
              <a:buNone/>
            </a:pPr>
            <a:r>
              <a:rPr lang="en-GB" sz="1500" b="1" dirty="0"/>
              <a:t>User evaluation tasks: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title to the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Write the text to be changed and the respective change.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file.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Add a second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Delete the second proposal.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Submit the proposal.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3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Results - 1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sz="1500" dirty="0"/>
              <a:t>Several flaws became apparent in the functional prototype:</a:t>
            </a:r>
          </a:p>
          <a:p>
            <a:pPr marL="114300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Users did not realize you could input a title.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Due to a lack of visual explanation, users did not know what to do in some fields.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The proposal “window” was too big making the user scroll to find the submit button.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500" dirty="0"/>
              <a:t>Homepage should only have the section to enter and election with the create election option becoming available to a signed in user.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2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E39E-CD8B-3721-49EB-83F22BD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Usability Tests Results - 2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6B558D-8EF0-D765-A8C1-8B08C861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Mean SUS questionnaire score (6 participants): 72.92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6CB7A-8EAF-80A0-0BCA-03317542F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8F0B09-B5B8-AF8C-909B-E8C149FD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06" y="2014032"/>
            <a:ext cx="4958576" cy="27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6F69-9921-3B9B-B187-7C7FE2B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Demo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12A542-BEA0-BB59-9C46-C2F7EFFD5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We’ll now have a quick rundown of the functional prototype.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989E3-7C46-843F-9923-06B16040B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08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EC36-D03B-FB0F-6D8B-62E8E53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en-GB" sz="3200" dirty="0"/>
              <a:t> W</a:t>
            </a:r>
            <a:r>
              <a:rPr lang="en-GB" u="none" dirty="0"/>
              <a:t>ork</a:t>
            </a:r>
            <a:r>
              <a:rPr lang="en-GB" sz="3200" dirty="0"/>
              <a:t> 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A5FAF7-3BC2-2911-DE34-263CF2B01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Given more time to develop this project, we would perform more usability tests to the remaining features we did not test, to improve them accordingly.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We would also focus on achieving our non-functional requirements, especially the security and anonymity of our users and the functional requirements we did not implement (friend list).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B8017C-4EDF-8008-C0F4-4FF0FF3D1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3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7996-D647-6B78-D526-1EC678B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none" dirty="0"/>
              <a:t>Acknowledgments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2B2F2B-D2D4-D4DC-B252-56D66ED9C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/>
              <a:t>Special thanks to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Usability test participants</a:t>
            </a:r>
            <a:r>
              <a:rPr lang="en-GB" dirty="0"/>
              <a:t> – for giving us their feedback on our platform;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HCI teachers </a:t>
            </a:r>
            <a:r>
              <a:rPr lang="en-GB" dirty="0"/>
              <a:t>- for giving us suggestions along the development of the project.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114300" indent="0">
              <a:buNone/>
            </a:pPr>
            <a:r>
              <a:rPr lang="en-GB" b="1" dirty="0"/>
              <a:t>Team effort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David Araújo %;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Gonçalo Sousa %;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Catarina Oliveira &amp;.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798042-B71A-B3AA-A12B-7E3B736E2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>
                <a:solidFill>
                  <a:schemeClr val="accent4"/>
                </a:solidFill>
              </a:rPr>
              <a:t>ElectRight</a:t>
            </a:r>
            <a:r>
              <a:rPr lang="en-GB"/>
              <a:t> ?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Online platform where a user can run </a:t>
            </a:r>
            <a:r>
              <a:rPr lang="en-GB" b="1" dirty="0"/>
              <a:t>open</a:t>
            </a:r>
            <a:r>
              <a:rPr lang="en-GB" dirty="0"/>
              <a:t>, </a:t>
            </a:r>
            <a:r>
              <a:rPr lang="en-GB" b="1" dirty="0"/>
              <a:t>authenticated </a:t>
            </a:r>
            <a:r>
              <a:rPr lang="en-GB" dirty="0"/>
              <a:t>and </a:t>
            </a:r>
            <a:r>
              <a:rPr lang="en-GB" b="1" dirty="0"/>
              <a:t>confidential </a:t>
            </a:r>
            <a:r>
              <a:rPr lang="en-GB" dirty="0"/>
              <a:t>polls and/or elections.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Create profiles and friend groups.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Run election only for </a:t>
            </a:r>
            <a:r>
              <a:rPr lang="en-GB" b="1" dirty="0"/>
              <a:t>selected users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Inspired in the formal processes of town councils.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High-level goals</a:t>
            </a:r>
            <a:endParaRPr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multiple users.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election between users.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Organize users in groups to limit access to the elections.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Run different types of elections.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Benefits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GB"/>
              <a:t>Make possible to run the election with local and remote voters.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Faster access to election  results.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Expected outcomes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More truth-worthy election processes.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327576"/>
            <a:ext cx="3999900" cy="358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Tomás Onofre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40 year old, happily Married Trucker with 3 children.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President of a trucker’s trade union.</a:t>
            </a: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Goals and Tasks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Host election for the members of the council.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Have access to answers while member who voted is anonymous.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Background</a:t>
            </a:r>
          </a:p>
          <a:p>
            <a:pPr marL="0" indent="0">
              <a:buNone/>
            </a:pPr>
            <a:r>
              <a:rPr lang="en-GB" dirty="0"/>
              <a:t> Being a trucker and a family man, Tomás has little time to dedicate to activities outside of his schedule.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832400" y="1327576"/>
            <a:ext cx="3999900" cy="3587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Bárbara </a:t>
            </a:r>
            <a:r>
              <a:rPr lang="en-GB" b="1" dirty="0" err="1"/>
              <a:t>Isidora</a:t>
            </a:r>
            <a:endParaRPr lang="en-GB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21 year old, IT university student.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Member of university’s student council.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Goals and Tasks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Vote in elections made by the council.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/>
              <a:t>Keep track of the council’s elections and results.</a:t>
            </a:r>
          </a:p>
          <a:p>
            <a:pPr marL="0" indent="0">
              <a:buNone/>
            </a:pPr>
            <a:r>
              <a:rPr lang="en-GB" b="1" dirty="0"/>
              <a:t>Background</a:t>
            </a:r>
          </a:p>
          <a:p>
            <a:pPr marL="0" indent="0">
              <a:buNone/>
            </a:pPr>
            <a:r>
              <a:rPr lang="en-GB" dirty="0"/>
              <a:t> Bárbara is studying IT and has a vast knowledge of applications.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12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5022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5022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/>
              <a:t>Two </a:t>
            </a:r>
            <a:r>
              <a:rPr lang="en-GB" dirty="0"/>
              <a:t>main</a:t>
            </a:r>
            <a:r>
              <a:rPr lang="en-GB" b="1" dirty="0"/>
              <a:t> scenarios</a:t>
            </a:r>
            <a:r>
              <a:rPr lang="en-GB" dirty="0"/>
              <a:t> are </a:t>
            </a:r>
            <a:r>
              <a:rPr lang="en-GB" b="1" dirty="0"/>
              <a:t>voting </a:t>
            </a:r>
            <a:r>
              <a:rPr lang="en-GB" dirty="0"/>
              <a:t>and </a:t>
            </a:r>
            <a:r>
              <a:rPr lang="en-GB" b="1" dirty="0"/>
              <a:t>casting elections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29" y="1106125"/>
            <a:ext cx="2850146" cy="40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Tomás wants better work conditions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big part of the trade union’s members are unsatisfied with work conditions. 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Tomás decides to have an election to determine if they are going to go on strike and what demands they have.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What steps should he take ?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Tomás enters the platform and his account.</a:t>
            </a:r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Create new election.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Give the election a name.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Add questions to the ballot.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For each question, choose a method of response.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Invite users individually or a group of users. // Provide members with the election code.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Check the number of votes cast and the final results.</a:t>
            </a:r>
            <a:endParaRPr dirty="0"/>
          </a:p>
          <a:p>
            <a:pPr marL="460800" lvl="0" indent="-3193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Make results public.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357632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Bárbara will cast her vote</a:t>
            </a: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university’s student council made an election to determine what to spend their budget 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Bárbara needs to enter the election in order to vote. 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What steps should she take ?</a:t>
            </a: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Bárbara enters the platform.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She accesses the election with its respective code.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She reads the plans.</a:t>
            </a: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She selects if she agrees or not.</a:t>
            </a: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She submits the ballot.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She sees the results of the voting once finished if results are public.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Analysis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Election Creation</a:t>
            </a:r>
            <a:endParaRPr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Option of type of election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Insert name.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Date of start and finish.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User will be transported to editing page where: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dirty="0"/>
              <a:t>Add question.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Text,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Images,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Answer options.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 dirty="0"/>
              <a:t>Files.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Add user groups as voters.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Vote Casting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Access election with confirmed identity from any device.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Open ballot.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Read questions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Access files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Select answer options.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Submit ballot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Access result at a later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1285</Words>
  <Application>Microsoft Office PowerPoint</Application>
  <PresentationFormat>Apresentação no Ecrã (16:9)</PresentationFormat>
  <Paragraphs>244</Paragraphs>
  <Slides>25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Source Code Pro</vt:lpstr>
      <vt:lpstr>Arial</vt:lpstr>
      <vt:lpstr>Wingdings</vt:lpstr>
      <vt:lpstr>Oswald</vt:lpstr>
      <vt:lpstr>Modern Writer</vt:lpstr>
      <vt:lpstr>ElectRight Final Presentation &amp; Demo</vt:lpstr>
      <vt:lpstr>Introduction</vt:lpstr>
      <vt:lpstr>What is ElectRight ?</vt:lpstr>
      <vt:lpstr>Objectives</vt:lpstr>
      <vt:lpstr>Personas</vt:lpstr>
      <vt:lpstr>Scenarios</vt:lpstr>
      <vt:lpstr>Tomás wants better work conditions</vt:lpstr>
      <vt:lpstr>Bárbara will cast her vote</vt:lpstr>
      <vt:lpstr>Task Analysis</vt:lpstr>
      <vt:lpstr>Functional Requirements - 1</vt:lpstr>
      <vt:lpstr>Functional Requirements - 2</vt:lpstr>
      <vt:lpstr>Non-Functional Requirements</vt:lpstr>
      <vt:lpstr>Low Fidelity Prototype (LFP) - 1</vt:lpstr>
      <vt:lpstr>Low Fidelity Prototype (LFP) - 2</vt:lpstr>
      <vt:lpstr>Low Fidelity Prototype (LFP) - 3</vt:lpstr>
      <vt:lpstr>LFP Usability Tests</vt:lpstr>
      <vt:lpstr>LFP Usability Tests - Results</vt:lpstr>
      <vt:lpstr>Functional Prototype (FP)</vt:lpstr>
      <vt:lpstr>FP Usability Tests - 1</vt:lpstr>
      <vt:lpstr>FP Usability Tests - 2</vt:lpstr>
      <vt:lpstr>FP Usability Tests Results - 1</vt:lpstr>
      <vt:lpstr>FP Usability Tests Results - 2</vt:lpstr>
      <vt:lpstr>FP Demo</vt:lpstr>
      <vt:lpstr>Future Work 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ElectRight Final Presentation &amp; Demo</dc:title>
  <cp:lastModifiedBy>Gonçalo Sousa</cp:lastModifiedBy>
  <cp:revision>12</cp:revision>
  <dcterms:modified xsi:type="dcterms:W3CDTF">2022-06-12T18:05:50Z</dcterms:modified>
</cp:coreProperties>
</file>