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8" r:id="rId3"/>
    <p:sldId id="297" r:id="rId4"/>
    <p:sldId id="298" r:id="rId5"/>
    <p:sldId id="259" r:id="rId6"/>
    <p:sldId id="289" r:id="rId7"/>
    <p:sldId id="270" r:id="rId8"/>
    <p:sldId id="264" r:id="rId9"/>
    <p:sldId id="265" r:id="rId10"/>
    <p:sldId id="292" r:id="rId11"/>
    <p:sldId id="266" r:id="rId12"/>
    <p:sldId id="293" r:id="rId13"/>
    <p:sldId id="267" r:id="rId14"/>
    <p:sldId id="271" r:id="rId15"/>
    <p:sldId id="268" r:id="rId16"/>
    <p:sldId id="269" r:id="rId17"/>
    <p:sldId id="272" r:id="rId18"/>
    <p:sldId id="278" r:id="rId19"/>
    <p:sldId id="279" r:id="rId20"/>
    <p:sldId id="273" r:id="rId21"/>
    <p:sldId id="281" r:id="rId22"/>
    <p:sldId id="274" r:id="rId23"/>
    <p:sldId id="290" r:id="rId24"/>
    <p:sldId id="283" r:id="rId25"/>
    <p:sldId id="282" r:id="rId26"/>
    <p:sldId id="285" r:id="rId27"/>
    <p:sldId id="294" r:id="rId28"/>
    <p:sldId id="288" r:id="rId29"/>
    <p:sldId id="295" r:id="rId30"/>
    <p:sldId id="280" r:id="rId31"/>
    <p:sldId id="296" r:id="rId32"/>
    <p:sldId id="276" r:id="rId33"/>
    <p:sldId id="277" r:id="rId34"/>
  </p:sldIdLst>
  <p:sldSz cx="9144000" cy="5143500" type="screen16x9"/>
  <p:notesSz cx="6858000" cy="9144000"/>
  <p:embeddedFontLst>
    <p:embeddedFont>
      <p:font typeface="Oswald" panose="00000500000000000000" pitchFamily="2" charset="0"/>
      <p:regular r:id="rId36"/>
      <p:bold r:id="rId37"/>
    </p:embeddedFont>
    <p:embeddedFont>
      <p:font typeface="Source Code Pro" panose="020B0509030403020204" pitchFamily="49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DFE43E-C831-4E57-81A3-7532EC72906C}">
  <a:tblStyle styleId="{15DFE43E-C831-4E57-81A3-7532EC7290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694ff466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694ff466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112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94ff466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694ff466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94ff466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694ff466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122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612a565a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612a565a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694ff466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694ff466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446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694ff466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694ff466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694ff466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694ff466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694ff466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694ff466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694ff466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694ff466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061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694ff466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694ff466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370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60f63ca8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60f63ca8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60f63ca8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60f63ca8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97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60f63ca8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60f63ca8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348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612a565a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612a565a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694ff466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694ff466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30800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00AACC"/>
                </a:solidFill>
              </a:rPr>
              <a:t>ElectRight</a:t>
            </a:r>
            <a:endParaRPr dirty="0">
              <a:solidFill>
                <a:srgbClr val="00AACC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Final Presentation</a:t>
            </a:r>
            <a:br>
              <a:rPr lang="en-GB" dirty="0"/>
            </a:br>
            <a:r>
              <a:rPr lang="en-GB" dirty="0"/>
              <a:t>&amp; Demo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4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Design and prototyping of an application using a human-</a:t>
            </a:r>
            <a:r>
              <a:rPr lang="en-GB" dirty="0" err="1"/>
              <a:t>centered</a:t>
            </a:r>
            <a:r>
              <a:rPr lang="en-GB" dirty="0"/>
              <a:t> approach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Group: </a:t>
            </a:r>
            <a:r>
              <a:rPr lang="en-GB" dirty="0"/>
              <a:t>David Araújo 93444, Gonçalo Sousa 98152, Catarina Oliveira 98292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Lab Class:</a:t>
            </a:r>
            <a:r>
              <a:rPr lang="en-GB" dirty="0"/>
              <a:t> P3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Deliverable: </a:t>
            </a:r>
            <a:r>
              <a:rPr lang="en-GB" dirty="0"/>
              <a:t>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011" y="119248"/>
            <a:ext cx="2642190" cy="5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5;p22">
            <a:extLst>
              <a:ext uri="{FF2B5EF4-FFF2-40B4-BE49-F238E27FC236}">
                <a16:creationId xmlns:a16="http://schemas.microsoft.com/office/drawing/2014/main" id="{DC550A78-92FF-B2C7-E99F-C29AFEFF322E}"/>
              </a:ext>
            </a:extLst>
          </p:cNvPr>
          <p:cNvSpPr txBox="1">
            <a:spLocks/>
          </p:cNvSpPr>
          <p:nvPr/>
        </p:nvSpPr>
        <p:spPr>
          <a:xfrm>
            <a:off x="311698" y="1468825"/>
            <a:ext cx="8520599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460800" indent="-319300" algn="just">
              <a:buFont typeface="Source Code Pro"/>
              <a:buAutoNum type="arabicPeriod"/>
            </a:pPr>
            <a:r>
              <a:rPr lang="en-GB" dirty="0"/>
              <a:t>Tomás enters the platform and his account.</a:t>
            </a:r>
          </a:p>
          <a:p>
            <a:pPr marL="460800" indent="-319300" algn="just">
              <a:buFont typeface="Source Code Pro"/>
              <a:buAutoNum type="arabicPeriod"/>
            </a:pPr>
            <a:r>
              <a:rPr lang="en-GB" dirty="0"/>
              <a:t>Create new election.</a:t>
            </a:r>
          </a:p>
          <a:p>
            <a:pPr marL="460800" indent="-319300" algn="just">
              <a:buFont typeface="Source Code Pro"/>
              <a:buAutoNum type="arabicPeriod"/>
            </a:pPr>
            <a:r>
              <a:rPr lang="en-GB" dirty="0"/>
              <a:t>Give the election a name.</a:t>
            </a:r>
          </a:p>
          <a:p>
            <a:pPr marL="460800" indent="-319300" algn="just">
              <a:buFont typeface="Source Code Pro"/>
              <a:buAutoNum type="arabicPeriod"/>
            </a:pPr>
            <a:r>
              <a:rPr lang="en-GB" dirty="0"/>
              <a:t>Add questions to the ballot.</a:t>
            </a:r>
          </a:p>
          <a:p>
            <a:pPr marL="460800" indent="-319300" algn="just">
              <a:buFont typeface="Source Code Pro"/>
              <a:buAutoNum type="arabicPeriod"/>
            </a:pPr>
            <a:r>
              <a:rPr lang="en-GB" dirty="0"/>
              <a:t>For each question, choose a method of response.</a:t>
            </a:r>
          </a:p>
          <a:p>
            <a:pPr marL="460800" indent="-319300" algn="just">
              <a:buFont typeface="Source Code Pro"/>
              <a:buAutoNum type="arabicPeriod"/>
            </a:pPr>
            <a:r>
              <a:rPr lang="en-GB" dirty="0"/>
              <a:t>Invite users individually or a group of users.</a:t>
            </a:r>
          </a:p>
          <a:p>
            <a:pPr marL="460800" indent="-319300" algn="just">
              <a:buFont typeface="Source Code Pro"/>
              <a:buAutoNum type="arabicPeriod"/>
            </a:pPr>
            <a:r>
              <a:rPr lang="en-GB" dirty="0"/>
              <a:t>Check the number of votes cast and the final results.</a:t>
            </a:r>
          </a:p>
          <a:p>
            <a:pPr marL="460800" indent="-319300" algn="just">
              <a:buFont typeface="Source Code Pro"/>
              <a:buAutoNum type="arabicPeriod"/>
            </a:pPr>
            <a:r>
              <a:rPr lang="en-GB" dirty="0"/>
              <a:t>Make results public.</a:t>
            </a:r>
          </a:p>
        </p:txBody>
      </p:sp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Tomás wants better work conditions - 2</a:t>
            </a:r>
            <a:endParaRPr dirty="0"/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251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00" y="357632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Bárbara will cast her vote - 1</a:t>
            </a:r>
            <a:endParaRPr dirty="0"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311699" y="1468825"/>
            <a:ext cx="8520599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university’s student council made an election to determine what to spend their budget on.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Bárbara needs to enter the election in order to vote. 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What steps should she take ?</a:t>
            </a:r>
          </a:p>
        </p:txBody>
      </p:sp>
      <p:sp>
        <p:nvSpPr>
          <p:cNvPr id="143" name="Google Shape;1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2;p23">
            <a:extLst>
              <a:ext uri="{FF2B5EF4-FFF2-40B4-BE49-F238E27FC236}">
                <a16:creationId xmlns:a16="http://schemas.microsoft.com/office/drawing/2014/main" id="{43312287-408D-3F44-F738-95EB64E60F6E}"/>
              </a:ext>
            </a:extLst>
          </p:cNvPr>
          <p:cNvSpPr txBox="1">
            <a:spLocks/>
          </p:cNvSpPr>
          <p:nvPr/>
        </p:nvSpPr>
        <p:spPr>
          <a:xfrm>
            <a:off x="311697" y="1468825"/>
            <a:ext cx="8520598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just">
              <a:buFont typeface="Source Code Pro"/>
              <a:buAutoNum type="arabicPeriod"/>
            </a:pPr>
            <a:r>
              <a:rPr lang="en-GB"/>
              <a:t>Bárbara enters the platform.</a:t>
            </a:r>
          </a:p>
          <a:p>
            <a:pPr algn="just">
              <a:buFont typeface="Source Code Pro"/>
              <a:buAutoNum type="arabicPeriod"/>
            </a:pPr>
            <a:r>
              <a:rPr lang="en-GB"/>
              <a:t>She accesses the election with its respective code.</a:t>
            </a:r>
          </a:p>
          <a:p>
            <a:pPr algn="just">
              <a:buFont typeface="Source Code Pro"/>
              <a:buAutoNum type="arabicPeriod"/>
            </a:pPr>
            <a:r>
              <a:rPr lang="en-GB"/>
              <a:t>She reads the plans.</a:t>
            </a:r>
          </a:p>
          <a:p>
            <a:pPr algn="just">
              <a:buFont typeface="Source Code Pro"/>
              <a:buAutoNum type="arabicPeriod"/>
            </a:pPr>
            <a:r>
              <a:rPr lang="en-GB"/>
              <a:t>She selects if she agrees or not.</a:t>
            </a:r>
          </a:p>
          <a:p>
            <a:pPr algn="just">
              <a:buFont typeface="Source Code Pro"/>
              <a:buAutoNum type="arabicPeriod"/>
            </a:pPr>
            <a:r>
              <a:rPr lang="en-GB"/>
              <a:t>She submits the ballot.</a:t>
            </a:r>
          </a:p>
          <a:p>
            <a:pPr algn="just">
              <a:buFont typeface="Source Code Pro"/>
              <a:buAutoNum type="arabicPeriod"/>
            </a:pPr>
            <a:r>
              <a:rPr lang="en-GB"/>
              <a:t>She sees the results of the voting once finished if results are public.</a:t>
            </a:r>
            <a:endParaRPr lang="en-GB" dirty="0"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00" y="357632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Bárbara will cast her vote - 2</a:t>
            </a:r>
            <a:endParaRPr dirty="0"/>
          </a:p>
        </p:txBody>
      </p:sp>
      <p:sp>
        <p:nvSpPr>
          <p:cNvPr id="143" name="Google Shape;1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35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Analysis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Election Creation</a:t>
            </a:r>
            <a:endParaRPr b="1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Option of type of election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 dirty="0"/>
              <a:t>Insert name.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 dirty="0"/>
              <a:t>Date of start and finish.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User will be transported to editing page where: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 dirty="0"/>
              <a:t>Add question.</a:t>
            </a:r>
            <a:endParaRPr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-GB" dirty="0"/>
              <a:t>Text,</a:t>
            </a:r>
            <a:endParaRPr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-GB" dirty="0"/>
              <a:t>Images,</a:t>
            </a:r>
            <a:endParaRPr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-GB" dirty="0"/>
              <a:t>Answer options.</a:t>
            </a:r>
            <a:endParaRPr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-GB" dirty="0"/>
              <a:t>Files.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Add user groups as voters.</a:t>
            </a:r>
            <a:endParaRPr dirty="0"/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Vote Casting</a:t>
            </a:r>
            <a:endParaRPr b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Access election with confirmed identity from any device.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Open ballot.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/>
              <a:t>Read questions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/>
              <a:t>Access files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Select answer options.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Submit ballot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Access result at a later time.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Functional Requirements - 1</a:t>
            </a:r>
            <a:endParaRPr dirty="0"/>
          </a:p>
        </p:txBody>
      </p:sp>
      <p:sp>
        <p:nvSpPr>
          <p:cNvPr id="157" name="Google Shape;15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graphicFrame>
        <p:nvGraphicFramePr>
          <p:cNvPr id="158" name="Google Shape;158;p25"/>
          <p:cNvGraphicFramePr/>
          <p:nvPr>
            <p:extLst>
              <p:ext uri="{D42A27DB-BD31-4B8C-83A1-F6EECF244321}">
                <p14:modId xmlns:p14="http://schemas.microsoft.com/office/powerpoint/2010/main" val="158572831"/>
              </p:ext>
            </p:extLst>
          </p:nvPr>
        </p:nvGraphicFramePr>
        <p:xfrm>
          <a:off x="439434" y="1540300"/>
          <a:ext cx="8280000" cy="3230700"/>
        </p:xfrm>
        <a:graphic>
          <a:graphicData uri="http://schemas.openxmlformats.org/drawingml/2006/table">
            <a:tbl>
              <a:tblPr>
                <a:noFill/>
                <a:tableStyleId>{15DFE43E-C831-4E57-81A3-7532EC72906C}</a:tableStyleId>
              </a:tblPr>
              <a:tblGrid>
                <a:gridCol w="20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5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chemeClr val="dk2"/>
                          </a:solidFill>
                        </a:rPr>
                        <a:t>Need</a:t>
                      </a:r>
                      <a:endParaRPr b="1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chemeClr val="dk2"/>
                          </a:solidFill>
                        </a:rPr>
                        <a:t>Feature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chemeClr val="dk2"/>
                          </a:solidFill>
                        </a:rPr>
                        <a:t>Priority</a:t>
                      </a:r>
                      <a:endParaRPr b="1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chemeClr val="dk2"/>
                          </a:solidFill>
                        </a:rPr>
                        <a:t>Expected Release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1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Cast elections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Create election</a:t>
                      </a:r>
                      <a:br>
                        <a:rPr lang="en-GB">
                          <a:solidFill>
                            <a:schemeClr val="dk2"/>
                          </a:solidFill>
                        </a:rPr>
                      </a:br>
                      <a:r>
                        <a:rPr lang="en-GB">
                          <a:solidFill>
                            <a:schemeClr val="dk2"/>
                          </a:solidFill>
                        </a:rPr>
                        <a:t>See results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High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First Iteration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1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Save election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Associate each users with all pasts election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High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First Iteration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Profile view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Page for profile information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Profile edition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High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First Iteration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993240"/>
                  </a:ext>
                </a:extLst>
              </a:tr>
              <a:tr h="320541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Friends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Create profiles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High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First Iteration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5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Create groups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Medium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Second Iteration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98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Functional Requirements - 2</a:t>
            </a:r>
            <a:endParaRPr dirty="0"/>
          </a:p>
        </p:txBody>
      </p:sp>
      <p:sp>
        <p:nvSpPr>
          <p:cNvPr id="157" name="Google Shape;15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graphicFrame>
        <p:nvGraphicFramePr>
          <p:cNvPr id="158" name="Google Shape;158;p25"/>
          <p:cNvGraphicFramePr/>
          <p:nvPr>
            <p:extLst>
              <p:ext uri="{D42A27DB-BD31-4B8C-83A1-F6EECF244321}">
                <p14:modId xmlns:p14="http://schemas.microsoft.com/office/powerpoint/2010/main" val="2326432446"/>
              </p:ext>
            </p:extLst>
          </p:nvPr>
        </p:nvGraphicFramePr>
        <p:xfrm>
          <a:off x="432000" y="1541055"/>
          <a:ext cx="8280000" cy="1615350"/>
        </p:xfrm>
        <a:graphic>
          <a:graphicData uri="http://schemas.openxmlformats.org/drawingml/2006/table">
            <a:tbl>
              <a:tblPr>
                <a:noFill/>
                <a:tableStyleId>{15DFE43E-C831-4E57-81A3-7532EC72906C}</a:tableStyleId>
              </a:tblPr>
              <a:tblGrid>
                <a:gridCol w="20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5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chemeClr val="dk2"/>
                          </a:solidFill>
                        </a:rPr>
                        <a:t>Need</a:t>
                      </a:r>
                      <a:endParaRPr b="1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chemeClr val="dk2"/>
                          </a:solidFill>
                        </a:rPr>
                        <a:t>Feature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chemeClr val="dk2"/>
                          </a:solidFill>
                        </a:rPr>
                        <a:t>Priority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chemeClr val="dk2"/>
                          </a:solidFill>
                        </a:rPr>
                        <a:t>Expected Release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1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Home feed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List of previous and current elections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Medium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Second iteration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459452"/>
                  </a:ext>
                </a:extLst>
              </a:tr>
              <a:tr h="4931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File and image support in ballot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Add file to ballot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Add image to ballot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Low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Not attainable due to time constraints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Non-Functional Requirements</a:t>
            </a:r>
            <a:endParaRPr dirty="0"/>
          </a:p>
        </p:txBody>
      </p:sp>
      <p:sp>
        <p:nvSpPr>
          <p:cNvPr id="164" name="Google Shape;16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  <p:graphicFrame>
        <p:nvGraphicFramePr>
          <p:cNvPr id="165" name="Google Shape;165;p26"/>
          <p:cNvGraphicFramePr/>
          <p:nvPr>
            <p:extLst>
              <p:ext uri="{D42A27DB-BD31-4B8C-83A1-F6EECF244321}">
                <p14:modId xmlns:p14="http://schemas.microsoft.com/office/powerpoint/2010/main" val="1554791472"/>
              </p:ext>
            </p:extLst>
          </p:nvPr>
        </p:nvGraphicFramePr>
        <p:xfrm>
          <a:off x="432000" y="1543920"/>
          <a:ext cx="8280000" cy="2651640"/>
        </p:xfrm>
        <a:graphic>
          <a:graphicData uri="http://schemas.openxmlformats.org/drawingml/2006/table">
            <a:tbl>
              <a:tblPr>
                <a:noFill/>
                <a:tableStyleId>{15DFE43E-C831-4E57-81A3-7532EC72906C}</a:tableStyleId>
              </a:tblPr>
              <a:tblGrid>
                <a:gridCol w="20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u="none" dirty="0">
                          <a:solidFill>
                            <a:schemeClr val="dk2"/>
                          </a:solidFill>
                        </a:rPr>
                        <a:t>Need</a:t>
                      </a:r>
                      <a:endParaRPr b="1" u="none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u="none" dirty="0">
                          <a:solidFill>
                            <a:schemeClr val="dk2"/>
                          </a:solidFill>
                        </a:rPr>
                        <a:t>Feature</a:t>
                      </a:r>
                      <a:endParaRPr b="1" u="none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u="none">
                          <a:solidFill>
                            <a:schemeClr val="dk2"/>
                          </a:solidFill>
                        </a:rPr>
                        <a:t>Priority</a:t>
                      </a:r>
                      <a:endParaRPr b="1" u="none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u="none">
                          <a:solidFill>
                            <a:schemeClr val="dk2"/>
                          </a:solidFill>
                        </a:rPr>
                        <a:t>Expected Release</a:t>
                      </a:r>
                      <a:endParaRPr b="1" u="none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dirty="0">
                          <a:solidFill>
                            <a:schemeClr val="dk2"/>
                          </a:solidFill>
                        </a:rPr>
                        <a:t>Privacy &amp; Security</a:t>
                      </a:r>
                      <a:endParaRPr u="none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dirty="0">
                          <a:solidFill>
                            <a:schemeClr val="dk2"/>
                          </a:solidFill>
                        </a:rPr>
                        <a:t>Users voting in election have their ans</a:t>
                      </a:r>
                      <a:r>
                        <a:rPr lang="en-GB" u="none" dirty="0"/>
                        <a:t>wers</a:t>
                      </a:r>
                      <a:r>
                        <a:rPr lang="en-GB" u="none" dirty="0">
                          <a:solidFill>
                            <a:schemeClr val="dk2"/>
                          </a:solidFill>
                        </a:rPr>
                        <a:t> anonymous</a:t>
                      </a:r>
                      <a:endParaRPr u="none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dirty="0">
                          <a:solidFill>
                            <a:schemeClr val="dk2"/>
                          </a:solidFill>
                        </a:rPr>
                        <a:t>High</a:t>
                      </a:r>
                      <a:endParaRPr u="none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dirty="0">
                          <a:solidFill>
                            <a:schemeClr val="dk2"/>
                          </a:solidFill>
                        </a:rPr>
                        <a:t>Not implemented due to the aim of the class</a:t>
                      </a:r>
                      <a:endParaRPr u="none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945705"/>
                  </a:ext>
                </a:extLst>
              </a:tr>
              <a:tr h="387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dirty="0">
                          <a:solidFill>
                            <a:schemeClr val="dk2"/>
                          </a:solidFill>
                        </a:rPr>
                        <a:t>Multiple Users</a:t>
                      </a:r>
                      <a:endParaRPr u="none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dirty="0">
                          <a:solidFill>
                            <a:schemeClr val="dk2"/>
                          </a:solidFill>
                        </a:rPr>
                        <a:t>Allo</a:t>
                      </a:r>
                      <a:r>
                        <a:rPr lang="en-GB" u="none" dirty="0"/>
                        <a:t>w</a:t>
                      </a:r>
                      <a:r>
                        <a:rPr lang="en-GB" u="none" dirty="0">
                          <a:solidFill>
                            <a:schemeClr val="dk2"/>
                          </a:solidFill>
                        </a:rPr>
                        <a:t> a High amount of users at the same time</a:t>
                      </a:r>
                      <a:endParaRPr u="none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dirty="0">
                          <a:solidFill>
                            <a:schemeClr val="dk2"/>
                          </a:solidFill>
                        </a:rPr>
                        <a:t>High</a:t>
                      </a:r>
                      <a:endParaRPr u="none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u="none" dirty="0">
                          <a:solidFill>
                            <a:schemeClr val="dk2"/>
                          </a:solidFill>
                        </a:rPr>
                        <a:t>Not implemented due to the aim of the class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064408"/>
                  </a:ext>
                </a:extLst>
              </a:tr>
              <a:tr h="387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dirty="0">
                          <a:solidFill>
                            <a:schemeClr val="dk2"/>
                          </a:solidFill>
                        </a:rPr>
                        <a:t>Load Speed</a:t>
                      </a:r>
                      <a:endParaRPr u="none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dirty="0">
                          <a:solidFill>
                            <a:schemeClr val="dk2"/>
                          </a:solidFill>
                        </a:rPr>
                        <a:t>Take little time for the platform to be usable once accessed</a:t>
                      </a:r>
                      <a:endParaRPr u="none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dirty="0">
                          <a:solidFill>
                            <a:schemeClr val="dk2"/>
                          </a:solidFill>
                        </a:rPr>
                        <a:t>Medium</a:t>
                      </a:r>
                      <a:endParaRPr u="none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u="none" dirty="0">
                          <a:solidFill>
                            <a:schemeClr val="dk2"/>
                          </a:solidFill>
                        </a:rPr>
                        <a:t>Not implemented due to the aim of the class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2167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19D3E-EF32-483B-4BF5-06FFFEE7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</a:t>
            </a:r>
            <a:r>
              <a:rPr lang="en-GB" u="none" dirty="0"/>
              <a:t>w</a:t>
            </a:r>
            <a:r>
              <a:rPr lang="en-GB" dirty="0"/>
              <a:t> Fidelity Prototype (LFP) - 1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593890B-C6F8-1E2E-B2C7-5A1F85CA3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1400" dirty="0"/>
              <a:t>Digital prototype made using Pencil project.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95DE37E-63E6-E2A6-4F17-8597CF0A40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3636F43A-A0E1-2FB2-E490-4BDBC3C7C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949" y="2038868"/>
            <a:ext cx="3456000" cy="21600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30E7FA00-E33B-4622-19DF-65E6982FB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53" y="2038868"/>
            <a:ext cx="3456000" cy="216000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A613C47-5659-7B06-99EC-B297D74CCE63}"/>
              </a:ext>
            </a:extLst>
          </p:cNvPr>
          <p:cNvSpPr txBox="1"/>
          <p:nvPr/>
        </p:nvSpPr>
        <p:spPr>
          <a:xfrm>
            <a:off x="546409" y="41851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Home Page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0505665-D2F8-FBC8-DBE8-54DC8FFEA037}"/>
              </a:ext>
            </a:extLst>
          </p:cNvPr>
          <p:cNvSpPr txBox="1"/>
          <p:nvPr/>
        </p:nvSpPr>
        <p:spPr>
          <a:xfrm>
            <a:off x="4936273" y="4185182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Login Screen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7688CC2-65C3-8E3C-B416-88405D188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949" y="2038868"/>
            <a:ext cx="3456000" cy="21600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146174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19D3E-EF32-483B-4BF5-06FFFEE7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57632"/>
            <a:ext cx="8520600" cy="733500"/>
          </a:xfrm>
        </p:spPr>
        <p:txBody>
          <a:bodyPr/>
          <a:lstStyle/>
          <a:p>
            <a:r>
              <a:rPr lang="en-GB" dirty="0"/>
              <a:t>Lo</a:t>
            </a:r>
            <a:r>
              <a:rPr lang="en-GB" u="none" dirty="0"/>
              <a:t>w</a:t>
            </a:r>
            <a:r>
              <a:rPr lang="en-GB" dirty="0"/>
              <a:t> Fidelity Prototype (LFP) - 2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593890B-C6F8-1E2E-B2C7-5A1F85CA3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1400" dirty="0"/>
              <a:t>Digital prototype made using Pencil project.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95DE37E-63E6-E2A6-4F17-8597CF0A40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3636F43A-A0E1-2FB2-E490-4BDBC3C7C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949" y="2038868"/>
            <a:ext cx="3456000" cy="21600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30E7FA00-E33B-4622-19DF-65E6982FB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53" y="2038868"/>
            <a:ext cx="3456000" cy="21600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A613C47-5659-7B06-99EC-B297D74CCE63}"/>
              </a:ext>
            </a:extLst>
          </p:cNvPr>
          <p:cNvSpPr txBox="1"/>
          <p:nvPr/>
        </p:nvSpPr>
        <p:spPr>
          <a:xfrm>
            <a:off x="546409" y="418518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Election Editor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0505665-D2F8-FBC8-DBE8-54DC8FFEA037}"/>
              </a:ext>
            </a:extLst>
          </p:cNvPr>
          <p:cNvSpPr txBox="1"/>
          <p:nvPr/>
        </p:nvSpPr>
        <p:spPr>
          <a:xfrm>
            <a:off x="4936273" y="418518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Election Ballot</a:t>
            </a:r>
          </a:p>
        </p:txBody>
      </p:sp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54B196DE-812E-3C64-D0E3-7F3E31910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949" y="2038868"/>
            <a:ext cx="3456000" cy="21600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FFABDE13-9EFA-7388-5927-AACC50BCE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53" y="2038868"/>
            <a:ext cx="3456000" cy="21600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801222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19D3E-EF32-483B-4BF5-06FFFEE7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</a:t>
            </a:r>
            <a:r>
              <a:rPr lang="en-GB" u="none" dirty="0"/>
              <a:t>w</a:t>
            </a:r>
            <a:r>
              <a:rPr lang="en-GB" dirty="0"/>
              <a:t> Fidelity Prototype (LFP) - 3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593890B-C6F8-1E2E-B2C7-5A1F85CA3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1400" dirty="0"/>
              <a:t>Digital prototype made using Pencil project.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95DE37E-63E6-E2A6-4F17-8597CF0A40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19</a:t>
            </a:fld>
            <a:endParaRPr lang="en-GB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3636F43A-A0E1-2FB2-E490-4BDBC3C7C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949" y="2038868"/>
            <a:ext cx="3456000" cy="21600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30E7FA00-E33B-4622-19DF-65E6982FB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53" y="2038868"/>
            <a:ext cx="3456000" cy="21600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A613C47-5659-7B06-99EC-B297D74CCE63}"/>
              </a:ext>
            </a:extLst>
          </p:cNvPr>
          <p:cNvSpPr txBox="1"/>
          <p:nvPr/>
        </p:nvSpPr>
        <p:spPr>
          <a:xfrm>
            <a:off x="546409" y="4185182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Election Share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0505665-D2F8-FBC8-DBE8-54DC8FFEA037}"/>
              </a:ext>
            </a:extLst>
          </p:cNvPr>
          <p:cNvSpPr txBox="1"/>
          <p:nvPr/>
        </p:nvSpPr>
        <p:spPr>
          <a:xfrm>
            <a:off x="4936273" y="4185182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Election Results</a:t>
            </a:r>
          </a:p>
        </p:txBody>
      </p:sp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C020E4E4-B75B-5EB0-8C2C-382B9A088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461" y="2038868"/>
            <a:ext cx="3456000" cy="21600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CC77CC66-34BA-6326-A891-BDFBA1171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53" y="2038868"/>
            <a:ext cx="3456000" cy="21600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35667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</a:t>
            </a:r>
            <a:r>
              <a:rPr lang="en-GB">
                <a:solidFill>
                  <a:schemeClr val="accent4"/>
                </a:solidFill>
              </a:rPr>
              <a:t>ElectRight</a:t>
            </a:r>
            <a:r>
              <a:rPr lang="en-GB"/>
              <a:t> ?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Online platform where a user can run </a:t>
            </a:r>
            <a:r>
              <a:rPr lang="en-GB" b="1" dirty="0"/>
              <a:t>open</a:t>
            </a:r>
            <a:r>
              <a:rPr lang="en-GB" dirty="0"/>
              <a:t>, </a:t>
            </a:r>
            <a:r>
              <a:rPr lang="en-GB" b="1" dirty="0"/>
              <a:t>authenticated </a:t>
            </a:r>
            <a:r>
              <a:rPr lang="en-GB" dirty="0"/>
              <a:t>and </a:t>
            </a:r>
            <a:r>
              <a:rPr lang="en-GB" b="1" dirty="0"/>
              <a:t>confidential </a:t>
            </a:r>
            <a:r>
              <a:rPr lang="en-GB" dirty="0"/>
              <a:t>polls and/or elections.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Create profiles and friend groups.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Run election only for </a:t>
            </a:r>
            <a:r>
              <a:rPr lang="en-GB" b="1" dirty="0"/>
              <a:t>selected users</a:t>
            </a:r>
            <a:r>
              <a:rPr lang="en-GB" dirty="0"/>
              <a:t>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Inspired in the formal processes of town councils.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0E39E-CD8B-3721-49EB-83F22BD0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LFP Usability Tests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86B558D-8EF0-D765-A8C1-8B08C8618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User evaluation was conducted in the form of a usability test with volunteer participants.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b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endParaRPr lang="en-GB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14300" indent="0">
              <a:buNone/>
            </a:pPr>
            <a:r>
              <a:rPr lang="en-GB" b="1" dirty="0"/>
              <a:t>Scenarios tested:</a:t>
            </a:r>
          </a:p>
          <a:p>
            <a:pPr>
              <a:buFont typeface="+mj-lt"/>
              <a:buAutoNum type="arabicPeriod"/>
            </a:pPr>
            <a:r>
              <a:rPr lang="en-GB" dirty="0"/>
              <a:t>Election Creation</a:t>
            </a:r>
          </a:p>
          <a:p>
            <a:pPr>
              <a:buFont typeface="+mj-lt"/>
              <a:buAutoNum type="arabicPeriod"/>
            </a:pPr>
            <a:r>
              <a:rPr lang="en-GB" dirty="0"/>
              <a:t>Vote Casting</a:t>
            </a:r>
          </a:p>
          <a:p>
            <a:pPr>
              <a:buFont typeface="+mj-lt"/>
              <a:buAutoNum type="arabicPeriod"/>
            </a:pPr>
            <a:r>
              <a:rPr lang="en-GB" dirty="0"/>
              <a:t>View Results 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 marL="114300" indent="0">
              <a:buNone/>
            </a:pPr>
            <a:r>
              <a:rPr lang="en-GB" b="1" dirty="0"/>
              <a:t>User evaluation tasks:</a:t>
            </a:r>
          </a:p>
          <a:p>
            <a:pPr>
              <a:buFont typeface="+mj-lt"/>
              <a:buAutoNum type="arabicPeriod"/>
            </a:pPr>
            <a:r>
              <a:rPr lang="en-GB" dirty="0"/>
              <a:t>Create an election.</a:t>
            </a:r>
          </a:p>
          <a:p>
            <a:pPr>
              <a:buFont typeface="+mj-lt"/>
              <a:buAutoNum type="arabicPeriod"/>
            </a:pPr>
            <a:r>
              <a:rPr lang="en-GB" dirty="0"/>
              <a:t>Enter the election with the given code.</a:t>
            </a:r>
          </a:p>
          <a:p>
            <a:pPr>
              <a:buFont typeface="+mj-lt"/>
              <a:buAutoNum type="arabicPeriod"/>
            </a:pPr>
            <a:r>
              <a:rPr lang="en-GB" dirty="0"/>
              <a:t>Cast your vote.</a:t>
            </a:r>
          </a:p>
          <a:p>
            <a:pPr>
              <a:buFont typeface="+mj-lt"/>
              <a:buAutoNum type="arabicPeriod"/>
            </a:pPr>
            <a:r>
              <a:rPr lang="en-GB" dirty="0"/>
              <a:t>See the results of the election.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9F6CB7A-8EAF-80A0-0BCA-03317542FC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08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0E39E-CD8B-3721-49EB-83F22BD05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57632"/>
            <a:ext cx="8520600" cy="733500"/>
          </a:xfrm>
        </p:spPr>
        <p:txBody>
          <a:bodyPr/>
          <a:lstStyle/>
          <a:p>
            <a:r>
              <a:rPr lang="en-GB" dirty="0"/>
              <a:t>LFP Usability Tests - Results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86B558D-8EF0-D765-A8C1-8B08C8618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GB" dirty="0"/>
              <a:t>The users found the </a:t>
            </a:r>
            <a:r>
              <a:rPr lang="en-GB" b="1" dirty="0"/>
              <a:t>Low Fidelity Prototype:</a:t>
            </a:r>
            <a:r>
              <a:rPr lang="en-GB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Easy to use;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Intuitive design.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The </a:t>
            </a:r>
            <a:r>
              <a:rPr lang="en-GB" b="1" dirty="0"/>
              <a:t>flaw </a:t>
            </a:r>
            <a:r>
              <a:rPr lang="en-GB" dirty="0"/>
              <a:t>that became clear from the tests was: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Background colour in the election editor and election ballot;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9F6CB7A-8EAF-80A0-0BCA-03317542FC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385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067D6-D036-BDFA-09C0-D6488C94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57632"/>
            <a:ext cx="8520600" cy="733500"/>
          </a:xfrm>
        </p:spPr>
        <p:txBody>
          <a:bodyPr/>
          <a:lstStyle/>
          <a:p>
            <a:r>
              <a:rPr lang="en-GB" dirty="0"/>
              <a:t>Functional Prototype (FP)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CC23415-E0A9-84A3-B953-AF4A80E8D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The </a:t>
            </a:r>
            <a:r>
              <a:rPr lang="en-GB" b="1" dirty="0"/>
              <a:t>platforms used </a:t>
            </a:r>
            <a:r>
              <a:rPr lang="en-GB" dirty="0"/>
              <a:t>in the making of </a:t>
            </a:r>
            <a:r>
              <a:rPr lang="en-GB" b="1" dirty="0" err="1"/>
              <a:t>ElectRight</a:t>
            </a:r>
            <a:r>
              <a:rPr lang="en-GB" dirty="0"/>
              <a:t> were </a:t>
            </a:r>
            <a:r>
              <a:rPr lang="en-GB" b="1" dirty="0"/>
              <a:t>React</a:t>
            </a:r>
            <a:r>
              <a:rPr lang="en-GB" dirty="0"/>
              <a:t>,</a:t>
            </a:r>
            <a:r>
              <a:rPr lang="en-GB" b="1" dirty="0"/>
              <a:t> Bootstrap 5 </a:t>
            </a:r>
            <a:r>
              <a:rPr lang="en-GB" dirty="0"/>
              <a:t>and</a:t>
            </a:r>
            <a:r>
              <a:rPr lang="en-GB" b="1" dirty="0"/>
              <a:t> Font Awesome</a:t>
            </a:r>
            <a:r>
              <a:rPr lang="en-GB" dirty="0"/>
              <a:t>.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It was </a:t>
            </a:r>
            <a:r>
              <a:rPr lang="en-GB" b="1" dirty="0"/>
              <a:t>designed</a:t>
            </a:r>
            <a:r>
              <a:rPr lang="en-GB" dirty="0"/>
              <a:t> for both </a:t>
            </a:r>
            <a:r>
              <a:rPr lang="en-GB" b="1" dirty="0"/>
              <a:t>computers</a:t>
            </a:r>
            <a:r>
              <a:rPr lang="en-GB" dirty="0"/>
              <a:t> and </a:t>
            </a:r>
            <a:r>
              <a:rPr lang="en-GB" b="1" dirty="0"/>
              <a:t>phones</a:t>
            </a:r>
            <a:r>
              <a:rPr lang="en-GB" dirty="0"/>
              <a:t>.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Created with the </a:t>
            </a:r>
            <a:r>
              <a:rPr lang="en-GB" b="1" dirty="0"/>
              <a:t>previous prototype</a:t>
            </a:r>
            <a:r>
              <a:rPr lang="en-GB" dirty="0"/>
              <a:t> as a </a:t>
            </a:r>
            <a:r>
              <a:rPr lang="en-GB" b="1" dirty="0"/>
              <a:t>baseline</a:t>
            </a:r>
            <a:r>
              <a:rPr lang="en-GB" dirty="0"/>
              <a:t>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5E1B645-0AC8-DBB4-7D78-BF1CD3F255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992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067D6-D036-BDFA-09C0-D6488C94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57632"/>
            <a:ext cx="8520600" cy="733500"/>
          </a:xfrm>
        </p:spPr>
        <p:txBody>
          <a:bodyPr/>
          <a:lstStyle/>
          <a:p>
            <a:r>
              <a:rPr lang="en-GB" dirty="0"/>
              <a:t>FP Main Issues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CC23415-E0A9-84A3-B953-AF4A80E8D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GB" dirty="0"/>
              <a:t>Given the deadline of the project, some aspects needed to be simplified or not implemented:</a:t>
            </a:r>
          </a:p>
          <a:p>
            <a:pPr marL="11430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President’s vote –&gt; Special vote to end a tie in the election;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Group Creation -&gt; Elections must have every member assigned individually;</a:t>
            </a:r>
          </a:p>
          <a:p>
            <a:pPr marL="11430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File and image support -&gt; Not implemented.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5E1B645-0AC8-DBB4-7D78-BF1CD3F255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23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16F69-9921-3B9B-B187-7C7FE2B2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FP Usability Tests - 1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812A542-BEA0-BB59-9C46-C2F7EFFD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68824"/>
            <a:ext cx="8520600" cy="387632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User evaluation was conducted in the form of the </a:t>
            </a:r>
            <a:r>
              <a:rPr lang="en-GB" b="1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previous</a:t>
            </a:r>
            <a:r>
              <a:rPr lang="en-GB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usability tests </a:t>
            </a:r>
            <a:r>
              <a:rPr lang="en-GB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with the addition of a </a:t>
            </a:r>
            <a:r>
              <a:rPr lang="en-GB" b="1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SUS questionnaire</a:t>
            </a:r>
            <a:r>
              <a:rPr lang="en-GB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</a:p>
          <a:p>
            <a:pPr marL="114300" indent="0">
              <a:buNone/>
            </a:pPr>
            <a:endParaRPr lang="en-GB" b="0" i="0" dirty="0">
              <a:solidFill>
                <a:srgbClr val="00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14300" indent="0">
              <a:buNone/>
            </a:pPr>
            <a:r>
              <a:rPr lang="en-GB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The </a:t>
            </a:r>
            <a:r>
              <a:rPr lang="en-GB" b="1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scenarios</a:t>
            </a:r>
            <a:r>
              <a:rPr lang="en-GB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tested </a:t>
            </a:r>
            <a:r>
              <a:rPr lang="en-GB" b="1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during classes</a:t>
            </a:r>
            <a:r>
              <a:rPr lang="en-GB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were </a:t>
            </a:r>
            <a:r>
              <a:rPr lang="en-GB" b="1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limited</a:t>
            </a:r>
            <a:r>
              <a:rPr lang="en-GB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due to the amount of functionalities implemented at the time.</a:t>
            </a:r>
            <a:endParaRPr lang="en-GB" dirty="0"/>
          </a:p>
          <a:p>
            <a:pPr marL="114300" indent="0">
              <a:buNone/>
            </a:pP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2A989E3-7C46-843F-9923-06B16040BC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391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16F69-9921-3B9B-B187-7C7FE2B2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FP Usability Tests - 2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812A542-BEA0-BB59-9C46-C2F7EFFD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68824"/>
            <a:ext cx="8520600" cy="387632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1500" b="1" dirty="0"/>
              <a:t>Scenarios tested:</a:t>
            </a:r>
          </a:p>
          <a:p>
            <a:pPr>
              <a:buFont typeface="+mj-lt"/>
              <a:buAutoNum type="arabicPeriod"/>
            </a:pPr>
            <a:r>
              <a:rPr lang="en-GB" sz="1500" dirty="0"/>
              <a:t>Election Creation</a:t>
            </a:r>
          </a:p>
          <a:p>
            <a:pPr>
              <a:buFont typeface="+mj-lt"/>
              <a:buAutoNum type="arabicPeriod"/>
            </a:pPr>
            <a:endParaRPr lang="en-GB" sz="1500" dirty="0"/>
          </a:p>
          <a:p>
            <a:pPr marL="114300" indent="0">
              <a:buNone/>
            </a:pPr>
            <a:r>
              <a:rPr lang="en-GB" sz="1500" b="1" dirty="0"/>
              <a:t>User evaluation tasks:</a:t>
            </a:r>
          </a:p>
          <a:p>
            <a:pPr>
              <a:buFont typeface="+mj-lt"/>
              <a:buAutoNum type="arabicPeriod"/>
            </a:pPr>
            <a:r>
              <a:rPr lang="en-GB" sz="1500" dirty="0"/>
              <a:t>Add a title to the proposal.</a:t>
            </a:r>
          </a:p>
          <a:p>
            <a:pPr>
              <a:buFont typeface="+mj-lt"/>
              <a:buAutoNum type="arabicPeriod"/>
            </a:pPr>
            <a:r>
              <a:rPr lang="en-GB" sz="1500" dirty="0"/>
              <a:t>Write the text to be changed and the respective change.</a:t>
            </a:r>
          </a:p>
          <a:p>
            <a:pPr>
              <a:buFont typeface="+mj-lt"/>
              <a:buAutoNum type="arabicPeriod"/>
            </a:pPr>
            <a:r>
              <a:rPr lang="en-GB" sz="1500" dirty="0"/>
              <a:t>Add a file.</a:t>
            </a:r>
          </a:p>
          <a:p>
            <a:pPr>
              <a:buFont typeface="+mj-lt"/>
              <a:buAutoNum type="arabicPeriod"/>
            </a:pPr>
            <a:r>
              <a:rPr lang="en-GB" sz="1500" dirty="0"/>
              <a:t>Add a second proposal.</a:t>
            </a:r>
          </a:p>
          <a:p>
            <a:pPr>
              <a:buFont typeface="+mj-lt"/>
              <a:buAutoNum type="arabicPeriod"/>
            </a:pPr>
            <a:r>
              <a:rPr lang="en-GB" sz="1500" dirty="0"/>
              <a:t>Delete the second proposal.</a:t>
            </a:r>
          </a:p>
          <a:p>
            <a:pPr>
              <a:buFont typeface="+mj-lt"/>
              <a:buAutoNum type="arabicPeriod"/>
            </a:pPr>
            <a:r>
              <a:rPr lang="en-GB" sz="1500" dirty="0"/>
              <a:t>Submit the proposal.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 marL="114300" indent="0">
              <a:buNone/>
            </a:pP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2A989E3-7C46-843F-9923-06B16040BC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233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16F69-9921-3B9B-B187-7C7FE2B2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FP Usability Tests (Creating Election) Results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812A542-BEA0-BB59-9C46-C2F7EFFD5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GB" sz="1500" dirty="0"/>
              <a:t>Several flaws became apparent in the functional prototype, </a:t>
            </a:r>
            <a:r>
              <a:rPr lang="en-GB" sz="1500" b="1" dirty="0"/>
              <a:t>tested during classes</a:t>
            </a:r>
            <a:r>
              <a:rPr lang="en-GB" sz="1500" dirty="0"/>
              <a:t>:</a:t>
            </a:r>
          </a:p>
          <a:p>
            <a:pPr marL="114300" indent="0">
              <a:buNone/>
            </a:pPr>
            <a:endParaRPr lang="en-GB" sz="15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500" dirty="0"/>
              <a:t>User did not realize you could input a title.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5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500" dirty="0"/>
              <a:t>Lack of visual explanation -&gt; user did not know what to do in some ballot fields.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5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500" dirty="0"/>
              <a:t>Proposal “window” too big -&gt; user has to scroll to find the submit button.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5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500" dirty="0"/>
              <a:t>Homepage’s focus on create election should be altered to a focus on casting a vote.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2A989E3-7C46-843F-9923-06B16040BC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427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16F69-9921-3B9B-B187-7C7FE2B2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FP Usability Tests (Voting) Results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812A542-BEA0-BB59-9C46-C2F7EFFD5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1600" dirty="0"/>
              <a:t>Similar to the </a:t>
            </a:r>
            <a:r>
              <a:rPr lang="en-GB" sz="1600" b="1" dirty="0"/>
              <a:t>Low Fidelity Prototype</a:t>
            </a:r>
            <a:r>
              <a:rPr lang="en-GB" sz="1600" dirty="0"/>
              <a:t> of this task, users found voting: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600" dirty="0"/>
              <a:t>Easy to use;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600" dirty="0"/>
              <a:t>Intuitive design.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600" dirty="0"/>
          </a:p>
          <a:p>
            <a:pPr marL="114300" indent="0">
              <a:buNone/>
            </a:pPr>
            <a:r>
              <a:rPr lang="en-GB" sz="1600" dirty="0"/>
              <a:t>There was also a </a:t>
            </a:r>
            <a:r>
              <a:rPr lang="en-GB" sz="1600" b="1" dirty="0"/>
              <a:t>small flaw</a:t>
            </a:r>
            <a:r>
              <a:rPr lang="en-GB" sz="1600" dirty="0"/>
              <a:t> pointed out: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600" dirty="0"/>
              <a:t>Only 1 type of response possible(declaration of intent).</a:t>
            </a:r>
          </a:p>
          <a:p>
            <a:pPr marL="114300" indent="0">
              <a:buNone/>
            </a:pPr>
            <a:endParaRPr lang="en-GB" sz="1500" dirty="0"/>
          </a:p>
          <a:p>
            <a:pPr marL="114300" indent="0">
              <a:buNone/>
            </a:pPr>
            <a:endParaRPr lang="en-GB" sz="15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2A989E3-7C46-843F-9923-06B16040BC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074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0E39E-CD8B-3721-49EB-83F22BD05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57632"/>
            <a:ext cx="8520600" cy="733500"/>
          </a:xfrm>
        </p:spPr>
        <p:txBody>
          <a:bodyPr/>
          <a:lstStyle/>
          <a:p>
            <a:r>
              <a:rPr lang="en-GB" dirty="0"/>
              <a:t>FP Usability Tests SUS Results - 1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86B558D-8EF0-D765-A8C1-8B08C8618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GB" dirty="0"/>
              <a:t>Creating Election (6 participants):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SUS questionnaire results: 70, 75, 85, 72.5, 75, 60;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Mean SUS questionnaire score: 72.92.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Voting (4 participants):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SUS questionnaire results: 75, 82.5, 80, 80;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Mean SUS questionnaire score: 79.38.</a:t>
            </a:r>
          </a:p>
          <a:p>
            <a:pPr marL="114300" indent="0">
              <a:buNone/>
            </a:pP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9F6CB7A-8EAF-80A0-0BCA-03317542FC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000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0E39E-CD8B-3721-49EB-83F22BD05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57632"/>
            <a:ext cx="8520600" cy="733500"/>
          </a:xfrm>
        </p:spPr>
        <p:txBody>
          <a:bodyPr/>
          <a:lstStyle/>
          <a:p>
            <a:r>
              <a:rPr lang="en-GB" dirty="0"/>
              <a:t>FP Usability Tests SUS Results - 2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86B558D-8EF0-D765-A8C1-8B08C8618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GB" dirty="0"/>
              <a:t>Contextualising the previous results: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Average user will find it easy to use our application;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Even older people (1 participant had 66 years old) can easily interact with app.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9F6CB7A-8EAF-80A0-0BCA-03317542FC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29</a:t>
            </a:fld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7A10D0-F88F-3E37-0922-492C3EDAE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274" y="3018775"/>
            <a:ext cx="4207451" cy="214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2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Some competitors</a:t>
            </a:r>
            <a:endParaRPr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Slido</a:t>
            </a:r>
            <a:r>
              <a:rPr lang="pt-PT" dirty="0"/>
              <a:t> – </a:t>
            </a:r>
            <a:r>
              <a:rPr lang="pt-PT" dirty="0" err="1"/>
              <a:t>Has</a:t>
            </a:r>
            <a:r>
              <a:rPr lang="pt-PT" dirty="0"/>
              <a:t> </a:t>
            </a:r>
            <a:r>
              <a:rPr lang="pt-PT" dirty="0" err="1"/>
              <a:t>interactive</a:t>
            </a:r>
            <a:r>
              <a:rPr lang="pt-PT" dirty="0"/>
              <a:t> </a:t>
            </a:r>
            <a:r>
              <a:rPr lang="pt-PT" dirty="0" err="1"/>
              <a:t>presentations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meetings </a:t>
            </a:r>
            <a:r>
              <a:rPr lang="pt-PT" dirty="0" err="1"/>
              <a:t>with</a:t>
            </a:r>
            <a:r>
              <a:rPr lang="pt-PT" dirty="0"/>
              <a:t> live </a:t>
            </a:r>
            <a:r>
              <a:rPr lang="pt-PT" dirty="0" err="1"/>
              <a:t>polling</a:t>
            </a:r>
            <a:r>
              <a:rPr lang="pt-PT" dirty="0"/>
              <a:t> </a:t>
            </a:r>
            <a:r>
              <a:rPr lang="pt-PT" dirty="0" err="1"/>
              <a:t>tools</a:t>
            </a:r>
            <a:r>
              <a:rPr lang="pt-P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Electionrunner</a:t>
            </a:r>
            <a:r>
              <a:rPr lang="pt-PT" dirty="0"/>
              <a:t> – </a:t>
            </a:r>
            <a:r>
              <a:rPr lang="pt-PT" dirty="0" err="1"/>
              <a:t>Create</a:t>
            </a:r>
            <a:r>
              <a:rPr lang="pt-PT" dirty="0"/>
              <a:t> a secure, </a:t>
            </a:r>
            <a:r>
              <a:rPr lang="pt-PT" dirty="0" err="1"/>
              <a:t>cloud-based</a:t>
            </a:r>
            <a:r>
              <a:rPr lang="pt-PT" dirty="0"/>
              <a:t> </a:t>
            </a:r>
            <a:r>
              <a:rPr lang="pt-PT" dirty="0" err="1"/>
              <a:t>election</a:t>
            </a:r>
            <a:r>
              <a:rPr lang="pt-PT" dirty="0"/>
              <a:t> in </a:t>
            </a:r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can vote </a:t>
            </a:r>
            <a:r>
              <a:rPr lang="pt-PT" dirty="0" err="1"/>
              <a:t>easily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any</a:t>
            </a:r>
            <a:r>
              <a:rPr lang="pt-PT" dirty="0"/>
              <a:t> </a:t>
            </a:r>
            <a:r>
              <a:rPr lang="pt-PT" dirty="0" err="1"/>
              <a:t>device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location</a:t>
            </a:r>
            <a:r>
              <a:rPr lang="pt-PT" dirty="0"/>
              <a:t>.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432DC3-CC60-CBD2-3194-F4447996A7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427" b="34558"/>
          <a:stretch/>
        </p:blipFill>
        <p:spPr>
          <a:xfrm>
            <a:off x="3801888" y="2109457"/>
            <a:ext cx="1540221" cy="462293"/>
          </a:xfrm>
          <a:prstGeom prst="rect">
            <a:avLst/>
          </a:prstGeom>
        </p:spPr>
      </p:pic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DD2E9D8C-7EE6-F3C7-F1E6-022632D43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141" y="3592113"/>
            <a:ext cx="2999713" cy="14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60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16F69-9921-3B9B-B187-7C7FE2B2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FP Heuristic Evaluation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2A989E3-7C46-843F-9923-06B16040BC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30</a:t>
            </a:fld>
            <a:endParaRPr lang="en-GB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E3FBB9A5-A19D-E333-DEE2-460262864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340234"/>
              </p:ext>
            </p:extLst>
          </p:nvPr>
        </p:nvGraphicFramePr>
        <p:xfrm>
          <a:off x="311700" y="1468825"/>
          <a:ext cx="8160759" cy="1100250"/>
        </p:xfrm>
        <a:graphic>
          <a:graphicData uri="http://schemas.openxmlformats.org/drawingml/2006/table">
            <a:tbl>
              <a:tblPr firstRow="1" bandRow="1">
                <a:tableStyleId>{15DFE43E-C831-4E57-81A3-7532EC72906C}</a:tableStyleId>
              </a:tblPr>
              <a:tblGrid>
                <a:gridCol w="2720253">
                  <a:extLst>
                    <a:ext uri="{9D8B030D-6E8A-4147-A177-3AD203B41FA5}">
                      <a16:colId xmlns:a16="http://schemas.microsoft.com/office/drawing/2014/main" val="148176947"/>
                    </a:ext>
                  </a:extLst>
                </a:gridCol>
                <a:gridCol w="2720253">
                  <a:extLst>
                    <a:ext uri="{9D8B030D-6E8A-4147-A177-3AD203B41FA5}">
                      <a16:colId xmlns:a16="http://schemas.microsoft.com/office/drawing/2014/main" val="195502451"/>
                    </a:ext>
                  </a:extLst>
                </a:gridCol>
                <a:gridCol w="2720253">
                  <a:extLst>
                    <a:ext uri="{9D8B030D-6E8A-4147-A177-3AD203B41FA5}">
                      <a16:colId xmlns:a16="http://schemas.microsoft.com/office/drawing/2014/main" val="595350774"/>
                    </a:ext>
                  </a:extLst>
                </a:gridCol>
              </a:tblGrid>
              <a:tr h="366750"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bg1"/>
                          </a:solidFill>
                          <a:latin typeface="Oswald" panose="00000500000000000000" pitchFamily="2" charset="0"/>
                        </a:rPr>
                        <a:t>Description</a:t>
                      </a:r>
                      <a:endParaRPr lang="pt-PT" dirty="0">
                        <a:solidFill>
                          <a:schemeClr val="bg1"/>
                        </a:solidFill>
                        <a:latin typeface="Oswald" panose="00000500000000000000" pitchFamily="2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bg1"/>
                          </a:solidFill>
                          <a:latin typeface="Oswald" panose="00000500000000000000" pitchFamily="2" charset="0"/>
                        </a:rPr>
                        <a:t>Evaluation</a:t>
                      </a:r>
                      <a:endParaRPr lang="pt-PT" dirty="0">
                        <a:solidFill>
                          <a:schemeClr val="bg1"/>
                        </a:solidFill>
                        <a:latin typeface="Oswald" panose="00000500000000000000" pitchFamily="2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bg1"/>
                          </a:solidFill>
                          <a:latin typeface="Oswald" panose="00000500000000000000" pitchFamily="2" charset="0"/>
                        </a:rPr>
                        <a:t>Usability</a:t>
                      </a:r>
                      <a:r>
                        <a:rPr lang="pt-PT" dirty="0">
                          <a:solidFill>
                            <a:schemeClr val="bg1"/>
                          </a:solidFill>
                          <a:latin typeface="Oswald" panose="00000500000000000000" pitchFamily="2" charset="0"/>
                        </a:rPr>
                        <a:t> </a:t>
                      </a:r>
                      <a:r>
                        <a:rPr lang="pt-PT" dirty="0" err="1">
                          <a:solidFill>
                            <a:schemeClr val="bg1"/>
                          </a:solidFill>
                          <a:latin typeface="Oswald" panose="00000500000000000000" pitchFamily="2" charset="0"/>
                        </a:rPr>
                        <a:t>Heuristic</a:t>
                      </a:r>
                      <a:endParaRPr lang="pt-PT" dirty="0">
                        <a:solidFill>
                          <a:schemeClr val="bg1"/>
                        </a:solidFill>
                        <a:latin typeface="Oswald" panose="00000500000000000000" pitchFamily="2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62420"/>
                  </a:ext>
                </a:extLst>
              </a:tr>
              <a:tr h="366750"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Oswald" panose="00000500000000000000" pitchFamily="2" charset="0"/>
                        </a:rPr>
                        <a:t>Can’t</a:t>
                      </a:r>
                      <a:r>
                        <a:rPr lang="pt-PT" dirty="0">
                          <a:latin typeface="Oswald" panose="00000500000000000000" pitchFamily="2" charset="0"/>
                        </a:rPr>
                        <a:t> </a:t>
                      </a:r>
                      <a:r>
                        <a:rPr lang="pt-PT" dirty="0" err="1">
                          <a:latin typeface="Oswald" panose="00000500000000000000" pitchFamily="2" charset="0"/>
                        </a:rPr>
                        <a:t>make</a:t>
                      </a:r>
                      <a:r>
                        <a:rPr lang="pt-PT" dirty="0">
                          <a:latin typeface="Oswald" panose="00000500000000000000" pitchFamily="2" charset="0"/>
                        </a:rPr>
                        <a:t> </a:t>
                      </a:r>
                      <a:r>
                        <a:rPr lang="pt-PT" dirty="0" err="1">
                          <a:latin typeface="Oswald" panose="00000500000000000000" pitchFamily="2" charset="0"/>
                        </a:rPr>
                        <a:t>groups</a:t>
                      </a:r>
                      <a:r>
                        <a:rPr lang="pt-PT" dirty="0">
                          <a:latin typeface="Oswald" panose="00000500000000000000" pitchFamily="2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Oswald" panose="00000500000000000000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dirty="0">
                          <a:latin typeface="Oswald" panose="00000500000000000000" pitchFamily="2" charset="0"/>
                        </a:rPr>
                        <a:t>#7: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swald" panose="00000500000000000000" pitchFamily="2" charset="0"/>
                          <a:ea typeface="Arial"/>
                          <a:cs typeface="Arial"/>
                          <a:sym typeface="Arial"/>
                        </a:rPr>
                        <a:t>Flexibility and efficiency of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333565"/>
                  </a:ext>
                </a:extLst>
              </a:tr>
              <a:tr h="366750"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Oswald" panose="00000500000000000000" pitchFamily="2" charset="0"/>
                        </a:rPr>
                        <a:t>Lack</a:t>
                      </a:r>
                      <a:r>
                        <a:rPr lang="pt-PT" dirty="0">
                          <a:latin typeface="Oswald" panose="00000500000000000000" pitchFamily="2" charset="0"/>
                        </a:rPr>
                        <a:t> </a:t>
                      </a:r>
                      <a:r>
                        <a:rPr lang="pt-PT" dirty="0" err="1">
                          <a:latin typeface="Oswald" panose="00000500000000000000" pitchFamily="2" charset="0"/>
                        </a:rPr>
                        <a:t>of</a:t>
                      </a:r>
                      <a:r>
                        <a:rPr lang="pt-PT" dirty="0">
                          <a:latin typeface="Oswald" panose="00000500000000000000" pitchFamily="2" charset="0"/>
                        </a:rPr>
                        <a:t> </a:t>
                      </a:r>
                      <a:r>
                        <a:rPr lang="pt-PT" dirty="0" err="1">
                          <a:latin typeface="Oswald" panose="00000500000000000000" pitchFamily="2" charset="0"/>
                        </a:rPr>
                        <a:t>help</a:t>
                      </a:r>
                      <a:r>
                        <a:rPr lang="pt-PT" dirty="0">
                          <a:latin typeface="Oswald" panose="00000500000000000000" pitchFamily="2" charset="0"/>
                        </a:rPr>
                        <a:t> in </a:t>
                      </a:r>
                      <a:r>
                        <a:rPr lang="pt-PT" dirty="0" err="1">
                          <a:latin typeface="Oswald" panose="00000500000000000000" pitchFamily="2" charset="0"/>
                        </a:rPr>
                        <a:t>application</a:t>
                      </a:r>
                      <a:endParaRPr lang="pt-PT" dirty="0">
                        <a:latin typeface="Oswald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Oswald" panose="00000500000000000000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dirty="0">
                          <a:latin typeface="Oswald" panose="00000500000000000000" pitchFamily="2" charset="0"/>
                        </a:rPr>
                        <a:t>#10: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swald" panose="00000500000000000000" pitchFamily="2" charset="0"/>
                          <a:ea typeface="Arial"/>
                          <a:cs typeface="Arial"/>
                          <a:sym typeface="Arial"/>
                        </a:rPr>
                        <a:t>Help and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559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086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16F69-9921-3B9B-B187-7C7FE2B2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FP Demo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812A542-BEA0-BB59-9C46-C2F7EFFD5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We’ll now have a quick rundown of the functional prototype.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2A989E3-7C46-843F-9923-06B16040BC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57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1EC36-D03B-FB0F-6D8B-62E8E53D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</a:t>
            </a:r>
            <a:r>
              <a:rPr lang="en-GB" sz="3200" dirty="0"/>
              <a:t> W</a:t>
            </a:r>
            <a:r>
              <a:rPr lang="en-GB" u="none" dirty="0"/>
              <a:t>ork</a:t>
            </a:r>
            <a:r>
              <a:rPr lang="en-GB" sz="3200" dirty="0"/>
              <a:t> </a:t>
            </a:r>
            <a:endParaRPr lang="en-GB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A5FAF7-3BC2-2911-DE34-263CF2B01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GB" dirty="0"/>
              <a:t>Implementing further requirements, such as: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File and image support;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Complexity in the voting process;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Create groups of people;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BB8017C-4EDF-8008-C0F4-4FF0FF3D1D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434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C7996-D647-6B78-D526-1EC678B0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none" dirty="0"/>
              <a:t>Acknowledgments</a:t>
            </a:r>
            <a:endParaRPr lang="en-GB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62B2F2B-D2D4-D4DC-B252-56D66ED9CF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1600" b="1" dirty="0"/>
              <a:t>Special thanks to</a:t>
            </a:r>
            <a:r>
              <a:rPr lang="en-GB" sz="1600" dirty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600" b="1" dirty="0"/>
              <a:t>Usability test participants </a:t>
            </a:r>
            <a:r>
              <a:rPr lang="en-GB" sz="1600" dirty="0"/>
              <a:t>– for giving us their feedback on our platform;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600" b="1" dirty="0"/>
              <a:t>HCI teachers </a:t>
            </a:r>
            <a:r>
              <a:rPr lang="en-GB" sz="1600" dirty="0"/>
              <a:t>- for giving us suggestions along the development of the project.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600" dirty="0"/>
          </a:p>
          <a:p>
            <a:pPr marL="114300" indent="0">
              <a:buNone/>
            </a:pPr>
            <a:r>
              <a:rPr lang="en-GB" sz="1600" b="1" dirty="0"/>
              <a:t>Team effort</a:t>
            </a:r>
            <a:r>
              <a:rPr lang="en-GB" sz="1600" dirty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600" dirty="0"/>
              <a:t>David Araújo 50%;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600" dirty="0"/>
              <a:t>Gonçalo Sousa 25%;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600" dirty="0"/>
              <a:t>Catarina Oliveira 25%.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B798042-B71A-B3AA-A12B-7E3B736E29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47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Our advantages</a:t>
            </a:r>
            <a:endParaRPr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ElectRight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oriented</a:t>
            </a:r>
            <a:r>
              <a:rPr lang="pt-PT" dirty="0"/>
              <a:t> </a:t>
            </a:r>
            <a:r>
              <a:rPr lang="pt-PT" dirty="0" err="1"/>
              <a:t>towards</a:t>
            </a:r>
            <a:r>
              <a:rPr lang="pt-PT" dirty="0"/>
              <a:t> </a:t>
            </a:r>
            <a:r>
              <a:rPr lang="pt-PT" dirty="0" err="1"/>
              <a:t>voting</a:t>
            </a:r>
            <a:r>
              <a:rPr lang="pt-PT" dirty="0"/>
              <a:t> in </a:t>
            </a:r>
            <a:r>
              <a:rPr lang="pt-PT" dirty="0" err="1"/>
              <a:t>high</a:t>
            </a:r>
            <a:r>
              <a:rPr lang="pt-PT" dirty="0"/>
              <a:t> </a:t>
            </a:r>
            <a:r>
              <a:rPr lang="pt-PT" dirty="0" err="1"/>
              <a:t>complexity</a:t>
            </a:r>
            <a:r>
              <a:rPr lang="pt-PT" dirty="0"/>
              <a:t> </a:t>
            </a:r>
            <a:r>
              <a:rPr lang="pt-PT" dirty="0" err="1"/>
              <a:t>elections</a:t>
            </a:r>
            <a:r>
              <a:rPr lang="pt-PT" dirty="0"/>
              <a:t> (</a:t>
            </a:r>
            <a:r>
              <a:rPr lang="pt-PT" dirty="0" err="1"/>
              <a:t>councils</a:t>
            </a:r>
            <a:r>
              <a:rPr lang="pt-PT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Possibility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adding</a:t>
            </a:r>
            <a:r>
              <a:rPr lang="pt-PT" dirty="0"/>
              <a:t> files to </a:t>
            </a:r>
            <a:r>
              <a:rPr lang="pt-PT" dirty="0" err="1"/>
              <a:t>ballot</a:t>
            </a:r>
            <a:r>
              <a:rPr lang="pt-P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Election</a:t>
            </a:r>
            <a:r>
              <a:rPr lang="pt-PT" dirty="0"/>
              <a:t> leader </a:t>
            </a:r>
            <a:r>
              <a:rPr lang="pt-PT" dirty="0" err="1"/>
              <a:t>has</a:t>
            </a:r>
            <a:r>
              <a:rPr lang="pt-PT" dirty="0"/>
              <a:t> final vote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tie</a:t>
            </a:r>
            <a:r>
              <a:rPr lang="pt-PT" dirty="0"/>
              <a:t>.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886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High-level goals</a:t>
            </a:r>
            <a:endParaRPr b="1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en-GB" dirty="0"/>
              <a:t>Host multiple users.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dirty="0"/>
              <a:t>Host election between users.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dirty="0"/>
              <a:t>Organize users in groups to limit access to the elections.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dirty="0"/>
              <a:t>Run different types of elections.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Benefits</a:t>
            </a:r>
            <a:endParaRPr b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GB"/>
              <a:t>Make possible to run the election with local and remote voters.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/>
              <a:t>Faster access to election  results.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Expected outcomes</a:t>
            </a:r>
            <a:endParaRPr b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en-GB"/>
              <a:t>More truth-worthy election processes.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357632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Personas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699" y="1327576"/>
            <a:ext cx="8520599" cy="3587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Tomás Onofre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dirty="0"/>
              <a:t>40 year old, married trucker with 3 children.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dirty="0"/>
              <a:t>President of a trucker’s trade union.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endParaRPr lang="en-GB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Goals and Tasks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dirty="0"/>
              <a:t>Host election for the members of the council.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dirty="0"/>
              <a:t>Have access to answers while votes from members are anonymous.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Background</a:t>
            </a:r>
          </a:p>
          <a:p>
            <a:pPr marL="0" indent="0">
              <a:buNone/>
            </a:pPr>
            <a:r>
              <a:rPr lang="en-GB" dirty="0"/>
              <a:t> Being a trucker and a family man, Tomás has little time to dedicate to activities outside of his schedule.</a:t>
            </a:r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4AC5F9D-DEB2-BC46-79F6-EEB3A218A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01" r="27936"/>
          <a:stretch/>
        </p:blipFill>
        <p:spPr>
          <a:xfrm>
            <a:off x="6154686" y="724382"/>
            <a:ext cx="2317772" cy="181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6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327895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Personas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2"/>
          </p:nvPr>
        </p:nvSpPr>
        <p:spPr>
          <a:xfrm>
            <a:off x="311700" y="1327576"/>
            <a:ext cx="8520600" cy="3587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Bárbara </a:t>
            </a:r>
            <a:r>
              <a:rPr lang="en-GB" b="1" dirty="0" err="1"/>
              <a:t>Isidora</a:t>
            </a:r>
            <a:endParaRPr lang="en-GB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dirty="0"/>
              <a:t>21 year old, IT university student.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dirty="0"/>
              <a:t>Member of university’s student council.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Goals and Tasks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dirty="0"/>
              <a:t>Vote in elections made by the council.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dirty="0"/>
              <a:t>Keep track of the council’s elections and results.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Background</a:t>
            </a:r>
          </a:p>
          <a:p>
            <a:pPr marL="0" indent="0">
              <a:buNone/>
            </a:pPr>
            <a:r>
              <a:rPr lang="en-GB" dirty="0"/>
              <a:t> Bárbara is studying IT and has a vast knowledge of applications.</a:t>
            </a:r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BA9512-8E41-B301-7079-E11F562D6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537" y="327895"/>
            <a:ext cx="1805921" cy="240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12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50223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Scenarios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50223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 dirty="0"/>
              <a:t>Two </a:t>
            </a:r>
            <a:r>
              <a:rPr lang="en-GB" dirty="0"/>
              <a:t>main</a:t>
            </a:r>
            <a:r>
              <a:rPr lang="en-GB" b="1" dirty="0"/>
              <a:t> scenarios</a:t>
            </a:r>
            <a:r>
              <a:rPr lang="en-GB" dirty="0"/>
              <a:t> are </a:t>
            </a:r>
            <a:r>
              <a:rPr lang="en-GB" b="1" dirty="0"/>
              <a:t>voting </a:t>
            </a:r>
            <a:r>
              <a:rPr lang="en-GB" dirty="0"/>
              <a:t>and </a:t>
            </a:r>
            <a:r>
              <a:rPr lang="en-GB" b="1" dirty="0"/>
              <a:t>casting elections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8529" y="1106125"/>
            <a:ext cx="2850146" cy="403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Tomás wants better work conditions - 1</a:t>
            </a:r>
            <a:endParaRPr dirty="0"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311699" y="1468825"/>
            <a:ext cx="8520599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big part of the trade union’s members are unsatisfied with work conditions. 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Tomás decides to have an election to determine if they are going to go on strike and what demands they have.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What steps should he take ?</a:t>
            </a:r>
            <a:endParaRPr dirty="0"/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1492</Words>
  <Application>Microsoft Office PowerPoint</Application>
  <PresentationFormat>Apresentação no Ecrã (16:9)</PresentationFormat>
  <Paragraphs>305</Paragraphs>
  <Slides>33</Slides>
  <Notes>16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33</vt:i4>
      </vt:variant>
    </vt:vector>
  </HeadingPairs>
  <TitlesOfParts>
    <vt:vector size="38" baseType="lpstr">
      <vt:lpstr>Wingdings</vt:lpstr>
      <vt:lpstr>Source Code Pro</vt:lpstr>
      <vt:lpstr>Oswald</vt:lpstr>
      <vt:lpstr>Arial</vt:lpstr>
      <vt:lpstr>Modern Writer</vt:lpstr>
      <vt:lpstr>ElectRight Final Presentation &amp; Demo</vt:lpstr>
      <vt:lpstr>What is ElectRight ?</vt:lpstr>
      <vt:lpstr>Some competitors</vt:lpstr>
      <vt:lpstr>Our advantages</vt:lpstr>
      <vt:lpstr>Objectives</vt:lpstr>
      <vt:lpstr>Personas</vt:lpstr>
      <vt:lpstr>Personas</vt:lpstr>
      <vt:lpstr>Scenarios</vt:lpstr>
      <vt:lpstr>Tomás wants better work conditions - 1</vt:lpstr>
      <vt:lpstr>Tomás wants better work conditions - 2</vt:lpstr>
      <vt:lpstr>Bárbara will cast her vote - 1</vt:lpstr>
      <vt:lpstr>Bárbara will cast her vote - 2</vt:lpstr>
      <vt:lpstr>Task Analysis</vt:lpstr>
      <vt:lpstr>Functional Requirements - 1</vt:lpstr>
      <vt:lpstr>Functional Requirements - 2</vt:lpstr>
      <vt:lpstr>Non-Functional Requirements</vt:lpstr>
      <vt:lpstr>Low Fidelity Prototype (LFP) - 1</vt:lpstr>
      <vt:lpstr>Low Fidelity Prototype (LFP) - 2</vt:lpstr>
      <vt:lpstr>Low Fidelity Prototype (LFP) - 3</vt:lpstr>
      <vt:lpstr>LFP Usability Tests</vt:lpstr>
      <vt:lpstr>LFP Usability Tests - Results</vt:lpstr>
      <vt:lpstr>Functional Prototype (FP)</vt:lpstr>
      <vt:lpstr>FP Main Issues</vt:lpstr>
      <vt:lpstr>FP Usability Tests - 1</vt:lpstr>
      <vt:lpstr>FP Usability Tests - 2</vt:lpstr>
      <vt:lpstr>FP Usability Tests (Creating Election) Results</vt:lpstr>
      <vt:lpstr>FP Usability Tests (Voting) Results</vt:lpstr>
      <vt:lpstr>FP Usability Tests SUS Results - 1</vt:lpstr>
      <vt:lpstr>FP Usability Tests SUS Results - 2</vt:lpstr>
      <vt:lpstr>FP Heuristic Evaluation</vt:lpstr>
      <vt:lpstr>FP Demo</vt:lpstr>
      <vt:lpstr>Future Work 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ElectRight Final Presentation &amp; Demo</dc:title>
  <dc:creator>gonalolo sousa</dc:creator>
  <cp:lastModifiedBy>Maria Clara</cp:lastModifiedBy>
  <cp:revision>23</cp:revision>
  <dcterms:modified xsi:type="dcterms:W3CDTF">2022-06-21T09:04:38Z</dcterms:modified>
</cp:coreProperties>
</file>