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88FE-9116-410F-A73A-EE0DA4A9DBCA}" type="datetimeFigureOut">
              <a:rPr lang="ru-RU" smtClean="0"/>
              <a:pPr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8A1-6F76-44EC-A502-9008A66BC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207170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>
                    <a:lumMod val="50000"/>
                  </a:schemeClr>
                </a:solidFill>
              </a:rPr>
              <a:t>Ш</a:t>
            </a:r>
            <a:r>
              <a:rPr lang="ru-RU" sz="3200" b="1" dirty="0" smtClean="0">
                <a:solidFill>
                  <a:schemeClr val="tx2">
                    <a:lumMod val="50000"/>
                  </a:schemeClr>
                </a:solidFill>
              </a:rPr>
              <a:t>ифрование данных</a:t>
            </a:r>
            <a:endParaRPr lang="ru-RU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2000240"/>
            <a:ext cx="7929618" cy="3638560"/>
          </a:xfrm>
        </p:spPr>
        <p:txBody>
          <a:bodyPr>
            <a:normAutofit/>
          </a:bodyPr>
          <a:lstStyle/>
          <a:p>
            <a:pPr fontAlgn="base"/>
            <a:r>
              <a:rPr lang="ru-RU" sz="2800" dirty="0" err="1" smtClean="0">
                <a:solidFill>
                  <a:schemeClr val="tx1"/>
                </a:solidFill>
              </a:rPr>
              <a:t>Колоев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Ренат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Арутюнов Давид</a:t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 err="1" smtClean="0">
                <a:solidFill>
                  <a:schemeClr val="tx1"/>
                </a:solidFill>
              </a:rPr>
              <a:t>Кудзиев</a:t>
            </a:r>
            <a:r>
              <a:rPr lang="ru-RU" sz="2800" dirty="0" smtClean="0">
                <a:solidFill>
                  <a:schemeClr val="tx1"/>
                </a:solidFill>
              </a:rPr>
              <a:t> Валерий</a:t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ГБОУ РФМЛИ</a:t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Зеньков Александр Игоревич, 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dirty="0" err="1">
                <a:solidFill>
                  <a:schemeClr val="tx1"/>
                </a:solidFill>
              </a:rPr>
              <a:t>учитель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информатики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2025 год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tx2">
                    <a:lumMod val="75000"/>
                  </a:schemeClr>
                </a:solidFill>
              </a:rPr>
              <a:t>Практическая </a:t>
            </a:r>
            <a:r>
              <a:rPr lang="ru-RU" sz="3000" b="1" dirty="0" smtClean="0">
                <a:solidFill>
                  <a:schemeClr val="tx2">
                    <a:lumMod val="75000"/>
                  </a:schemeClr>
                </a:solidFill>
              </a:rPr>
              <a:t>реализация</a:t>
            </a: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Реализованы алгоритмы AES и RSA на </a:t>
            </a:r>
            <a:r>
              <a:rPr lang="ru-RU" dirty="0" err="1" smtClean="0"/>
              <a:t>Python</a:t>
            </a:r>
            <a:r>
              <a:rPr lang="ru-RU" dirty="0" smtClean="0"/>
              <a:t> и C++.</a:t>
            </a:r>
          </a:p>
          <a:p>
            <a:r>
              <a:rPr lang="ru-RU" dirty="0" smtClean="0"/>
              <a:t>Проведено тестирование работы алгоритмов.</a:t>
            </a:r>
          </a:p>
          <a:p>
            <a:r>
              <a:rPr lang="ru-RU" dirty="0" smtClean="0"/>
              <a:t>Анализ времени выполнения показал эффективность AES по сравнению с RSA.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tx2">
                    <a:lumMod val="75000"/>
                  </a:schemeClr>
                </a:solidFill>
              </a:rPr>
              <a:t>Выводы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Симметричные алгоритмы быстрее, но требуют безопасного обмена ключами.</a:t>
            </a:r>
          </a:p>
          <a:p>
            <a:r>
              <a:rPr lang="ru-RU" sz="2800" dirty="0" smtClean="0"/>
              <a:t>Асимметричные алгоритмы надежнее для передачи данных, но медленнее.</a:t>
            </a:r>
          </a:p>
          <a:p>
            <a:r>
              <a:rPr lang="ru-RU" sz="2800" dirty="0" smtClean="0"/>
              <a:t>AES является лучшим выбором для хранения данных.</a:t>
            </a:r>
          </a:p>
          <a:p>
            <a:r>
              <a:rPr lang="ru-RU" sz="2800" dirty="0" smtClean="0"/>
              <a:t>ECC перспективен из-за высокой </a:t>
            </a:r>
            <a:r>
              <a:rPr lang="ru-RU" sz="2800" dirty="0" err="1" smtClean="0"/>
              <a:t>криптостойкости</a:t>
            </a:r>
            <a:r>
              <a:rPr lang="ru-RU" sz="2800" dirty="0" smtClean="0"/>
              <a:t> при коротких ключах.</a:t>
            </a:r>
            <a:endParaRPr lang="ru-RU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</a:rPr>
              <a:t>Практическая значимость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Использование алгоритмов в реальных приложениях (VPN, HTTPS, </a:t>
            </a:r>
            <a:r>
              <a:rPr lang="ru-RU" sz="2800" dirty="0" err="1" smtClean="0"/>
              <a:t>мессенджеры</a:t>
            </a:r>
            <a:r>
              <a:rPr lang="ru-RU" sz="2800" dirty="0" smtClean="0"/>
              <a:t>).</a:t>
            </a:r>
          </a:p>
          <a:p>
            <a:r>
              <a:rPr lang="ru-RU" sz="2800" dirty="0" smtClean="0"/>
              <a:t>Улучшение понимания основ криптографии.</a:t>
            </a:r>
          </a:p>
          <a:p>
            <a:r>
              <a:rPr lang="ru-RU" sz="2800" dirty="0" smtClean="0"/>
              <a:t>Возможность дальнейшего изучения и совершенствования методов шифрования.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</a:rPr>
              <a:t>Источники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Использование алгоритмов в реальных приложениях (VPN, HTTPS, мессенджеры).</a:t>
            </a:r>
          </a:p>
          <a:p>
            <a:r>
              <a:rPr lang="ru-RU" sz="2800" smtClean="0"/>
              <a:t>Улучшение понимания основ криптографии.</a:t>
            </a:r>
          </a:p>
          <a:p>
            <a:r>
              <a:rPr lang="ru-RU" sz="2800" smtClean="0"/>
              <a:t>Возможность дальнейшего изучения и совершенствования методов шифрования.</a:t>
            </a:r>
            <a:endParaRPr lang="ru-R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nat\Desktop\photo_2025-03-18_23-22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3714776" cy="3643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158" y="928670"/>
            <a:ext cx="421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Телеграм</a:t>
            </a:r>
            <a:r>
              <a:rPr lang="ru-RU" sz="2800" dirty="0" smtClean="0"/>
              <a:t> бот для тестирования</a:t>
            </a:r>
            <a:endParaRPr lang="ru-RU" sz="2800" dirty="0"/>
          </a:p>
        </p:txBody>
      </p:sp>
      <p:pic>
        <p:nvPicPr>
          <p:cNvPr id="2051" name="Picture 3" descr="C:\Users\renat\Desktop\qr-cod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071678"/>
            <a:ext cx="3571900" cy="35719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929158" y="1142984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Скачать основную версию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tx2">
                    <a:lumMod val="75000"/>
                  </a:schemeClr>
                </a:solidFill>
              </a:rPr>
              <a:t>Введение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Актуальность: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Шифрование играет важную роль в защите данных от несанкционированного доступа. Современные алгоритмы обеспечивают высокий уровень безопасности при передаче и хранении информации</a:t>
            </a:r>
            <a:r>
              <a:rPr lang="ru-RU" sz="2800" dirty="0" smtClean="0"/>
              <a:t>.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tx2">
                    <a:lumMod val="75000"/>
                  </a:schemeClr>
                </a:solidFill>
              </a:rPr>
              <a:t>Цель и задачи проекта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Цель проекта</a:t>
            </a:r>
            <a:r>
              <a:rPr lang="ru-RU" sz="2800" dirty="0" smtClean="0"/>
              <a:t>: Исследовать криптографические методы защиты данных и разработать систему для безопасной передачи файлов. </a:t>
            </a:r>
            <a:endParaRPr lang="ru-RU" sz="2800" dirty="0" smtClean="0"/>
          </a:p>
          <a:p>
            <a:endParaRPr lang="ru-RU" sz="2800" b="1" dirty="0" smtClean="0"/>
          </a:p>
          <a:p>
            <a:r>
              <a:rPr lang="ru-RU" sz="2800" b="1" dirty="0" smtClean="0"/>
              <a:t>Задачи </a:t>
            </a:r>
            <a:r>
              <a:rPr lang="ru-RU" sz="2800" b="1" dirty="0" smtClean="0"/>
              <a:t>проекта</a:t>
            </a:r>
            <a:r>
              <a:rPr lang="ru-RU" sz="2800" dirty="0" smtClean="0"/>
              <a:t>: Изучить теоретические основы криптографии.</a:t>
            </a:r>
          </a:p>
          <a:p>
            <a:r>
              <a:rPr lang="ru-RU" sz="2800" dirty="0" smtClean="0"/>
              <a:t>Разработать алгоритм шифрования данных.</a:t>
            </a:r>
          </a:p>
          <a:p>
            <a:r>
              <a:rPr lang="ru-RU" sz="2800" dirty="0" smtClean="0"/>
              <a:t>Создать систему для шифрования и расшифровки файлов.</a:t>
            </a:r>
          </a:p>
          <a:p>
            <a:r>
              <a:rPr lang="ru-RU" sz="2800" dirty="0" smtClean="0"/>
              <a:t>Тестирование разработанного проекта.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tx2">
                    <a:lumMod val="75000"/>
                  </a:schemeClr>
                </a:solidFill>
              </a:rPr>
              <a:t>Виды </a:t>
            </a:r>
            <a:r>
              <a:rPr lang="ru-RU" sz="3000" b="1" dirty="0" smtClean="0">
                <a:solidFill>
                  <a:schemeClr val="tx2">
                    <a:lumMod val="75000"/>
                  </a:schemeClr>
                </a:solidFill>
              </a:rPr>
              <a:t>шифрования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/>
              <a:t>Классификация:</a:t>
            </a:r>
            <a:endParaRPr lang="ru-RU" sz="2800" dirty="0" smtClean="0"/>
          </a:p>
          <a:p>
            <a:r>
              <a:rPr lang="ru-RU" sz="2800" b="1" dirty="0" smtClean="0"/>
              <a:t>Симметричное шифрование</a:t>
            </a:r>
            <a:r>
              <a:rPr lang="ru-RU" sz="2800" dirty="0" smtClean="0"/>
              <a:t> (один ключ для шифрования и расшифровки) – AES, DES, 3DES.</a:t>
            </a:r>
          </a:p>
          <a:p>
            <a:r>
              <a:rPr lang="ru-RU" sz="2800" b="1" dirty="0" smtClean="0"/>
              <a:t>Асимметричное шифрование</a:t>
            </a:r>
            <a:r>
              <a:rPr lang="ru-RU" sz="2800" dirty="0" smtClean="0"/>
              <a:t> (используются открытый и закрытый ключи) – RSA, ECC.</a:t>
            </a:r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DES </a:t>
            </a:r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</a:rPr>
              <a:t>и 3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DES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7688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b="1" dirty="0" smtClean="0"/>
              <a:t>DES (</a:t>
            </a:r>
            <a:r>
              <a:rPr lang="ru-RU" sz="2800" b="1" dirty="0" err="1" smtClean="0"/>
              <a:t>Data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Encryption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Standard</a:t>
            </a:r>
            <a:r>
              <a:rPr lang="ru-RU" sz="2800" b="1" dirty="0" smtClean="0"/>
              <a:t>):</a:t>
            </a:r>
            <a:endParaRPr lang="ru-RU" sz="2800" dirty="0" smtClean="0"/>
          </a:p>
          <a:p>
            <a:r>
              <a:rPr lang="ru-RU" sz="2800" dirty="0" smtClean="0"/>
              <a:t>Блочный алгоритм, использует 56-битный ключ.</a:t>
            </a:r>
          </a:p>
          <a:p>
            <a:r>
              <a:rPr lang="ru-RU" sz="2800" dirty="0" smtClean="0"/>
              <a:t>Применяет 16 раундов перестановок и замен.</a:t>
            </a:r>
          </a:p>
          <a:p>
            <a:r>
              <a:rPr lang="ru-RU" sz="2800" dirty="0" smtClean="0"/>
              <a:t>В настоящее время считается уязвимым.</a:t>
            </a:r>
          </a:p>
          <a:p>
            <a:pPr>
              <a:buNone/>
            </a:pPr>
            <a:r>
              <a:rPr lang="ru-RU" sz="2800" b="1" dirty="0" smtClean="0"/>
              <a:t>3DES (</a:t>
            </a:r>
            <a:r>
              <a:rPr lang="ru-RU" sz="2800" b="1" dirty="0" err="1" smtClean="0"/>
              <a:t>Triple</a:t>
            </a:r>
            <a:r>
              <a:rPr lang="ru-RU" sz="2800" b="1" dirty="0" smtClean="0"/>
              <a:t> DES):</a:t>
            </a:r>
            <a:endParaRPr lang="ru-RU" sz="2800" dirty="0" smtClean="0"/>
          </a:p>
          <a:p>
            <a:r>
              <a:rPr lang="ru-RU" sz="2800" dirty="0" smtClean="0"/>
              <a:t>Улучшенная версия DES, применяет три последовательных шифрования.</a:t>
            </a:r>
          </a:p>
          <a:p>
            <a:r>
              <a:rPr lang="ru-RU" sz="2800" dirty="0" smtClean="0"/>
              <a:t>Использует 112- или 168-битный ключ.</a:t>
            </a:r>
          </a:p>
          <a:p>
            <a:r>
              <a:rPr lang="ru-RU" sz="2800" dirty="0" smtClean="0"/>
              <a:t>По-прежнему используется, но уступает AES.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AES (Advanced Encryption Standard)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Симметричный блочный алгоритм, принятый как стандарт в 2001 году.</a:t>
            </a:r>
          </a:p>
          <a:p>
            <a:r>
              <a:rPr lang="ru-RU" sz="2800" dirty="0" smtClean="0"/>
              <a:t>Использует ключи длиной 128, 192 или 256 бит.</a:t>
            </a:r>
          </a:p>
          <a:p>
            <a:r>
              <a:rPr lang="ru-RU" sz="2800" dirty="0" smtClean="0"/>
              <a:t>Работает быстрее 3DES и более безопасен.</a:t>
            </a:r>
          </a:p>
          <a:p>
            <a:r>
              <a:rPr lang="ru-RU" sz="2800" dirty="0" smtClean="0"/>
              <a:t>Применяется в </a:t>
            </a:r>
            <a:r>
              <a:rPr lang="ru-RU" sz="2800" dirty="0" err="1" smtClean="0"/>
              <a:t>Wi-Fi</a:t>
            </a:r>
            <a:r>
              <a:rPr lang="ru-RU" sz="2800" dirty="0" smtClean="0"/>
              <a:t>, VPN, банковских системах.</a:t>
            </a:r>
            <a:endParaRPr lang="ru-RU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RSA (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Rivest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-Shamir-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Adleman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Асимметричный алгоритм, использует пару ключей (открытый и закрытый).</a:t>
            </a:r>
          </a:p>
          <a:p>
            <a:r>
              <a:rPr lang="ru-RU" sz="2800" dirty="0" smtClean="0"/>
              <a:t>Основан на сложности факторизации больших чисел.</a:t>
            </a:r>
          </a:p>
          <a:p>
            <a:r>
              <a:rPr lang="ru-RU" sz="2800" dirty="0" smtClean="0"/>
              <a:t>Применяется в цифровых подписях и защищенных соединениях (HTTPS).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ECC (Elliptic Curve Cryptography)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Основан на математике эллиптических кривых.</a:t>
            </a:r>
          </a:p>
          <a:p>
            <a:r>
              <a:rPr lang="ru-RU" sz="2800" dirty="0" smtClean="0"/>
              <a:t>Дает высокий уровень защиты при меньшей длине ключа (256-битный ECC ≈ 3072-битному RSA).</a:t>
            </a:r>
          </a:p>
          <a:p>
            <a:r>
              <a:rPr lang="ru-RU" sz="2800" dirty="0" smtClean="0"/>
              <a:t>Быстрее и эффективнее RSA.</a:t>
            </a:r>
          </a:p>
          <a:p>
            <a:r>
              <a:rPr lang="ru-RU" sz="2800" dirty="0" smtClean="0"/>
              <a:t>Используется в </a:t>
            </a:r>
            <a:r>
              <a:rPr lang="ru-RU" sz="2800" dirty="0" err="1" smtClean="0"/>
              <a:t>блокчейнах</a:t>
            </a:r>
            <a:r>
              <a:rPr lang="ru-RU" sz="2800" dirty="0" smtClean="0"/>
              <a:t>, </a:t>
            </a:r>
            <a:r>
              <a:rPr lang="ru-RU" sz="2800" dirty="0" err="1" smtClean="0"/>
              <a:t>мессенджерах</a:t>
            </a:r>
            <a:r>
              <a:rPr lang="ru-RU" sz="2800" dirty="0" smtClean="0"/>
              <a:t> и банковских системах.</a:t>
            </a:r>
            <a:endParaRPr 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</a:rPr>
              <a:t>Сравнение </a:t>
            </a:r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</a:rPr>
              <a:t>алгоритмов</a:t>
            </a:r>
            <a:endParaRPr lang="ru-RU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Алгоритм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Длина ключа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Безопасность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Скорость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Применение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Симметричный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 бит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Уязвим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Устарел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3DES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Симметричный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112-168 бит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Средняя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Банковские системы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Симметричный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128-256 бит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Wi-Fi, VPN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Асимметричный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1024-4096 бит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подписи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Асимметричный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256-521 бит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Очень 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Блокчейны</a:t>
                      </a:r>
                      <a:r>
                        <a:rPr lang="ru-RU" dirty="0"/>
                        <a:t>, финансы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437</Words>
  <Application>Microsoft Office PowerPoint</Application>
  <PresentationFormat>Экран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Шифрование данных</vt:lpstr>
      <vt:lpstr>Введение</vt:lpstr>
      <vt:lpstr>Цель и задачи проекта</vt:lpstr>
      <vt:lpstr>Виды шифрования</vt:lpstr>
      <vt:lpstr>DES и 3DES</vt:lpstr>
      <vt:lpstr>AES (Advanced Encryption Standard)</vt:lpstr>
      <vt:lpstr>RSA (Rivest-Shamir-Adleman)</vt:lpstr>
      <vt:lpstr>ECC (Elliptic Curve Cryptography)</vt:lpstr>
      <vt:lpstr>Сравнение алгоритмов</vt:lpstr>
      <vt:lpstr>Практическая реализация</vt:lpstr>
      <vt:lpstr>Выводы</vt:lpstr>
      <vt:lpstr>Практическая значимость</vt:lpstr>
      <vt:lpstr>Источники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Криптография в защите данных</dc:title>
  <dc:creator>renat</dc:creator>
  <cp:lastModifiedBy>renat</cp:lastModifiedBy>
  <cp:revision>12</cp:revision>
  <dcterms:created xsi:type="dcterms:W3CDTF">2025-03-18T19:58:50Z</dcterms:created>
  <dcterms:modified xsi:type="dcterms:W3CDTF">2025-03-25T19:16:11Z</dcterms:modified>
</cp:coreProperties>
</file>