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52" r:id="rId1"/>
    <p:sldMasterId id="2147483761" r:id="rId2"/>
    <p:sldMasterId id="2147483776" r:id="rId3"/>
  </p:sldMasterIdLst>
  <p:notesMasterIdLst>
    <p:notesMasterId r:id="rId12"/>
  </p:notesMasterIdLst>
  <p:sldIdLst>
    <p:sldId id="323" r:id="rId4"/>
    <p:sldId id="466" r:id="rId5"/>
    <p:sldId id="586" r:id="rId6"/>
    <p:sldId id="440" r:id="rId7"/>
    <p:sldId id="442" r:id="rId8"/>
    <p:sldId id="441" r:id="rId9"/>
    <p:sldId id="587" r:id="rId10"/>
    <p:sldId id="58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458"/>
    <p:restoredTop sz="50000" autoAdjust="0"/>
  </p:normalViewPr>
  <p:slideViewPr>
    <p:cSldViewPr snapToGrid="0" snapToObjects="1">
      <p:cViewPr varScale="1">
        <p:scale>
          <a:sx n="115" d="100"/>
          <a:sy n="115" d="100"/>
        </p:scale>
        <p:origin x="224" y="384"/>
      </p:cViewPr>
      <p:guideLst>
        <p:guide orient="horz" pos="2184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7728AC-4B4F-4348-A192-856689668E8F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F51C37-763A-A544-96C6-A43233B49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368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F51C37-763A-A544-96C6-A43233B4922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55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chatbotslife.com</a:t>
            </a:r>
            <a:r>
              <a:rPr lang="en-US" dirty="0"/>
              <a:t>/regularization-in-deep-learning-f649a45d6e0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9D9E1-75D0-4044-9DBB-6F249CDCE0B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561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694902"/>
            <a:ext cx="10363200" cy="1470025"/>
          </a:xfrm>
          <a:prstGeom prst="rect">
            <a:avLst/>
          </a:prstGeom>
        </p:spPr>
        <p:txBody>
          <a:bodyPr/>
          <a:lstStyle>
            <a:lvl1pPr>
              <a:defRPr sz="3400" b="0" i="0" baseline="0">
                <a:solidFill>
                  <a:srgbClr val="464646"/>
                </a:solidFill>
                <a:latin typeface="Karla" charset="0"/>
                <a:ea typeface="Karla" charset="0"/>
                <a:cs typeface="Karla" charset="0"/>
              </a:defRPr>
            </a:lvl1pPr>
          </a:lstStyle>
          <a:p>
            <a:r>
              <a:rPr lang="en-US"/>
              <a:t>Lecture #: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82800" y="2958528"/>
            <a:ext cx="8026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kern="1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Karla" charset="0"/>
                <a:ea typeface="Karla" charset="0"/>
                <a:cs typeface="Karla" charset="0"/>
              </a:rPr>
              <a:t> </a:t>
            </a:r>
            <a:endParaRPr lang="en-US" sz="2400" b="0" i="0" dirty="0">
              <a:solidFill>
                <a:schemeClr val="tx1">
                  <a:lumMod val="75000"/>
                  <a:lumOff val="25000"/>
                </a:schemeClr>
              </a:solidFill>
              <a:latin typeface="Karla" charset="0"/>
              <a:ea typeface="Karla" charset="0"/>
              <a:cs typeface="Karla" charset="0"/>
            </a:endParaRPr>
          </a:p>
          <a:p>
            <a:pPr algn="ctr"/>
            <a:r>
              <a:rPr lang="en-US" sz="2400" b="0" i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Pavlos</a:t>
            </a: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 </a:t>
            </a:r>
            <a:r>
              <a:rPr lang="en-US" sz="2400" b="0" i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Protopapas</a:t>
            </a: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6742389-4678-0B4D-B835-4EC463236E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268" y="6400800"/>
            <a:ext cx="333532" cy="333532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533D2A4-8940-6841-B8BA-DA4C5561D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70320"/>
            <a:ext cx="2844800" cy="365125"/>
          </a:xfrm>
        </p:spPr>
        <p:txBody>
          <a:bodyPr/>
          <a:lstStyle/>
          <a:p>
            <a:fld id="{AD29F1E6-0A42-6342-8A19-FA364A33A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630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292" y="216531"/>
            <a:ext cx="11493416" cy="767276"/>
          </a:xfrm>
          <a:prstGeom prst="rect">
            <a:avLst/>
          </a:prstGeom>
          <a:ln>
            <a:noFill/>
          </a:ln>
        </p:spPr>
        <p:txBody>
          <a:bodyPr/>
          <a:lstStyle>
            <a:lvl1pPr algn="l">
              <a:defRPr>
                <a:solidFill>
                  <a:srgbClr val="46464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415" y="1177758"/>
            <a:ext cx="10327008" cy="2111143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2800">
                <a:solidFill>
                  <a:srgbClr val="464646"/>
                </a:solidFill>
                <a:latin typeface="Karla"/>
                <a:cs typeface="Karla"/>
              </a:defRPr>
            </a:lvl1pPr>
            <a:lvl2pPr>
              <a:defRPr sz="2400">
                <a:solidFill>
                  <a:srgbClr val="464646"/>
                </a:solidFill>
                <a:latin typeface="Karla"/>
                <a:cs typeface="Karla"/>
              </a:defRPr>
            </a:lvl2pPr>
            <a:lvl3pPr>
              <a:defRPr sz="2000">
                <a:solidFill>
                  <a:srgbClr val="464646"/>
                </a:solidFill>
                <a:latin typeface="Karla"/>
                <a:cs typeface="Karla"/>
              </a:defRPr>
            </a:lvl3pPr>
            <a:lvl4pPr>
              <a:defRPr sz="1800">
                <a:solidFill>
                  <a:srgbClr val="464646"/>
                </a:solidFill>
                <a:latin typeface="Karla"/>
                <a:cs typeface="Karla"/>
              </a:defRPr>
            </a:lvl4pPr>
            <a:lvl5pPr>
              <a:defRPr sz="1800">
                <a:solidFill>
                  <a:srgbClr val="464646"/>
                </a:solidFill>
                <a:latin typeface="Karla"/>
                <a:cs typeface="Karl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44000" y="6400800"/>
            <a:ext cx="2844800" cy="365125"/>
          </a:xfrm>
        </p:spPr>
        <p:txBody>
          <a:bodyPr/>
          <a:lstStyle>
            <a:lvl1pPr algn="r">
              <a:defRPr/>
            </a:lvl1pPr>
          </a:lstStyle>
          <a:p>
            <a:fld id="{82BAABBF-CE1E-8A4C-92D8-393D0291D808}" type="slidenum">
              <a:rPr lang="en-US" smtClean="0"/>
              <a:t>‹#›</a:t>
            </a:fld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457200" y="6400800"/>
            <a:ext cx="487418" cy="274320"/>
            <a:chOff x="8442646" y="6356350"/>
            <a:chExt cx="482609" cy="274320"/>
          </a:xfrm>
        </p:grpSpPr>
        <p:pic>
          <p:nvPicPr>
            <p:cNvPr id="7" name="Picture 6" descr="iacs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2646" y="6356350"/>
              <a:ext cx="244154" cy="274320"/>
            </a:xfrm>
            <a:prstGeom prst="rect">
              <a:avLst/>
            </a:prstGeom>
          </p:spPr>
        </p:pic>
        <p:pic>
          <p:nvPicPr>
            <p:cNvPr id="8" name="Picture 7" descr="harvard.png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86800" y="6356350"/>
              <a:ext cx="238455" cy="274320"/>
            </a:xfrm>
            <a:prstGeom prst="rect">
              <a:avLst/>
            </a:prstGeom>
          </p:spPr>
        </p:pic>
      </p:grpSp>
      <p:cxnSp>
        <p:nvCxnSpPr>
          <p:cNvPr id="10" name="Straight Connector 9"/>
          <p:cNvCxnSpPr/>
          <p:nvPr/>
        </p:nvCxnSpPr>
        <p:spPr>
          <a:xfrm>
            <a:off x="0" y="789856"/>
            <a:ext cx="12192000" cy="0"/>
          </a:xfrm>
          <a:prstGeom prst="line">
            <a:avLst/>
          </a:prstGeom>
          <a:ln w="9525" cmpd="sng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015746" y="6400800"/>
            <a:ext cx="22878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cap="small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CS109A, Protopapas, Rader, Tanner</a:t>
            </a:r>
          </a:p>
        </p:txBody>
      </p:sp>
    </p:spTree>
    <p:extLst>
      <p:ext uri="{BB962C8B-B14F-4D97-AF65-F5344CB8AC3E}">
        <p14:creationId xmlns:p14="http://schemas.microsoft.com/office/powerpoint/2010/main" val="3208414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ly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951" y="357487"/>
            <a:ext cx="10327008" cy="2111143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2800">
                <a:solidFill>
                  <a:srgbClr val="464646"/>
                </a:solidFill>
                <a:latin typeface="Karla"/>
                <a:cs typeface="Karla"/>
              </a:defRPr>
            </a:lvl1pPr>
            <a:lvl2pPr>
              <a:defRPr sz="2400">
                <a:solidFill>
                  <a:srgbClr val="464646"/>
                </a:solidFill>
                <a:latin typeface="Karla"/>
                <a:cs typeface="Karla"/>
              </a:defRPr>
            </a:lvl2pPr>
            <a:lvl3pPr>
              <a:defRPr sz="2000">
                <a:solidFill>
                  <a:srgbClr val="464646"/>
                </a:solidFill>
                <a:latin typeface="Karla"/>
                <a:cs typeface="Karla"/>
              </a:defRPr>
            </a:lvl3pPr>
            <a:lvl4pPr>
              <a:defRPr sz="1800">
                <a:solidFill>
                  <a:srgbClr val="464646"/>
                </a:solidFill>
                <a:latin typeface="Karla"/>
                <a:cs typeface="Karla"/>
              </a:defRPr>
            </a:lvl4pPr>
            <a:lvl5pPr>
              <a:defRPr sz="1800">
                <a:solidFill>
                  <a:srgbClr val="464646"/>
                </a:solidFill>
                <a:latin typeface="Karla"/>
                <a:cs typeface="Karl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44000" y="6400800"/>
            <a:ext cx="2844800" cy="365125"/>
          </a:xfrm>
        </p:spPr>
        <p:txBody>
          <a:bodyPr/>
          <a:lstStyle>
            <a:lvl1pPr algn="r">
              <a:defRPr/>
            </a:lvl1pPr>
          </a:lstStyle>
          <a:p>
            <a:fld id="{82BAABBF-CE1E-8A4C-92D8-393D0291D80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015747" y="6400800"/>
            <a:ext cx="22878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cap="small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CS109A, Protopapas, Rader, Tanner</a:t>
            </a:r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457200" y="6400800"/>
            <a:ext cx="487418" cy="274320"/>
            <a:chOff x="8442646" y="6356350"/>
            <a:chExt cx="482609" cy="274320"/>
          </a:xfrm>
        </p:grpSpPr>
        <p:pic>
          <p:nvPicPr>
            <p:cNvPr id="11" name="Picture 10" descr="iacs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2646" y="6356350"/>
              <a:ext cx="244154" cy="274320"/>
            </a:xfrm>
            <a:prstGeom prst="rect">
              <a:avLst/>
            </a:prstGeom>
          </p:spPr>
        </p:pic>
        <p:pic>
          <p:nvPicPr>
            <p:cNvPr id="13" name="Picture 12" descr="harvard.png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86800" y="6356350"/>
              <a:ext cx="238455" cy="2743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449888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4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2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9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7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565779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341" y="951502"/>
            <a:ext cx="10972800" cy="7672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144000" y="6400800"/>
            <a:ext cx="2844800" cy="365125"/>
          </a:xfrm>
        </p:spPr>
        <p:txBody>
          <a:bodyPr/>
          <a:lstStyle/>
          <a:p>
            <a:fld id="{82BAABBF-CE1E-8A4C-92D8-393D0291D80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0109057" y="6109785"/>
            <a:ext cx="12891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cap="small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Pavlos Protopapas</a:t>
            </a:r>
          </a:p>
        </p:txBody>
      </p:sp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457200" y="6400800"/>
            <a:ext cx="487418" cy="274320"/>
            <a:chOff x="8442646" y="6356350"/>
            <a:chExt cx="482609" cy="274320"/>
          </a:xfrm>
        </p:grpSpPr>
        <p:pic>
          <p:nvPicPr>
            <p:cNvPr id="14" name="Picture 13" descr="iacs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2646" y="6356350"/>
              <a:ext cx="244154" cy="274320"/>
            </a:xfrm>
            <a:prstGeom prst="rect">
              <a:avLst/>
            </a:prstGeom>
          </p:spPr>
        </p:pic>
        <p:pic>
          <p:nvPicPr>
            <p:cNvPr id="15" name="Picture 14" descr="harvard.png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86800" y="6356350"/>
              <a:ext cx="238455" cy="2743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4650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341" y="951502"/>
            <a:ext cx="10972800" cy="76727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2" indent="0">
              <a:buNone/>
              <a:defRPr sz="2000" b="1"/>
            </a:lvl2pPr>
            <a:lvl3pPr marL="914364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1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4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2" indent="0">
              <a:buNone/>
              <a:defRPr sz="2000" b="1"/>
            </a:lvl2pPr>
            <a:lvl3pPr marL="914364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1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144000" y="6400800"/>
            <a:ext cx="2844800" cy="365125"/>
          </a:xfrm>
        </p:spPr>
        <p:txBody>
          <a:bodyPr/>
          <a:lstStyle/>
          <a:p>
            <a:fld id="{82BAABBF-CE1E-8A4C-92D8-393D0291D808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>
          <a:xfrm>
            <a:off x="457200" y="6400800"/>
            <a:ext cx="487418" cy="274320"/>
            <a:chOff x="8442646" y="6356350"/>
            <a:chExt cx="482609" cy="274320"/>
          </a:xfrm>
        </p:grpSpPr>
        <p:pic>
          <p:nvPicPr>
            <p:cNvPr id="16" name="Picture 15" descr="iacs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2646" y="6356350"/>
              <a:ext cx="244154" cy="274320"/>
            </a:xfrm>
            <a:prstGeom prst="rect">
              <a:avLst/>
            </a:prstGeom>
          </p:spPr>
        </p:pic>
        <p:pic>
          <p:nvPicPr>
            <p:cNvPr id="17" name="Picture 16" descr="harvard.png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86800" y="6356350"/>
              <a:ext cx="238455" cy="2743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21091611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9958"/>
            <a:ext cx="10972800" cy="7672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144000" y="6400800"/>
            <a:ext cx="2844800" cy="365125"/>
          </a:xfrm>
        </p:spPr>
        <p:txBody>
          <a:bodyPr/>
          <a:lstStyle/>
          <a:p>
            <a:fld id="{82BAABBF-CE1E-8A4C-92D8-393D0291D80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015747" y="6400800"/>
            <a:ext cx="22878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cap="small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CS109A, Protopapas, Rader, Tanner</a:t>
            </a:r>
          </a:p>
        </p:txBody>
      </p:sp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457200" y="6400800"/>
            <a:ext cx="487418" cy="274320"/>
            <a:chOff x="8442646" y="6356350"/>
            <a:chExt cx="482609" cy="274320"/>
          </a:xfrm>
        </p:grpSpPr>
        <p:pic>
          <p:nvPicPr>
            <p:cNvPr id="12" name="Picture 11" descr="iacs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2646" y="6356350"/>
              <a:ext cx="244154" cy="274320"/>
            </a:xfrm>
            <a:prstGeom prst="rect">
              <a:avLst/>
            </a:prstGeom>
          </p:spPr>
        </p:pic>
        <p:pic>
          <p:nvPicPr>
            <p:cNvPr id="13" name="Picture 12" descr="harvard.png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86800" y="6356350"/>
              <a:ext cx="238455" cy="2743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686372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144000" y="6400800"/>
            <a:ext cx="2844800" cy="365125"/>
          </a:xfrm>
        </p:spPr>
        <p:txBody>
          <a:bodyPr/>
          <a:lstStyle/>
          <a:p>
            <a:fld id="{82BAABBF-CE1E-8A4C-92D8-393D0291D80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015747" y="6400800"/>
            <a:ext cx="22878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cap="small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CS109A, Protopapas, Rader, Tanner</a:t>
            </a:r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457200" y="6400800"/>
            <a:ext cx="487418" cy="274320"/>
            <a:chOff x="8442646" y="6356350"/>
            <a:chExt cx="482609" cy="274320"/>
          </a:xfrm>
        </p:grpSpPr>
        <p:pic>
          <p:nvPicPr>
            <p:cNvPr id="10" name="Picture 9" descr="iacs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2646" y="6356350"/>
              <a:ext cx="244154" cy="274320"/>
            </a:xfrm>
            <a:prstGeom prst="rect">
              <a:avLst/>
            </a:prstGeom>
          </p:spPr>
        </p:pic>
        <p:pic>
          <p:nvPicPr>
            <p:cNvPr id="11" name="Picture 10" descr="harvard.png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86800" y="6356350"/>
              <a:ext cx="238455" cy="2743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165436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2" indent="0">
              <a:buNone/>
              <a:defRPr sz="1200"/>
            </a:lvl2pPr>
            <a:lvl3pPr marL="914364" indent="0">
              <a:buNone/>
              <a:defRPr sz="1000"/>
            </a:lvl3pPr>
            <a:lvl4pPr marL="1371545" indent="0">
              <a:buNone/>
              <a:defRPr sz="900"/>
            </a:lvl4pPr>
            <a:lvl5pPr marL="1828727" indent="0">
              <a:buNone/>
              <a:defRPr sz="900"/>
            </a:lvl5pPr>
            <a:lvl6pPr marL="2285909" indent="0">
              <a:buNone/>
              <a:defRPr sz="900"/>
            </a:lvl6pPr>
            <a:lvl7pPr marL="2743091" indent="0">
              <a:buNone/>
              <a:defRPr sz="900"/>
            </a:lvl7pPr>
            <a:lvl8pPr marL="3200272" indent="0">
              <a:buNone/>
              <a:defRPr sz="900"/>
            </a:lvl8pPr>
            <a:lvl9pPr marL="3657454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263608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182" indent="0">
              <a:buNone/>
              <a:defRPr sz="2800"/>
            </a:lvl2pPr>
            <a:lvl3pPr marL="914364" indent="0">
              <a:buNone/>
              <a:defRPr sz="2400"/>
            </a:lvl3pPr>
            <a:lvl4pPr marL="1371545" indent="0">
              <a:buNone/>
              <a:defRPr sz="2000"/>
            </a:lvl4pPr>
            <a:lvl5pPr marL="1828727" indent="0">
              <a:buNone/>
              <a:defRPr sz="2000"/>
            </a:lvl5pPr>
            <a:lvl6pPr marL="2285909" indent="0">
              <a:buNone/>
              <a:defRPr sz="2000"/>
            </a:lvl6pPr>
            <a:lvl7pPr marL="2743091" indent="0">
              <a:buNone/>
              <a:defRPr sz="2000"/>
            </a:lvl7pPr>
            <a:lvl8pPr marL="3200272" indent="0">
              <a:buNone/>
              <a:defRPr sz="2000"/>
            </a:lvl8pPr>
            <a:lvl9pPr marL="3657454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2" indent="0">
              <a:buNone/>
              <a:defRPr sz="1200"/>
            </a:lvl2pPr>
            <a:lvl3pPr marL="914364" indent="0">
              <a:buNone/>
              <a:defRPr sz="1000"/>
            </a:lvl3pPr>
            <a:lvl4pPr marL="1371545" indent="0">
              <a:buNone/>
              <a:defRPr sz="900"/>
            </a:lvl4pPr>
            <a:lvl5pPr marL="1828727" indent="0">
              <a:buNone/>
              <a:defRPr sz="900"/>
            </a:lvl5pPr>
            <a:lvl6pPr marL="2285909" indent="0">
              <a:buNone/>
              <a:defRPr sz="900"/>
            </a:lvl6pPr>
            <a:lvl7pPr marL="2743091" indent="0">
              <a:buNone/>
              <a:defRPr sz="900"/>
            </a:lvl7pPr>
            <a:lvl8pPr marL="3200272" indent="0">
              <a:buNone/>
              <a:defRPr sz="900"/>
            </a:lvl8pPr>
            <a:lvl9pPr marL="3657454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433002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341" y="951502"/>
            <a:ext cx="10972800" cy="7672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596482"/>
            <a:ext cx="10972800" cy="211114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3878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292" y="216531"/>
            <a:ext cx="11493416" cy="767276"/>
          </a:xfrm>
          <a:prstGeom prst="rect">
            <a:avLst/>
          </a:prstGeom>
          <a:ln>
            <a:noFill/>
          </a:ln>
        </p:spPr>
        <p:txBody>
          <a:bodyPr/>
          <a:lstStyle>
            <a:lvl1pPr algn="l">
              <a:defRPr>
                <a:solidFill>
                  <a:srgbClr val="46464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415" y="1177758"/>
            <a:ext cx="10327008" cy="2111143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2800">
                <a:solidFill>
                  <a:srgbClr val="464646"/>
                </a:solidFill>
                <a:latin typeface="Karla"/>
                <a:cs typeface="Karla"/>
              </a:defRPr>
            </a:lvl1pPr>
            <a:lvl2pPr>
              <a:defRPr sz="2400">
                <a:solidFill>
                  <a:srgbClr val="464646"/>
                </a:solidFill>
                <a:latin typeface="Karla"/>
                <a:cs typeface="Karla"/>
              </a:defRPr>
            </a:lvl2pPr>
            <a:lvl3pPr>
              <a:defRPr sz="2000">
                <a:solidFill>
                  <a:srgbClr val="464646"/>
                </a:solidFill>
                <a:latin typeface="Karla"/>
                <a:cs typeface="Karla"/>
              </a:defRPr>
            </a:lvl3pPr>
            <a:lvl4pPr>
              <a:defRPr sz="1800">
                <a:solidFill>
                  <a:srgbClr val="464646"/>
                </a:solidFill>
                <a:latin typeface="Karla"/>
                <a:cs typeface="Karla"/>
              </a:defRPr>
            </a:lvl4pPr>
            <a:lvl5pPr>
              <a:defRPr sz="1800">
                <a:solidFill>
                  <a:srgbClr val="464646"/>
                </a:solidFill>
                <a:latin typeface="Karla"/>
                <a:cs typeface="Karl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789856"/>
            <a:ext cx="12192000" cy="0"/>
          </a:xfrm>
          <a:prstGeom prst="line">
            <a:avLst/>
          </a:prstGeom>
          <a:ln w="9525" cmpd="sng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B78C72DE-9326-494D-BF1E-91B8CB282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268" y="6400800"/>
            <a:ext cx="333532" cy="333532"/>
          </a:xfrm>
          <a:prstGeom prst="rect">
            <a:avLst/>
          </a:prstGeom>
        </p:spPr>
      </p:pic>
      <p:sp>
        <p:nvSpPr>
          <p:cNvPr id="17" name="Footer Placeholder 3">
            <a:extLst>
              <a:ext uri="{FF2B5EF4-FFF2-40B4-BE49-F238E27FC236}">
                <a16:creationId xmlns:a16="http://schemas.microsoft.com/office/drawing/2014/main" id="{6D28800E-F74C-3E4F-BDAE-59A99B1BE319}"/>
              </a:ext>
            </a:extLst>
          </p:cNvPr>
          <p:cNvSpPr txBox="1">
            <a:spLocks/>
          </p:cNvSpPr>
          <p:nvPr/>
        </p:nvSpPr>
        <p:spPr>
          <a:xfrm>
            <a:off x="4409440" y="6369207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cap="small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Protopapas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8C36D0B-EE15-CD48-A434-E143EC727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70320"/>
            <a:ext cx="2844800" cy="365125"/>
          </a:xfrm>
        </p:spPr>
        <p:txBody>
          <a:bodyPr/>
          <a:lstStyle/>
          <a:p>
            <a:fld id="{82BAABBF-CE1E-8A4C-92D8-393D0291D80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B1F4207-B4D7-3A4B-AEA5-982E2C5935F3}"/>
              </a:ext>
            </a:extLst>
          </p:cNvPr>
          <p:cNvSpPr txBox="1">
            <a:spLocks/>
          </p:cNvSpPr>
          <p:nvPr/>
        </p:nvSpPr>
        <p:spPr>
          <a:xfrm>
            <a:off x="8737600" y="63692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1B7CCDB-6D39-0547-B7B3-C80E39D651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3963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952982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xerci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A22DB-FEE8-2E4A-8B65-7798D0AB4A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474792"/>
            <a:ext cx="10515600" cy="73713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URL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D7E88B-573E-3C44-ABF1-1BB6D8E1B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425817-4A14-AE4C-935C-34251C0CF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322AAE-88F2-094B-BD24-7A4E24AB3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604A511-71A5-2540-97AC-AD30E2BB60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268" y="6400800"/>
            <a:ext cx="333532" cy="33353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85F3A431-4B05-674F-A8FD-CD709642281C}"/>
              </a:ext>
            </a:extLst>
          </p:cNvPr>
          <p:cNvGrpSpPr>
            <a:grpSpLocks noChangeAspect="1"/>
          </p:cNvGrpSpPr>
          <p:nvPr/>
        </p:nvGrpSpPr>
        <p:grpSpPr>
          <a:xfrm>
            <a:off x="457200" y="6400800"/>
            <a:ext cx="487418" cy="274320"/>
            <a:chOff x="8442646" y="6356350"/>
            <a:chExt cx="482609" cy="274320"/>
          </a:xfrm>
        </p:grpSpPr>
        <p:pic>
          <p:nvPicPr>
            <p:cNvPr id="11" name="Picture 10" descr="iacs.png">
              <a:extLst>
                <a:ext uri="{FF2B5EF4-FFF2-40B4-BE49-F238E27FC236}">
                  <a16:creationId xmlns:a16="http://schemas.microsoft.com/office/drawing/2014/main" id="{863225A8-F6AD-6B4C-9FA2-E46AB25801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2646" y="6356350"/>
              <a:ext cx="244154" cy="274320"/>
            </a:xfrm>
            <a:prstGeom prst="rect">
              <a:avLst/>
            </a:prstGeom>
          </p:spPr>
        </p:pic>
        <p:pic>
          <p:nvPicPr>
            <p:cNvPr id="12" name="Picture 11" descr="harvard.png">
              <a:extLst>
                <a:ext uri="{FF2B5EF4-FFF2-40B4-BE49-F238E27FC236}">
                  <a16:creationId xmlns:a16="http://schemas.microsoft.com/office/drawing/2014/main" id="{8BB7C2FA-7277-8D45-8C56-7C0C909DC8D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86800" y="6356350"/>
              <a:ext cx="238455" cy="274320"/>
            </a:xfrm>
            <a:prstGeom prst="rect">
              <a:avLst/>
            </a:prstGeom>
          </p:spPr>
        </p:pic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184111EF-7787-2847-9FA8-9EDB5CCB9E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4112" y="470660"/>
            <a:ext cx="3803776" cy="26891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5353DC9-6419-0C4D-92DA-7779587C1C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268" y="6400800"/>
            <a:ext cx="333532" cy="333532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936C282B-2DC8-0C4D-A2BD-A7793C3F1C7D}"/>
              </a:ext>
            </a:extLst>
          </p:cNvPr>
          <p:cNvGrpSpPr>
            <a:grpSpLocks noChangeAspect="1"/>
          </p:cNvGrpSpPr>
          <p:nvPr/>
        </p:nvGrpSpPr>
        <p:grpSpPr>
          <a:xfrm>
            <a:off x="457200" y="6400800"/>
            <a:ext cx="487418" cy="274320"/>
            <a:chOff x="8442646" y="6356350"/>
            <a:chExt cx="482609" cy="274320"/>
          </a:xfrm>
        </p:grpSpPr>
        <p:pic>
          <p:nvPicPr>
            <p:cNvPr id="16" name="Picture 15" descr="iacs.png">
              <a:extLst>
                <a:ext uri="{FF2B5EF4-FFF2-40B4-BE49-F238E27FC236}">
                  <a16:creationId xmlns:a16="http://schemas.microsoft.com/office/drawing/2014/main" id="{359D76BA-4756-B543-AB2E-9711025A51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2646" y="6356350"/>
              <a:ext cx="244154" cy="274320"/>
            </a:xfrm>
            <a:prstGeom prst="rect">
              <a:avLst/>
            </a:prstGeom>
          </p:spPr>
        </p:pic>
        <p:pic>
          <p:nvPicPr>
            <p:cNvPr id="17" name="Picture 16" descr="harvard.png">
              <a:extLst>
                <a:ext uri="{FF2B5EF4-FFF2-40B4-BE49-F238E27FC236}">
                  <a16:creationId xmlns:a16="http://schemas.microsoft.com/office/drawing/2014/main" id="{CEA9405C-CCAF-E641-B4B8-6B81C29843A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86800" y="6356350"/>
              <a:ext cx="238455" cy="274320"/>
            </a:xfrm>
            <a:prstGeom prst="rect">
              <a:avLst/>
            </a:prstGeom>
          </p:spPr>
        </p:pic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215DD222-190E-C24D-B6DC-9CCAAEE067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268" y="6400800"/>
            <a:ext cx="333532" cy="333532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6E3FF81F-3676-1E47-9C6A-1193B8C5C2F1}"/>
              </a:ext>
            </a:extLst>
          </p:cNvPr>
          <p:cNvGrpSpPr>
            <a:grpSpLocks noChangeAspect="1"/>
          </p:cNvGrpSpPr>
          <p:nvPr/>
        </p:nvGrpSpPr>
        <p:grpSpPr>
          <a:xfrm>
            <a:off x="457200" y="6400800"/>
            <a:ext cx="487418" cy="274320"/>
            <a:chOff x="8442646" y="6356350"/>
            <a:chExt cx="482609" cy="274320"/>
          </a:xfrm>
        </p:grpSpPr>
        <p:pic>
          <p:nvPicPr>
            <p:cNvPr id="21" name="Picture 20" descr="iacs.png">
              <a:extLst>
                <a:ext uri="{FF2B5EF4-FFF2-40B4-BE49-F238E27FC236}">
                  <a16:creationId xmlns:a16="http://schemas.microsoft.com/office/drawing/2014/main" id="{A75DE9F9-E572-294B-AED3-AF9F1172834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2646" y="6356350"/>
              <a:ext cx="244154" cy="274320"/>
            </a:xfrm>
            <a:prstGeom prst="rect">
              <a:avLst/>
            </a:prstGeom>
          </p:spPr>
        </p:pic>
        <p:pic>
          <p:nvPicPr>
            <p:cNvPr id="22" name="Picture 21" descr="harvard.png">
              <a:extLst>
                <a:ext uri="{FF2B5EF4-FFF2-40B4-BE49-F238E27FC236}">
                  <a16:creationId xmlns:a16="http://schemas.microsoft.com/office/drawing/2014/main" id="{4E5E182E-73F3-6243-AC68-4DA694E90E4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86800" y="6356350"/>
              <a:ext cx="238455" cy="274320"/>
            </a:xfrm>
            <a:prstGeom prst="rect">
              <a:avLst/>
            </a:prstGeom>
          </p:spPr>
        </p:pic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BA407A3A-1A34-CF4A-A1C2-DF39D416D8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268" y="6400800"/>
            <a:ext cx="333532" cy="33353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5A0FFE6-8AB1-C348-B3F5-29FAC7066A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268" y="6400800"/>
            <a:ext cx="333532" cy="33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386417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Exerci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9199623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694902"/>
            <a:ext cx="10363200" cy="1470025"/>
          </a:xfrm>
          <a:prstGeom prst="rect">
            <a:avLst/>
          </a:prstGeom>
        </p:spPr>
        <p:txBody>
          <a:bodyPr/>
          <a:lstStyle>
            <a:lvl1pPr>
              <a:defRPr sz="3400" b="0" i="0" baseline="0">
                <a:solidFill>
                  <a:srgbClr val="464646"/>
                </a:solidFill>
                <a:latin typeface="Karla" charset="0"/>
                <a:ea typeface="Karla" charset="0"/>
                <a:cs typeface="Karla" charset="0"/>
              </a:defRPr>
            </a:lvl1pPr>
          </a:lstStyle>
          <a:p>
            <a:r>
              <a:rPr lang="en-US"/>
              <a:t>Lecture #: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82800" y="2958528"/>
            <a:ext cx="8026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kern="1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Karla" charset="0"/>
                <a:ea typeface="Karla" charset="0"/>
                <a:cs typeface="Karla" charset="0"/>
              </a:rPr>
              <a:t> </a:t>
            </a:r>
            <a:endParaRPr lang="en-US" sz="2400" b="0" i="0" dirty="0">
              <a:solidFill>
                <a:schemeClr val="tx1">
                  <a:lumMod val="75000"/>
                  <a:lumOff val="25000"/>
                </a:schemeClr>
              </a:solidFill>
              <a:latin typeface="Karla" charset="0"/>
              <a:ea typeface="Karla" charset="0"/>
              <a:cs typeface="Karla" charset="0"/>
            </a:endParaRPr>
          </a:p>
          <a:p>
            <a:pPr algn="ctr"/>
            <a:r>
              <a:rPr lang="en-US" sz="2400" b="0" i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Pavlos</a:t>
            </a: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 </a:t>
            </a:r>
            <a:r>
              <a:rPr lang="en-US" sz="2400" b="0" i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Protopapas</a:t>
            </a: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6742389-4678-0B4D-B835-4EC463236E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268" y="6400800"/>
            <a:ext cx="333532" cy="333532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533D2A4-8940-6841-B8BA-DA4C5561D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70320"/>
            <a:ext cx="2844800" cy="365125"/>
          </a:xfrm>
        </p:spPr>
        <p:txBody>
          <a:bodyPr/>
          <a:lstStyle/>
          <a:p>
            <a:fld id="{AD29F1E6-0A42-6342-8A19-FA364A33A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01725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292" y="216531"/>
            <a:ext cx="11493416" cy="767276"/>
          </a:xfrm>
          <a:prstGeom prst="rect">
            <a:avLst/>
          </a:prstGeom>
          <a:ln>
            <a:noFill/>
          </a:ln>
        </p:spPr>
        <p:txBody>
          <a:bodyPr/>
          <a:lstStyle>
            <a:lvl1pPr algn="l">
              <a:defRPr>
                <a:solidFill>
                  <a:srgbClr val="46464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415" y="1177758"/>
            <a:ext cx="10327008" cy="2111143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2800">
                <a:solidFill>
                  <a:srgbClr val="464646"/>
                </a:solidFill>
                <a:latin typeface="Karla"/>
                <a:cs typeface="Karla"/>
              </a:defRPr>
            </a:lvl1pPr>
            <a:lvl2pPr>
              <a:defRPr sz="2400">
                <a:solidFill>
                  <a:srgbClr val="464646"/>
                </a:solidFill>
                <a:latin typeface="Karla"/>
                <a:cs typeface="Karla"/>
              </a:defRPr>
            </a:lvl2pPr>
            <a:lvl3pPr>
              <a:defRPr sz="2000">
                <a:solidFill>
                  <a:srgbClr val="464646"/>
                </a:solidFill>
                <a:latin typeface="Karla"/>
                <a:cs typeface="Karla"/>
              </a:defRPr>
            </a:lvl3pPr>
            <a:lvl4pPr>
              <a:defRPr sz="1800">
                <a:solidFill>
                  <a:srgbClr val="464646"/>
                </a:solidFill>
                <a:latin typeface="Karla"/>
                <a:cs typeface="Karla"/>
              </a:defRPr>
            </a:lvl4pPr>
            <a:lvl5pPr>
              <a:defRPr sz="1800">
                <a:solidFill>
                  <a:srgbClr val="464646"/>
                </a:solidFill>
                <a:latin typeface="Karla"/>
                <a:cs typeface="Karl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789856"/>
            <a:ext cx="12192000" cy="0"/>
          </a:xfrm>
          <a:prstGeom prst="line">
            <a:avLst/>
          </a:prstGeom>
          <a:ln w="9525" cmpd="sng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B78C72DE-9326-494D-BF1E-91B8CB282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268" y="6400800"/>
            <a:ext cx="333532" cy="333532"/>
          </a:xfrm>
          <a:prstGeom prst="rect">
            <a:avLst/>
          </a:prstGeom>
        </p:spPr>
      </p:pic>
      <p:sp>
        <p:nvSpPr>
          <p:cNvPr id="17" name="Footer Placeholder 3">
            <a:extLst>
              <a:ext uri="{FF2B5EF4-FFF2-40B4-BE49-F238E27FC236}">
                <a16:creationId xmlns:a16="http://schemas.microsoft.com/office/drawing/2014/main" id="{6D28800E-F74C-3E4F-BDAE-59A99B1BE319}"/>
              </a:ext>
            </a:extLst>
          </p:cNvPr>
          <p:cNvSpPr txBox="1">
            <a:spLocks/>
          </p:cNvSpPr>
          <p:nvPr/>
        </p:nvSpPr>
        <p:spPr>
          <a:xfrm>
            <a:off x="4409440" y="6369207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cap="small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Protopapas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8C36D0B-EE15-CD48-A434-E143EC727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70320"/>
            <a:ext cx="2844800" cy="365125"/>
          </a:xfrm>
        </p:spPr>
        <p:txBody>
          <a:bodyPr/>
          <a:lstStyle/>
          <a:p>
            <a:fld id="{82BAABBF-CE1E-8A4C-92D8-393D0291D80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B1F4207-B4D7-3A4B-AEA5-982E2C5935F3}"/>
              </a:ext>
            </a:extLst>
          </p:cNvPr>
          <p:cNvSpPr txBox="1">
            <a:spLocks/>
          </p:cNvSpPr>
          <p:nvPr/>
        </p:nvSpPr>
        <p:spPr>
          <a:xfrm>
            <a:off x="8737600" y="63692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1B7CCDB-6D39-0547-B7B3-C80E39D651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68788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ly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951" y="357487"/>
            <a:ext cx="10327008" cy="2111143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2800">
                <a:solidFill>
                  <a:srgbClr val="464646"/>
                </a:solidFill>
                <a:latin typeface="Karla"/>
                <a:cs typeface="Karla"/>
              </a:defRPr>
            </a:lvl1pPr>
            <a:lvl2pPr>
              <a:defRPr sz="2400">
                <a:solidFill>
                  <a:srgbClr val="464646"/>
                </a:solidFill>
                <a:latin typeface="Karla"/>
                <a:cs typeface="Karla"/>
              </a:defRPr>
            </a:lvl2pPr>
            <a:lvl3pPr>
              <a:defRPr sz="2000">
                <a:solidFill>
                  <a:srgbClr val="464646"/>
                </a:solidFill>
                <a:latin typeface="Karla"/>
                <a:cs typeface="Karla"/>
              </a:defRPr>
            </a:lvl3pPr>
            <a:lvl4pPr>
              <a:defRPr sz="1800">
                <a:solidFill>
                  <a:srgbClr val="464646"/>
                </a:solidFill>
                <a:latin typeface="Karla"/>
                <a:cs typeface="Karla"/>
              </a:defRPr>
            </a:lvl4pPr>
            <a:lvl5pPr>
              <a:defRPr sz="1800">
                <a:solidFill>
                  <a:srgbClr val="464646"/>
                </a:solidFill>
                <a:latin typeface="Karla"/>
                <a:cs typeface="Karl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94AD4AD-D22A-3F41-AC38-92B3084A12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268" y="6400800"/>
            <a:ext cx="333532" cy="333532"/>
          </a:xfrm>
          <a:prstGeom prst="rect">
            <a:avLst/>
          </a:prstGeom>
        </p:spPr>
      </p:pic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5E773CB4-3ACC-3E4A-952B-44FE81A70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70320"/>
            <a:ext cx="2844800" cy="365125"/>
          </a:xfrm>
        </p:spPr>
        <p:txBody>
          <a:bodyPr/>
          <a:lstStyle/>
          <a:p>
            <a:fld id="{82BAABBF-CE1E-8A4C-92D8-393D0291D80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F74A6D3B-8E09-AC4E-861D-9DED14CEB2A8}"/>
              </a:ext>
            </a:extLst>
          </p:cNvPr>
          <p:cNvSpPr txBox="1">
            <a:spLocks/>
          </p:cNvSpPr>
          <p:nvPr/>
        </p:nvSpPr>
        <p:spPr>
          <a:xfrm>
            <a:off x="4409440" y="6369207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cap="small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Protopapas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00DF64-05C1-3C4C-A3AC-28D5F0CDEAFF}"/>
              </a:ext>
            </a:extLst>
          </p:cNvPr>
          <p:cNvSpPr txBox="1">
            <a:spLocks/>
          </p:cNvSpPr>
          <p:nvPr/>
        </p:nvSpPr>
        <p:spPr>
          <a:xfrm>
            <a:off x="8737600" y="63692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1B7CCDB-6D39-0547-B7B3-C80E39D651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09593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9958"/>
            <a:ext cx="10972800" cy="7672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E7391A5-B81A-3443-838C-E3FE0C0C73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268" y="6400800"/>
            <a:ext cx="333532" cy="333532"/>
          </a:xfrm>
          <a:prstGeom prst="rect">
            <a:avLst/>
          </a:prstGeom>
        </p:spPr>
      </p:pic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086AC755-54D8-5E45-83BC-0BBE2B50E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70320"/>
            <a:ext cx="2844800" cy="365125"/>
          </a:xfrm>
        </p:spPr>
        <p:txBody>
          <a:bodyPr/>
          <a:lstStyle/>
          <a:p>
            <a:fld id="{82BAABBF-CE1E-8A4C-92D8-393D0291D80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434FD17A-79DB-574C-B389-DE60ACF3BBDD}"/>
              </a:ext>
            </a:extLst>
          </p:cNvPr>
          <p:cNvSpPr txBox="1">
            <a:spLocks/>
          </p:cNvSpPr>
          <p:nvPr/>
        </p:nvSpPr>
        <p:spPr>
          <a:xfrm>
            <a:off x="4409440" y="6369207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cap="small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Protopapas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24354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0AEBEDE8-EC37-D54C-8DC0-5D304A1415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268" y="6400800"/>
            <a:ext cx="333532" cy="333532"/>
          </a:xfrm>
          <a:prstGeom prst="rect">
            <a:avLst/>
          </a:prstGeom>
        </p:spPr>
      </p:pic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72CA07E4-5DEA-5949-BDA3-FDAFB2022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70320"/>
            <a:ext cx="2844800" cy="365125"/>
          </a:xfrm>
        </p:spPr>
        <p:txBody>
          <a:bodyPr/>
          <a:lstStyle/>
          <a:p>
            <a:fld id="{82BAABBF-CE1E-8A4C-92D8-393D0291D80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27BAE784-B8C4-954F-97F8-182EE67D86AC}"/>
              </a:ext>
            </a:extLst>
          </p:cNvPr>
          <p:cNvSpPr txBox="1">
            <a:spLocks/>
          </p:cNvSpPr>
          <p:nvPr/>
        </p:nvSpPr>
        <p:spPr>
          <a:xfrm>
            <a:off x="4409440" y="6369207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cap="small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Protopapas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324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xerci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A22DB-FEE8-2E4A-8B65-7798D0AB4A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474792"/>
            <a:ext cx="10515600" cy="73713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URL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322AAE-88F2-094B-BD24-7A4E24AB3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604A511-71A5-2540-97AC-AD30E2BB60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268" y="6400800"/>
            <a:ext cx="333532" cy="33353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84111EF-7787-2847-9FA8-9EDB5CCB9E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6544" y="216660"/>
            <a:ext cx="5378912" cy="3802651"/>
          </a:xfrm>
          <a:prstGeom prst="rect">
            <a:avLst/>
          </a:prstGeom>
        </p:spPr>
      </p:pic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710251E8-8D29-1449-B7AE-6F55F63889A5}"/>
              </a:ext>
            </a:extLst>
          </p:cNvPr>
          <p:cNvSpPr txBox="1">
            <a:spLocks/>
          </p:cNvSpPr>
          <p:nvPr/>
        </p:nvSpPr>
        <p:spPr>
          <a:xfrm>
            <a:off x="4409440" y="6369207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cap="small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Protopapas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B6CCD7-6D5B-0B4C-8060-804A69E2E9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268" y="6400800"/>
            <a:ext cx="333532" cy="3335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265E7FC-DBB3-F648-AF77-0F599D2A2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6544" y="216660"/>
            <a:ext cx="5378912" cy="380265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4750CC7-4C1B-F245-AC56-163ABC5E60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268" y="6400800"/>
            <a:ext cx="333532" cy="33353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E13555C-B3E7-2248-85F9-D9C625BD6E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6544" y="216660"/>
            <a:ext cx="5378912" cy="380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040485"/>
      </p:ext>
    </p:extLst>
  </p:cSld>
  <p:clrMapOvr>
    <a:masterClrMapping/>
  </p:clrMapOvr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341" y="951502"/>
            <a:ext cx="10972800" cy="7672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49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ly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951" y="357487"/>
            <a:ext cx="10327008" cy="2111143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2800">
                <a:solidFill>
                  <a:srgbClr val="464646"/>
                </a:solidFill>
                <a:latin typeface="Karla"/>
                <a:cs typeface="Karla"/>
              </a:defRPr>
            </a:lvl1pPr>
            <a:lvl2pPr>
              <a:defRPr sz="2400">
                <a:solidFill>
                  <a:srgbClr val="464646"/>
                </a:solidFill>
                <a:latin typeface="Karla"/>
                <a:cs typeface="Karla"/>
              </a:defRPr>
            </a:lvl2pPr>
            <a:lvl3pPr>
              <a:defRPr sz="2000">
                <a:solidFill>
                  <a:srgbClr val="464646"/>
                </a:solidFill>
                <a:latin typeface="Karla"/>
                <a:cs typeface="Karla"/>
              </a:defRPr>
            </a:lvl3pPr>
            <a:lvl4pPr>
              <a:defRPr sz="1800">
                <a:solidFill>
                  <a:srgbClr val="464646"/>
                </a:solidFill>
                <a:latin typeface="Karla"/>
                <a:cs typeface="Karla"/>
              </a:defRPr>
            </a:lvl4pPr>
            <a:lvl5pPr>
              <a:defRPr sz="1800">
                <a:solidFill>
                  <a:srgbClr val="464646"/>
                </a:solidFill>
                <a:latin typeface="Karla"/>
                <a:cs typeface="Karl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94AD4AD-D22A-3F41-AC38-92B3084A12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268" y="6400800"/>
            <a:ext cx="333532" cy="333532"/>
          </a:xfrm>
          <a:prstGeom prst="rect">
            <a:avLst/>
          </a:prstGeom>
        </p:spPr>
      </p:pic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5E773CB4-3ACC-3E4A-952B-44FE81A70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70320"/>
            <a:ext cx="2844800" cy="365125"/>
          </a:xfrm>
        </p:spPr>
        <p:txBody>
          <a:bodyPr/>
          <a:lstStyle/>
          <a:p>
            <a:fld id="{82BAABBF-CE1E-8A4C-92D8-393D0291D80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F74A6D3B-8E09-AC4E-861D-9DED14CEB2A8}"/>
              </a:ext>
            </a:extLst>
          </p:cNvPr>
          <p:cNvSpPr txBox="1">
            <a:spLocks/>
          </p:cNvSpPr>
          <p:nvPr/>
        </p:nvSpPr>
        <p:spPr>
          <a:xfrm>
            <a:off x="4409440" y="6369207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cap="small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Protopapas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00DF64-05C1-3C4C-A3AC-28D5F0CDEAFF}"/>
              </a:ext>
            </a:extLst>
          </p:cNvPr>
          <p:cNvSpPr txBox="1">
            <a:spLocks/>
          </p:cNvSpPr>
          <p:nvPr/>
        </p:nvSpPr>
        <p:spPr>
          <a:xfrm>
            <a:off x="8737600" y="63692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1B7CCDB-6D39-0547-B7B3-C80E39D651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72449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Exerci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A22DB-FEE8-2E4A-8B65-7798D0AB4A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474792"/>
            <a:ext cx="10515600" cy="73713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URL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D7E88B-573E-3C44-ABF1-1BB6D8E1B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425817-4A14-AE4C-935C-34251C0CF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322AAE-88F2-094B-BD24-7A4E24AB3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604A511-71A5-2540-97AC-AD30E2BB60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268" y="6400800"/>
            <a:ext cx="333532" cy="33353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84111EF-7787-2847-9FA8-9EDB5CCB9E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6544" y="216660"/>
            <a:ext cx="5378912" cy="380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27508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9958"/>
            <a:ext cx="10972800" cy="7672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E7391A5-B81A-3443-838C-E3FE0C0C73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268" y="6400800"/>
            <a:ext cx="333532" cy="333532"/>
          </a:xfrm>
          <a:prstGeom prst="rect">
            <a:avLst/>
          </a:prstGeom>
        </p:spPr>
      </p:pic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086AC755-54D8-5E45-83BC-0BBE2B50E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70320"/>
            <a:ext cx="2844800" cy="365125"/>
          </a:xfrm>
        </p:spPr>
        <p:txBody>
          <a:bodyPr/>
          <a:lstStyle/>
          <a:p>
            <a:fld id="{82BAABBF-CE1E-8A4C-92D8-393D0291D80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434FD17A-79DB-574C-B389-DE60ACF3BBDD}"/>
              </a:ext>
            </a:extLst>
          </p:cNvPr>
          <p:cNvSpPr txBox="1">
            <a:spLocks/>
          </p:cNvSpPr>
          <p:nvPr/>
        </p:nvSpPr>
        <p:spPr>
          <a:xfrm>
            <a:off x="4409440" y="6369207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cap="small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Protopapas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473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0AEBEDE8-EC37-D54C-8DC0-5D304A1415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268" y="6400800"/>
            <a:ext cx="333532" cy="333532"/>
          </a:xfrm>
          <a:prstGeom prst="rect">
            <a:avLst/>
          </a:prstGeom>
        </p:spPr>
      </p:pic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72CA07E4-5DEA-5949-BDA3-FDAFB2022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70320"/>
            <a:ext cx="2844800" cy="365125"/>
          </a:xfrm>
        </p:spPr>
        <p:txBody>
          <a:bodyPr/>
          <a:lstStyle/>
          <a:p>
            <a:fld id="{82BAABBF-CE1E-8A4C-92D8-393D0291D80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27BAE784-B8C4-954F-97F8-182EE67D86AC}"/>
              </a:ext>
            </a:extLst>
          </p:cNvPr>
          <p:cNvSpPr txBox="1">
            <a:spLocks/>
          </p:cNvSpPr>
          <p:nvPr/>
        </p:nvSpPr>
        <p:spPr>
          <a:xfrm>
            <a:off x="4409440" y="6369207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cap="small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Protopapas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849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xerci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A22DB-FEE8-2E4A-8B65-7798D0AB4A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474792"/>
            <a:ext cx="10515600" cy="73713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URL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322AAE-88F2-094B-BD24-7A4E24AB3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604A511-71A5-2540-97AC-AD30E2BB60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268" y="6400800"/>
            <a:ext cx="333532" cy="33353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84111EF-7787-2847-9FA8-9EDB5CCB9E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6544" y="216660"/>
            <a:ext cx="5378912" cy="3802651"/>
          </a:xfrm>
          <a:prstGeom prst="rect">
            <a:avLst/>
          </a:prstGeom>
        </p:spPr>
      </p:pic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710251E8-8D29-1449-B7AE-6F55F63889A5}"/>
              </a:ext>
            </a:extLst>
          </p:cNvPr>
          <p:cNvSpPr txBox="1">
            <a:spLocks/>
          </p:cNvSpPr>
          <p:nvPr/>
        </p:nvSpPr>
        <p:spPr>
          <a:xfrm>
            <a:off x="4409440" y="6369207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cap="small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Protopapas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B6CCD7-6D5B-0B4C-8060-804A69E2E9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268" y="6400800"/>
            <a:ext cx="333532" cy="3335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265E7FC-DBB3-F648-AF77-0F599D2A2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6544" y="216660"/>
            <a:ext cx="5378912" cy="380265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4750CC7-4C1B-F245-AC56-163ABC5E60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268" y="6400800"/>
            <a:ext cx="333532" cy="33353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E13555C-B3E7-2248-85F9-D9C625BD6E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6544" y="216660"/>
            <a:ext cx="5378912" cy="380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860952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341" y="951502"/>
            <a:ext cx="10972800" cy="7672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101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Exerci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A22DB-FEE8-2E4A-8B65-7798D0AB4A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474792"/>
            <a:ext cx="10515600" cy="73713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URL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D7E88B-573E-3C44-ABF1-1BB6D8E1B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425817-4A14-AE4C-935C-34251C0CF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322AAE-88F2-094B-BD24-7A4E24AB3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604A511-71A5-2540-97AC-AD30E2BB60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268" y="6400800"/>
            <a:ext cx="333532" cy="33353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84111EF-7787-2847-9FA8-9EDB5CCB9E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6544" y="216660"/>
            <a:ext cx="5378912" cy="380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88854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694902"/>
            <a:ext cx="10363200" cy="1470025"/>
          </a:xfrm>
          <a:prstGeom prst="rect">
            <a:avLst/>
          </a:prstGeom>
        </p:spPr>
        <p:txBody>
          <a:bodyPr/>
          <a:lstStyle>
            <a:lvl1pPr>
              <a:defRPr sz="3400" b="0" i="0" baseline="0">
                <a:solidFill>
                  <a:srgbClr val="464646"/>
                </a:solidFill>
                <a:latin typeface="Karla" charset="0"/>
                <a:ea typeface="Karla" charset="0"/>
                <a:cs typeface="Karla" charset="0"/>
              </a:defRPr>
            </a:lvl1pPr>
          </a:lstStyle>
          <a:p>
            <a:r>
              <a:rPr lang="en-US"/>
              <a:t>Lecture #: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44000" y="6400800"/>
            <a:ext cx="2844800" cy="365125"/>
          </a:xfrm>
        </p:spPr>
        <p:txBody>
          <a:bodyPr/>
          <a:lstStyle/>
          <a:p>
            <a:fld id="{AD29F1E6-0A42-6342-8A19-FA364A33AB3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082800" y="2958528"/>
            <a:ext cx="8026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kern="1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Karla" charset="0"/>
                <a:ea typeface="Karla" charset="0"/>
                <a:cs typeface="Karla" charset="0"/>
              </a:rPr>
              <a:t>CS109A Introduction to Data Science</a:t>
            </a:r>
            <a:endParaRPr lang="en-US" sz="2400" b="0" i="0" dirty="0">
              <a:solidFill>
                <a:schemeClr val="tx1">
                  <a:lumMod val="75000"/>
                  <a:lumOff val="25000"/>
                </a:schemeClr>
              </a:solidFill>
              <a:latin typeface="Karla" charset="0"/>
              <a:ea typeface="Karla" charset="0"/>
              <a:cs typeface="Karla" charset="0"/>
            </a:endParaRPr>
          </a:p>
          <a:p>
            <a:pPr algn="ctr"/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Pavlos Protopapas,</a:t>
            </a:r>
            <a:r>
              <a:rPr lang="en-US" sz="2400" b="0" i="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 </a:t>
            </a: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Kevin Rader and Chris Tanner</a:t>
            </a:r>
          </a:p>
        </p:txBody>
      </p:sp>
      <p:grpSp>
        <p:nvGrpSpPr>
          <p:cNvPr id="12" name="Group 11"/>
          <p:cNvGrpSpPr>
            <a:grpSpLocks noChangeAspect="1"/>
          </p:cNvGrpSpPr>
          <p:nvPr/>
        </p:nvGrpSpPr>
        <p:grpSpPr>
          <a:xfrm>
            <a:off x="4475134" y="4428549"/>
            <a:ext cx="3154320" cy="1764795"/>
            <a:chOff x="3383860" y="4092499"/>
            <a:chExt cx="1774304" cy="1102997"/>
          </a:xfrm>
        </p:grpSpPr>
        <p:pic>
          <p:nvPicPr>
            <p:cNvPr id="13" name="Picture 12" descr="iacs.png"/>
            <p:cNvPicPr>
              <a:picLocks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3860" y="4092501"/>
              <a:ext cx="874886" cy="1102995"/>
            </a:xfrm>
            <a:prstGeom prst="rect">
              <a:avLst/>
            </a:prstGeom>
          </p:spPr>
        </p:pic>
        <p:pic>
          <p:nvPicPr>
            <p:cNvPr id="14" name="Picture 13" descr="harvard.png"/>
            <p:cNvPicPr>
              <a:picLocks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3769" y="4092499"/>
              <a:ext cx="874395" cy="11029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11258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9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AABBF-CE1E-8A4C-92D8-393D0291D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729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</p:sldLayoutIdLst>
  <p:hf hdr="0" ftr="0" dt="0"/>
  <p:txStyles>
    <p:titleStyle>
      <a:lvl1pPr algn="ctr" defTabSz="457182" rtl="0" eaLnBrk="1" latinLnBrk="0" hangingPunct="1">
        <a:spcBef>
          <a:spcPct val="0"/>
        </a:spcBef>
        <a:buNone/>
        <a:defRPr sz="3200" kern="1200" baseline="0">
          <a:solidFill>
            <a:schemeClr val="tx1"/>
          </a:solidFill>
          <a:latin typeface="Karla"/>
          <a:ea typeface="+mj-ea"/>
          <a:cs typeface="Karla"/>
        </a:defRPr>
      </a:lvl1pPr>
    </p:titleStyle>
    <p:bodyStyle>
      <a:lvl1pPr marL="342887" indent="-342887" algn="l" defTabSz="457182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20" indent="-285738" algn="l" defTabSz="457182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54" indent="-228590" algn="l" defTabSz="457182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36" indent="-228590" algn="l" defTabSz="457182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17" indent="-228590" algn="l" defTabSz="457182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9" indent="-228590" algn="l" defTabSz="45718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0" algn="l" defTabSz="45718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0" algn="l" defTabSz="45718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4" indent="-228590" algn="l" defTabSz="45718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4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1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AABBF-CE1E-8A4C-92D8-393D0291D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327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</p:sldLayoutIdLst>
  <p:hf hdr="0" ftr="0" dt="0"/>
  <p:txStyles>
    <p:titleStyle>
      <a:lvl1pPr algn="ctr" defTabSz="457182" rtl="0" eaLnBrk="1" latinLnBrk="0" hangingPunct="1">
        <a:spcBef>
          <a:spcPct val="0"/>
        </a:spcBef>
        <a:buNone/>
        <a:defRPr sz="3200" kern="1200" baseline="0">
          <a:solidFill>
            <a:schemeClr val="tx1"/>
          </a:solidFill>
          <a:latin typeface="Karla"/>
          <a:ea typeface="+mj-ea"/>
          <a:cs typeface="Karla"/>
        </a:defRPr>
      </a:lvl1pPr>
    </p:titleStyle>
    <p:bodyStyle>
      <a:lvl1pPr marL="342887" indent="-342887" algn="l" defTabSz="457182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20" indent="-285738" algn="l" defTabSz="457182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54" indent="-228590" algn="l" defTabSz="457182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36" indent="-228590" algn="l" defTabSz="457182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17" indent="-228590" algn="l" defTabSz="457182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9" indent="-228590" algn="l" defTabSz="45718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0" algn="l" defTabSz="45718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0" algn="l" defTabSz="45718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4" indent="-228590" algn="l" defTabSz="45718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4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1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AABBF-CE1E-8A4C-92D8-393D0291D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980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</p:sldLayoutIdLst>
  <p:hf hdr="0" ftr="0" dt="0"/>
  <p:txStyles>
    <p:titleStyle>
      <a:lvl1pPr algn="ctr" defTabSz="457182" rtl="0" eaLnBrk="1" latinLnBrk="0" hangingPunct="1">
        <a:spcBef>
          <a:spcPct val="0"/>
        </a:spcBef>
        <a:buNone/>
        <a:defRPr sz="3200" kern="1200" baseline="0">
          <a:solidFill>
            <a:schemeClr val="tx1"/>
          </a:solidFill>
          <a:latin typeface="Karla"/>
          <a:ea typeface="+mj-ea"/>
          <a:cs typeface="Karla"/>
        </a:defRPr>
      </a:lvl1pPr>
    </p:titleStyle>
    <p:bodyStyle>
      <a:lvl1pPr marL="342887" indent="-342887" algn="l" defTabSz="457182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20" indent="-285738" algn="l" defTabSz="457182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54" indent="-228590" algn="l" defTabSz="457182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36" indent="-228590" algn="l" defTabSz="457182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17" indent="-228590" algn="l" defTabSz="457182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9" indent="-228590" algn="l" defTabSz="45718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0" algn="l" defTabSz="45718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0" algn="l" defTabSz="45718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4" indent="-228590" algn="l" defTabSz="45718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4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1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arxiv.org/pdf/1207.0580.pdf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jmlr.org/papers/volume15/srivastava14a/srivastava14a.pdf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Neural Network Regularization</a:t>
            </a:r>
            <a:br>
              <a:rPr lang="en-US"/>
            </a:br>
            <a:r>
              <a:rPr lang="en-US"/>
              <a:t>Dropouts &amp; Batch </a:t>
            </a:r>
            <a:r>
              <a:rPr lang="en-US" dirty="0"/>
              <a:t>Normalization</a:t>
            </a:r>
          </a:p>
        </p:txBody>
      </p:sp>
    </p:spTree>
    <p:extLst>
      <p:ext uri="{BB962C8B-B14F-4D97-AF65-F5344CB8AC3E}">
        <p14:creationId xmlns:p14="http://schemas.microsoft.com/office/powerpoint/2010/main" val="457400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0163" y="983807"/>
            <a:ext cx="10327008" cy="2111143"/>
          </a:xfrm>
        </p:spPr>
        <p:txBody>
          <a:bodyPr/>
          <a:lstStyle/>
          <a:p>
            <a:r>
              <a:rPr lang="en-US" sz="2400" b="1" dirty="0"/>
              <a:t>Regularization of NN </a:t>
            </a:r>
          </a:p>
          <a:p>
            <a:pPr lvl="1">
              <a:buFont typeface="Wingdings" charset="2"/>
              <a:buChar char="§"/>
            </a:pPr>
            <a:r>
              <a:rPr lang="en-US" sz="2200" dirty="0"/>
              <a:t>Norm Penalties</a:t>
            </a:r>
          </a:p>
          <a:p>
            <a:pPr lvl="1">
              <a:buFont typeface="Wingdings" charset="2"/>
              <a:buChar char="§"/>
            </a:pPr>
            <a:r>
              <a:rPr lang="en-US" sz="2200" dirty="0"/>
              <a:t>Early Stopping</a:t>
            </a:r>
          </a:p>
          <a:p>
            <a:pPr lvl="1">
              <a:buFont typeface="Wingdings" charset="2"/>
              <a:buChar char="§"/>
            </a:pPr>
            <a:r>
              <a:rPr lang="en-US" sz="2200" dirty="0"/>
              <a:t>Data Augmentation</a:t>
            </a: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Font typeface="Wingdings" charset="2"/>
              <a:buChar char="§"/>
            </a:pPr>
            <a:r>
              <a:rPr lang="en-US" sz="2200" b="1" dirty="0"/>
              <a:t>Dropout</a:t>
            </a:r>
          </a:p>
          <a:p>
            <a:pPr marL="457182" lvl="1" indent="0">
              <a:buNone/>
            </a:pPr>
            <a:endParaRPr lang="en-US" sz="22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672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3B45C-F552-1744-BAEF-74ACB750D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Co-adaptation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D5353-C3F0-0841-83EF-85ED7161C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496" y="1317857"/>
            <a:ext cx="10327008" cy="2111143"/>
          </a:xfrm>
        </p:spPr>
        <p:txBody>
          <a:bodyPr/>
          <a:lstStyle/>
          <a:p>
            <a:r>
              <a:rPr lang="en-US" dirty="0"/>
              <a:t>Overfitting is when we are very sensitive to the input and therefore the model fits the noise.  </a:t>
            </a:r>
          </a:p>
          <a:p>
            <a:br>
              <a:rPr lang="en-US" dirty="0"/>
            </a:br>
            <a:r>
              <a:rPr lang="en-US" dirty="0"/>
              <a:t>L1 and L2 regularizations ‘shrink’ the coefficients to avoid this problem.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However in a large network many units can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collaborate</a:t>
            </a:r>
            <a:r>
              <a:rPr lang="en-US" dirty="0"/>
              <a:t> to respond to the input while the weights can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remain relatively small</a:t>
            </a:r>
            <a:r>
              <a:rPr lang="en-US" dirty="0"/>
              <a:t>.  This is called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co-adaptation</a:t>
            </a:r>
            <a:r>
              <a:rPr lang="en-US" dirty="0"/>
              <a:t>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AEC526-4522-B849-95F5-1432B32CB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670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Dropout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29390" y="963273"/>
            <a:ext cx="117372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Randomly set some neurons and their connections to zero (i.e. “dropped”)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Prevent overfitting by reducing 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Karla" charset="0"/>
                <a:ea typeface="Karla" charset="0"/>
                <a:cs typeface="Karla" charset="0"/>
              </a:rPr>
              <a:t>co-adaptation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 of neurons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Like training many random sub-networks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6A573B91-6A62-5F49-93D9-3684E99BD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8800" y="2370335"/>
            <a:ext cx="3390900" cy="3657600"/>
          </a:xfrm>
          <a:prstGeom prst="rect">
            <a:avLst/>
          </a:prstGeom>
          <a:ln w="50800">
            <a:solidFill>
              <a:schemeClr val="accent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C2DE26-A214-3D44-B1F1-6D208C166D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2150" y="2370335"/>
            <a:ext cx="3390900" cy="3670300"/>
          </a:xfrm>
          <a:prstGeom prst="rect">
            <a:avLst/>
          </a:prstGeom>
          <a:ln w="50800">
            <a:solidFill>
              <a:schemeClr val="accent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62EDC61-DA2D-3C4B-812E-825C51335048}"/>
              </a:ext>
            </a:extLst>
          </p:cNvPr>
          <p:cNvSpPr txBox="1"/>
          <p:nvPr/>
        </p:nvSpPr>
        <p:spPr>
          <a:xfrm>
            <a:off x="2225814" y="6095220"/>
            <a:ext cx="2856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Karla" pitchFamily="2" charset="0"/>
              </a:rPr>
              <a:t>Standard Neural Network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6C38C6-9AB0-A149-8A38-52D2600B2495}"/>
              </a:ext>
            </a:extLst>
          </p:cNvPr>
          <p:cNvSpPr txBox="1"/>
          <p:nvPr/>
        </p:nvSpPr>
        <p:spPr>
          <a:xfrm>
            <a:off x="7530904" y="6183550"/>
            <a:ext cx="2561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Karla" pitchFamily="2" charset="0"/>
              </a:rPr>
              <a:t>After applying dropout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036CD0-2E30-B24A-83F7-38EAFDE067A7}"/>
              </a:ext>
            </a:extLst>
          </p:cNvPr>
          <p:cNvSpPr/>
          <p:nvPr/>
        </p:nvSpPr>
        <p:spPr>
          <a:xfrm>
            <a:off x="176356" y="6488668"/>
            <a:ext cx="31811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hlinkClick r:id="rId4"/>
              </a:rPr>
              <a:t>https://</a:t>
            </a:r>
            <a:r>
              <a:rPr lang="en-US" sz="1600" dirty="0" err="1">
                <a:hlinkClick r:id="rId4"/>
              </a:rPr>
              <a:t>arxiv.org</a:t>
            </a:r>
            <a:r>
              <a:rPr lang="en-US" sz="1600" dirty="0">
                <a:hlinkClick r:id="rId4"/>
              </a:rPr>
              <a:t>/pdf/1207.0580.pdf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73054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Dropout: Training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610" y="1166018"/>
            <a:ext cx="10507996" cy="4525963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sz="2400" dirty="0"/>
              <a:t>For each new example in a mini-batch (could be for one mini-batch depending on the implementation):</a:t>
            </a:r>
          </a:p>
          <a:p>
            <a:pPr lvl="1">
              <a:spcAft>
                <a:spcPts val="1200"/>
              </a:spcAft>
              <a:buFont typeface="Arial" charset="0"/>
              <a:buChar char="•"/>
            </a:pPr>
            <a:r>
              <a:rPr lang="en-US" sz="2200" dirty="0"/>
              <a:t>Randomly </a:t>
            </a:r>
            <a:r>
              <a:rPr lang="en-US" sz="2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sample a binary mask </a:t>
            </a:r>
            <a:r>
              <a:rPr lang="en-US" sz="2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"/>
                <a:cs typeface="Times"/>
              </a:rPr>
              <a:t>μ</a:t>
            </a:r>
            <a:r>
              <a:rPr lang="en-US" sz="2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200" dirty="0"/>
              <a:t>independently, where </a:t>
            </a:r>
            <a:r>
              <a:rPr lang="en-US" sz="2200" i="1" dirty="0" err="1">
                <a:latin typeface="Times"/>
                <a:cs typeface="Times"/>
              </a:rPr>
              <a:t>μ</a:t>
            </a:r>
            <a:r>
              <a:rPr lang="en-US" sz="2200" i="1" baseline="-25000" dirty="0" err="1">
                <a:latin typeface="Times"/>
                <a:cs typeface="Times"/>
              </a:rPr>
              <a:t>i</a:t>
            </a:r>
            <a:r>
              <a:rPr lang="en-US" sz="2200" dirty="0">
                <a:latin typeface="Times"/>
                <a:cs typeface="Times"/>
              </a:rPr>
              <a:t> </a:t>
            </a:r>
            <a:r>
              <a:rPr lang="en-US" sz="2200" dirty="0">
                <a:latin typeface="Calibri"/>
                <a:cs typeface="Calibri"/>
              </a:rPr>
              <a:t>indicates if</a:t>
            </a:r>
            <a:r>
              <a:rPr lang="en-US" sz="2200" dirty="0"/>
              <a:t> input/hidden node </a:t>
            </a:r>
            <a:r>
              <a:rPr lang="en-US" sz="2200" i="1" dirty="0" err="1">
                <a:latin typeface="Times"/>
                <a:cs typeface="Times"/>
              </a:rPr>
              <a:t>i</a:t>
            </a:r>
            <a:r>
              <a:rPr lang="en-US" sz="2200" dirty="0"/>
              <a:t> is included</a:t>
            </a:r>
            <a:endParaRPr lang="en-US" sz="2200" i="1" baseline="-25000" dirty="0">
              <a:latin typeface="Calibri"/>
              <a:cs typeface="Calibri"/>
            </a:endParaRPr>
          </a:p>
          <a:p>
            <a:pPr lvl="1">
              <a:spcAft>
                <a:spcPts val="1200"/>
              </a:spcAft>
              <a:buFont typeface="Arial" charset="0"/>
              <a:buChar char="•"/>
            </a:pPr>
            <a:r>
              <a:rPr lang="en-US" sz="2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Multiply output of node </a:t>
            </a:r>
            <a:r>
              <a:rPr lang="en-US" sz="2200" i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"/>
                <a:cs typeface="Times"/>
              </a:rPr>
              <a:t>i</a:t>
            </a:r>
            <a:r>
              <a:rPr lang="en-US" sz="22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with </a:t>
            </a:r>
            <a:r>
              <a:rPr lang="en-US" sz="2200" i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"/>
                <a:cs typeface="Times"/>
              </a:rPr>
              <a:t>μ</a:t>
            </a:r>
            <a:r>
              <a:rPr lang="en-US" sz="2200" i="1" baseline="-25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"/>
                <a:cs typeface="Times"/>
              </a:rPr>
              <a:t>i</a:t>
            </a:r>
            <a:r>
              <a:rPr lang="en-US" sz="2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2200" dirty="0"/>
              <a:t>and perform gradient update</a:t>
            </a:r>
          </a:p>
          <a:p>
            <a:pPr>
              <a:spcAft>
                <a:spcPts val="1200"/>
              </a:spcAft>
            </a:pPr>
            <a:endParaRPr lang="en-US" sz="2400" dirty="0"/>
          </a:p>
          <a:p>
            <a:pPr>
              <a:spcAft>
                <a:spcPts val="1200"/>
              </a:spcAft>
            </a:pPr>
            <a:r>
              <a:rPr lang="en-US" sz="2400" dirty="0"/>
              <a:t>Typically: </a:t>
            </a:r>
          </a:p>
          <a:p>
            <a:pPr marL="749300" lvl="1" indent="-230188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	</a:t>
            </a:r>
            <a:r>
              <a:rPr lang="en-US" sz="2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Input</a:t>
            </a:r>
            <a:r>
              <a:rPr lang="en-US" sz="2200" dirty="0"/>
              <a:t> nodes are </a:t>
            </a:r>
            <a:r>
              <a:rPr lang="en-US" sz="2200" u="sng" dirty="0"/>
              <a:t>included</a:t>
            </a:r>
            <a:r>
              <a:rPr lang="en-US" sz="2200" dirty="0"/>
              <a:t> with 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prob=0.8 (as per original paper, but rarely used)</a:t>
            </a:r>
          </a:p>
          <a:p>
            <a:pPr marL="749300" lvl="1" indent="-230188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Hidden</a:t>
            </a:r>
            <a:r>
              <a:rPr lang="en-US" sz="2200" dirty="0"/>
              <a:t> nodes are </a:t>
            </a:r>
            <a:r>
              <a:rPr lang="en-US" sz="2200" u="sng" dirty="0"/>
              <a:t>included</a:t>
            </a:r>
            <a:r>
              <a:rPr lang="en-US" sz="2200" dirty="0"/>
              <a:t> with 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prob=0.5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802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3EB08-5DBD-324E-A83B-0A5C5B5D4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Dropout</a:t>
            </a:r>
          </a:p>
        </p:txBody>
      </p:sp>
      <p:pic>
        <p:nvPicPr>
          <p:cNvPr id="6" name="Content Placeholder 5" descr="A close up of a map&#10;&#10;Description automatically generated">
            <a:extLst>
              <a:ext uri="{FF2B5EF4-FFF2-40B4-BE49-F238E27FC236}">
                <a16:creationId xmlns:a16="http://schemas.microsoft.com/office/drawing/2014/main" id="{6FB436C6-FBA4-974D-A4B3-83DE739CB5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5045" y="2228579"/>
            <a:ext cx="5548233" cy="4186184"/>
          </a:xfrm>
          <a:ln w="63500">
            <a:solidFill>
              <a:schemeClr val="accent1"/>
            </a:solidFill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38FBB2-1D00-DC4B-BEDF-0F4BA34FE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CA0393-6749-B946-ACB3-1069304FF97E}"/>
              </a:ext>
            </a:extLst>
          </p:cNvPr>
          <p:cNvSpPr txBox="1"/>
          <p:nvPr/>
        </p:nvSpPr>
        <p:spPr>
          <a:xfrm>
            <a:off x="1068254" y="983807"/>
            <a:ext cx="106481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Karla" charset="0"/>
                <a:ea typeface="Karla" charset="0"/>
                <a:cs typeface="Karla" charset="0"/>
              </a:rPr>
              <a:t>Widely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 used and 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Karla" charset="0"/>
                <a:ea typeface="Karla" charset="0"/>
                <a:cs typeface="Karla" charset="0"/>
              </a:rPr>
              <a:t>highly effective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Proposed as an alternative to ensemble methods, which is too expensive for neural nets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519446"/>
            <a:ext cx="565392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u="sng" dirty="0">
                <a:latin typeface="Slack-Lato" charset="0"/>
                <a:hlinkClick r:id="rId3"/>
              </a:rPr>
              <a:t>http://jmlr.org/papers/volume15/srivastava14a/srivastava14a.pdf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7362751" y="2630833"/>
            <a:ext cx="4479957" cy="25699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dirty="0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</a:rPr>
              <a:t>Test error for different architectures with and without dropout. </a:t>
            </a:r>
          </a:p>
          <a:p>
            <a:endParaRPr lang="en-US" sz="2300" dirty="0">
              <a:solidFill>
                <a:schemeClr val="tx1">
                  <a:lumMod val="75000"/>
                  <a:lumOff val="25000"/>
                </a:schemeClr>
              </a:solidFill>
              <a:latin typeface="Karla" charset="0"/>
            </a:endParaRPr>
          </a:p>
          <a:p>
            <a:r>
              <a:rPr lang="en-US" sz="2300" dirty="0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</a:rPr>
              <a:t>The networks have 2 to 4 hidden layers each with 1024 to 2048 units.</a:t>
            </a:r>
          </a:p>
        </p:txBody>
      </p:sp>
    </p:spTree>
    <p:extLst>
      <p:ext uri="{BB962C8B-B14F-4D97-AF65-F5344CB8AC3E}">
        <p14:creationId xmlns:p14="http://schemas.microsoft.com/office/powerpoint/2010/main" val="643831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Dropout: Prediction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We can think of dropout as training many of sub-networks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At </a:t>
            </a:r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test time</a:t>
            </a:r>
            <a:r>
              <a:rPr lang="en-US" sz="2400" dirty="0"/>
              <a:t>, we can “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aggregate</a:t>
            </a:r>
            <a:r>
              <a:rPr lang="en-US" sz="2400" dirty="0"/>
              <a:t>” over these sub-networks by </a:t>
            </a:r>
            <a:r>
              <a:rPr lang="en-US" sz="2400" b="1" dirty="0"/>
              <a:t>reducing connection weights in proportion to dropout probability, </a:t>
            </a:r>
            <a:r>
              <a:rPr lang="en-US" sz="2400" b="1" i="1" dirty="0"/>
              <a:t>p</a:t>
            </a:r>
            <a:endParaRPr lang="en-US" sz="2400" b="1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Picture 4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A176E3BF-A357-184F-9EE8-28342119A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384" y="2675991"/>
            <a:ext cx="11155231" cy="3043093"/>
          </a:xfrm>
          <a:prstGeom prst="rect">
            <a:avLst/>
          </a:prstGeom>
        </p:spPr>
      </p:pic>
      <p:sp>
        <p:nvSpPr>
          <p:cNvPr id="7" name="Frame 6">
            <a:extLst>
              <a:ext uri="{FF2B5EF4-FFF2-40B4-BE49-F238E27FC236}">
                <a16:creationId xmlns:a16="http://schemas.microsoft.com/office/drawing/2014/main" id="{F199FBD2-4549-3B4C-A8E4-FA42D6FD7F64}"/>
              </a:ext>
            </a:extLst>
          </p:cNvPr>
          <p:cNvSpPr/>
          <p:nvPr/>
        </p:nvSpPr>
        <p:spPr>
          <a:xfrm>
            <a:off x="2603810" y="4787134"/>
            <a:ext cx="468000" cy="468000"/>
          </a:xfrm>
          <a:prstGeom prst="fram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71A1499B-F7A9-EB45-BB99-2DBA3F299300}"/>
              </a:ext>
            </a:extLst>
          </p:cNvPr>
          <p:cNvSpPr/>
          <p:nvPr/>
        </p:nvSpPr>
        <p:spPr>
          <a:xfrm>
            <a:off x="4962835" y="3909992"/>
            <a:ext cx="468000" cy="396000"/>
          </a:xfrm>
          <a:prstGeom prst="fram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435BCAA1-AD53-1049-BF26-55771F35650B}"/>
              </a:ext>
            </a:extLst>
          </p:cNvPr>
          <p:cNvSpPr/>
          <p:nvPr/>
        </p:nvSpPr>
        <p:spPr>
          <a:xfrm>
            <a:off x="10498252" y="3873992"/>
            <a:ext cx="662171" cy="432000"/>
          </a:xfrm>
          <a:prstGeom prst="fram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DB06403-143D-2E4F-99D2-B2312FFF228F}"/>
              </a:ext>
            </a:extLst>
          </p:cNvPr>
          <p:cNvCxnSpPr/>
          <p:nvPr/>
        </p:nvCxnSpPr>
        <p:spPr>
          <a:xfrm>
            <a:off x="3330924" y="5605042"/>
            <a:ext cx="1019331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62988DE-C537-314C-A1A4-E83A9F984CF0}"/>
              </a:ext>
            </a:extLst>
          </p:cNvPr>
          <p:cNvCxnSpPr>
            <a:cxnSpLocks/>
          </p:cNvCxnSpPr>
          <p:nvPr/>
        </p:nvCxnSpPr>
        <p:spPr>
          <a:xfrm>
            <a:off x="9089647" y="5588895"/>
            <a:ext cx="492176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B808CCE-9217-614C-9EE5-6CEEFB6B7D6B}"/>
              </a:ext>
            </a:extLst>
          </p:cNvPr>
          <p:cNvSpPr txBox="1">
            <a:spLocks/>
          </p:cNvSpPr>
          <p:nvPr/>
        </p:nvSpPr>
        <p:spPr>
          <a:xfrm>
            <a:off x="174645" y="5811366"/>
            <a:ext cx="11842708" cy="614264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182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1pPr>
            <a:lvl2pPr marL="742920" indent="-285738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2pPr>
            <a:lvl3pPr marL="114295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3pPr>
            <a:lvl4pPr marL="1600136" indent="-228590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4pPr>
            <a:lvl5pPr marL="2057317" indent="-228590" algn="l" defTabSz="457182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5pPr>
            <a:lvl6pPr marL="2514499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/>
              <a:t>NOTE: </a:t>
            </a:r>
            <a:r>
              <a:rPr lang="en-US" sz="1600" dirty="0"/>
              <a:t>Dropouts can be used for </a:t>
            </a:r>
            <a:r>
              <a:rPr lang="en-US" sz="1600" b="1" dirty="0"/>
              <a:t>neural network inference </a:t>
            </a:r>
            <a:r>
              <a:rPr lang="en-US" sz="1600" dirty="0"/>
              <a:t>by dropping during predictions and predicting multiple times to get a distribution</a:t>
            </a:r>
            <a:r>
              <a:rPr lang="en-US" sz="2400" dirty="0"/>
              <a:t> 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116246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27839-BF63-3A44-8EC1-2FA162293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Dropout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48063D-8551-C64D-B7D3-B895D9AF6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005307"/>
      </p:ext>
    </p:extLst>
  </p:cSld>
  <p:clrMapOvr>
    <a:masterClrMapping/>
  </p:clrMapOvr>
</p:sld>
</file>

<file path=ppt/theme/theme1.xml><?xml version="1.0" encoding="utf-8"?>
<a:theme xmlns:a="http://schemas.openxmlformats.org/drawingml/2006/main" name="1_GEC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2" id="{EE3F4256-57BA-4E45-A16C-7FF03EA64AD5}" vid="{8FDA9A5F-BD2F-2E4D-B6B1-DDFA3E9D3C63}"/>
    </a:ext>
  </a:extLst>
</a:theme>
</file>

<file path=ppt/theme/theme2.xml><?xml version="1.0" encoding="utf-8"?>
<a:theme xmlns:a="http://schemas.openxmlformats.org/drawingml/2006/main" name="GEC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2" id="{EE3F4256-57BA-4E45-A16C-7FF03EA64AD5}" vid="{8FDA9A5F-BD2F-2E4D-B6B1-DDFA3E9D3C63}"/>
    </a:ext>
  </a:extLst>
</a:theme>
</file>

<file path=ppt/theme/theme3.xml><?xml version="1.0" encoding="utf-8"?>
<a:theme xmlns:a="http://schemas.openxmlformats.org/drawingml/2006/main" name="2_GEC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2" id="{EE3F4256-57BA-4E45-A16C-7FF03EA64AD5}" vid="{8FDA9A5F-BD2F-2E4D-B6B1-DDFA3E9D3C63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NNRegularization-Part A</Template>
  <TotalTime>12242</TotalTime>
  <Words>348</Words>
  <Application>Microsoft Macintosh PowerPoint</Application>
  <PresentationFormat>Widescreen</PresentationFormat>
  <Paragraphs>50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Karla</vt:lpstr>
      <vt:lpstr>Slack-Lato</vt:lpstr>
      <vt:lpstr>Times</vt:lpstr>
      <vt:lpstr>Wingdings</vt:lpstr>
      <vt:lpstr>1_GEC_template</vt:lpstr>
      <vt:lpstr>GEC_template</vt:lpstr>
      <vt:lpstr>2_GEC_template</vt:lpstr>
      <vt:lpstr>Neural Network Regularization Dropouts &amp; Batch Normalization</vt:lpstr>
      <vt:lpstr>Outline</vt:lpstr>
      <vt:lpstr>Co-adaptation</vt:lpstr>
      <vt:lpstr>Dropout</vt:lpstr>
      <vt:lpstr>Dropout: Training </vt:lpstr>
      <vt:lpstr>Dropout</vt:lpstr>
      <vt:lpstr>Dropout: Prediction  </vt:lpstr>
      <vt:lpstr>Exercise: Dropout</vt:lpstr>
    </vt:vector>
  </TitlesOfParts>
  <Company>Harvard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Feedforward Networks</dc:title>
  <dc:creator>Harikrishna Narasimhan</dc:creator>
  <cp:lastModifiedBy>Protopapas, Pavlos</cp:lastModifiedBy>
  <cp:revision>405</cp:revision>
  <cp:lastPrinted>2020-06-26T11:26:08Z</cp:lastPrinted>
  <dcterms:created xsi:type="dcterms:W3CDTF">2017-11-02T16:57:55Z</dcterms:created>
  <dcterms:modified xsi:type="dcterms:W3CDTF">2020-11-17T21:06:55Z</dcterms:modified>
</cp:coreProperties>
</file>