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7" r:id="rId2"/>
    <p:sldId id="343" r:id="rId3"/>
    <p:sldId id="451" r:id="rId4"/>
    <p:sldId id="534" r:id="rId5"/>
    <p:sldId id="452" r:id="rId6"/>
    <p:sldId id="681" r:id="rId7"/>
    <p:sldId id="682" r:id="rId8"/>
    <p:sldId id="683" r:id="rId9"/>
    <p:sldId id="684" r:id="rId10"/>
    <p:sldId id="685" r:id="rId11"/>
    <p:sldId id="686" r:id="rId12"/>
    <p:sldId id="687" r:id="rId13"/>
    <p:sldId id="688" r:id="rId14"/>
    <p:sldId id="689" r:id="rId15"/>
    <p:sldId id="690" r:id="rId16"/>
    <p:sldId id="691" r:id="rId17"/>
    <p:sldId id="692" r:id="rId18"/>
    <p:sldId id="693" r:id="rId19"/>
    <p:sldId id="694" r:id="rId20"/>
    <p:sldId id="695" r:id="rId21"/>
    <p:sldId id="696" r:id="rId22"/>
    <p:sldId id="697" r:id="rId23"/>
    <p:sldId id="698" r:id="rId24"/>
    <p:sldId id="699" r:id="rId25"/>
    <p:sldId id="700" r:id="rId26"/>
    <p:sldId id="701" r:id="rId27"/>
    <p:sldId id="702" r:id="rId28"/>
    <p:sldId id="703" r:id="rId29"/>
    <p:sldId id="704" r:id="rId30"/>
    <p:sldId id="705" r:id="rId31"/>
    <p:sldId id="706" r:id="rId32"/>
    <p:sldId id="707" r:id="rId33"/>
    <p:sldId id="708" r:id="rId34"/>
    <p:sldId id="709" r:id="rId35"/>
    <p:sldId id="710" r:id="rId36"/>
    <p:sldId id="711" r:id="rId37"/>
    <p:sldId id="714" r:id="rId38"/>
    <p:sldId id="712" r:id="rId39"/>
    <p:sldId id="713" r:id="rId40"/>
    <p:sldId id="720" r:id="rId41"/>
    <p:sldId id="715" r:id="rId42"/>
    <p:sldId id="716" r:id="rId43"/>
    <p:sldId id="717" r:id="rId44"/>
    <p:sldId id="718" r:id="rId45"/>
    <p:sldId id="719" r:id="rId46"/>
    <p:sldId id="72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B8C3"/>
    <a:srgbClr val="92BBCC"/>
    <a:srgbClr val="A8CCB6"/>
    <a:srgbClr val="00A39A"/>
    <a:srgbClr val="BCADF8"/>
    <a:srgbClr val="FFC3C4"/>
    <a:srgbClr val="B930A0"/>
    <a:srgbClr val="70306F"/>
    <a:srgbClr val="FF0000"/>
    <a:srgbClr val="F88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p:restoredTop sz="94643"/>
  </p:normalViewPr>
  <p:slideViewPr>
    <p:cSldViewPr snapToGrid="0" snapToObjects="1">
      <p:cViewPr varScale="1">
        <p:scale>
          <a:sx n="105" d="100"/>
          <a:sy n="105" d="100"/>
        </p:scale>
        <p:origin x="224" y="8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B5D75-2D93-A747-8DB5-37CF9BFEED59}" type="datetimeFigureOut">
              <a:rPr lang="en-US" smtClean="0"/>
              <a:t>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8EA78-CF71-B440-90D2-A12E0253D04B}" type="slidenum">
              <a:rPr lang="en-US" smtClean="0"/>
              <a:t>‹#›</a:t>
            </a:fld>
            <a:endParaRPr lang="en-US"/>
          </a:p>
        </p:txBody>
      </p:sp>
    </p:spTree>
    <p:extLst>
      <p:ext uri="{BB962C8B-B14F-4D97-AF65-F5344CB8AC3E}">
        <p14:creationId xmlns:p14="http://schemas.microsoft.com/office/powerpoint/2010/main" val="165616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2</a:t>
            </a:fld>
            <a:endParaRPr lang="en-US"/>
          </a:p>
        </p:txBody>
      </p:sp>
    </p:spTree>
    <p:extLst>
      <p:ext uri="{BB962C8B-B14F-4D97-AF65-F5344CB8AC3E}">
        <p14:creationId xmlns:p14="http://schemas.microsoft.com/office/powerpoint/2010/main" val="113810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11</a:t>
            </a:fld>
            <a:endParaRPr lang="en-US"/>
          </a:p>
        </p:txBody>
      </p:sp>
    </p:spTree>
    <p:extLst>
      <p:ext uri="{BB962C8B-B14F-4D97-AF65-F5344CB8AC3E}">
        <p14:creationId xmlns:p14="http://schemas.microsoft.com/office/powerpoint/2010/main" val="1909485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12</a:t>
            </a:fld>
            <a:endParaRPr lang="en-US"/>
          </a:p>
        </p:txBody>
      </p:sp>
    </p:spTree>
    <p:extLst>
      <p:ext uri="{BB962C8B-B14F-4D97-AF65-F5344CB8AC3E}">
        <p14:creationId xmlns:p14="http://schemas.microsoft.com/office/powerpoint/2010/main" val="153242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13</a:t>
            </a:fld>
            <a:endParaRPr lang="en-US"/>
          </a:p>
        </p:txBody>
      </p:sp>
    </p:spTree>
    <p:extLst>
      <p:ext uri="{BB962C8B-B14F-4D97-AF65-F5344CB8AC3E}">
        <p14:creationId xmlns:p14="http://schemas.microsoft.com/office/powerpoint/2010/main" val="1258013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14</a:t>
            </a:fld>
            <a:endParaRPr lang="en-US"/>
          </a:p>
        </p:txBody>
      </p:sp>
    </p:spTree>
    <p:extLst>
      <p:ext uri="{BB962C8B-B14F-4D97-AF65-F5344CB8AC3E}">
        <p14:creationId xmlns:p14="http://schemas.microsoft.com/office/powerpoint/2010/main" val="1294600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15</a:t>
            </a:fld>
            <a:endParaRPr lang="en-US"/>
          </a:p>
        </p:txBody>
      </p:sp>
    </p:spTree>
    <p:extLst>
      <p:ext uri="{BB962C8B-B14F-4D97-AF65-F5344CB8AC3E}">
        <p14:creationId xmlns:p14="http://schemas.microsoft.com/office/powerpoint/2010/main" val="2341262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16</a:t>
            </a:fld>
            <a:endParaRPr lang="en-US"/>
          </a:p>
        </p:txBody>
      </p:sp>
    </p:spTree>
    <p:extLst>
      <p:ext uri="{BB962C8B-B14F-4D97-AF65-F5344CB8AC3E}">
        <p14:creationId xmlns:p14="http://schemas.microsoft.com/office/powerpoint/2010/main" val="568014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17</a:t>
            </a:fld>
            <a:endParaRPr lang="en-US"/>
          </a:p>
        </p:txBody>
      </p:sp>
    </p:spTree>
    <p:extLst>
      <p:ext uri="{BB962C8B-B14F-4D97-AF65-F5344CB8AC3E}">
        <p14:creationId xmlns:p14="http://schemas.microsoft.com/office/powerpoint/2010/main" val="1935494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18</a:t>
            </a:fld>
            <a:endParaRPr lang="en-US"/>
          </a:p>
        </p:txBody>
      </p:sp>
    </p:spTree>
    <p:extLst>
      <p:ext uri="{BB962C8B-B14F-4D97-AF65-F5344CB8AC3E}">
        <p14:creationId xmlns:p14="http://schemas.microsoft.com/office/powerpoint/2010/main" val="223910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19</a:t>
            </a:fld>
            <a:endParaRPr lang="en-US"/>
          </a:p>
        </p:txBody>
      </p:sp>
    </p:spTree>
    <p:extLst>
      <p:ext uri="{BB962C8B-B14F-4D97-AF65-F5344CB8AC3E}">
        <p14:creationId xmlns:p14="http://schemas.microsoft.com/office/powerpoint/2010/main" val="2898826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20</a:t>
            </a:fld>
            <a:endParaRPr lang="en-US"/>
          </a:p>
        </p:txBody>
      </p:sp>
    </p:spTree>
    <p:extLst>
      <p:ext uri="{BB962C8B-B14F-4D97-AF65-F5344CB8AC3E}">
        <p14:creationId xmlns:p14="http://schemas.microsoft.com/office/powerpoint/2010/main" val="3229479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a:t>
            </a:fld>
            <a:endParaRPr lang="en-US"/>
          </a:p>
        </p:txBody>
      </p:sp>
    </p:spTree>
    <p:extLst>
      <p:ext uri="{BB962C8B-B14F-4D97-AF65-F5344CB8AC3E}">
        <p14:creationId xmlns:p14="http://schemas.microsoft.com/office/powerpoint/2010/main" val="311027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21</a:t>
            </a:fld>
            <a:endParaRPr lang="en-US"/>
          </a:p>
        </p:txBody>
      </p:sp>
    </p:spTree>
    <p:extLst>
      <p:ext uri="{BB962C8B-B14F-4D97-AF65-F5344CB8AC3E}">
        <p14:creationId xmlns:p14="http://schemas.microsoft.com/office/powerpoint/2010/main" val="2142289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22</a:t>
            </a:fld>
            <a:endParaRPr lang="en-US"/>
          </a:p>
        </p:txBody>
      </p:sp>
    </p:spTree>
    <p:extLst>
      <p:ext uri="{BB962C8B-B14F-4D97-AF65-F5344CB8AC3E}">
        <p14:creationId xmlns:p14="http://schemas.microsoft.com/office/powerpoint/2010/main" val="1209429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23</a:t>
            </a:fld>
            <a:endParaRPr lang="en-US"/>
          </a:p>
        </p:txBody>
      </p:sp>
    </p:spTree>
    <p:extLst>
      <p:ext uri="{BB962C8B-B14F-4D97-AF65-F5344CB8AC3E}">
        <p14:creationId xmlns:p14="http://schemas.microsoft.com/office/powerpoint/2010/main" val="4275298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24</a:t>
            </a:fld>
            <a:endParaRPr lang="en-US"/>
          </a:p>
        </p:txBody>
      </p:sp>
    </p:spTree>
    <p:extLst>
      <p:ext uri="{BB962C8B-B14F-4D97-AF65-F5344CB8AC3E}">
        <p14:creationId xmlns:p14="http://schemas.microsoft.com/office/powerpoint/2010/main" val="3624986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25</a:t>
            </a:fld>
            <a:endParaRPr lang="en-US"/>
          </a:p>
        </p:txBody>
      </p:sp>
    </p:spTree>
    <p:extLst>
      <p:ext uri="{BB962C8B-B14F-4D97-AF65-F5344CB8AC3E}">
        <p14:creationId xmlns:p14="http://schemas.microsoft.com/office/powerpoint/2010/main" val="2001860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26</a:t>
            </a:fld>
            <a:endParaRPr lang="en-US"/>
          </a:p>
        </p:txBody>
      </p:sp>
    </p:spTree>
    <p:extLst>
      <p:ext uri="{BB962C8B-B14F-4D97-AF65-F5344CB8AC3E}">
        <p14:creationId xmlns:p14="http://schemas.microsoft.com/office/powerpoint/2010/main" val="1173706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27</a:t>
            </a:fld>
            <a:endParaRPr lang="en-US"/>
          </a:p>
        </p:txBody>
      </p:sp>
    </p:spTree>
    <p:extLst>
      <p:ext uri="{BB962C8B-B14F-4D97-AF65-F5344CB8AC3E}">
        <p14:creationId xmlns:p14="http://schemas.microsoft.com/office/powerpoint/2010/main" val="668046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28</a:t>
            </a:fld>
            <a:endParaRPr lang="en-US"/>
          </a:p>
        </p:txBody>
      </p:sp>
    </p:spTree>
    <p:extLst>
      <p:ext uri="{BB962C8B-B14F-4D97-AF65-F5344CB8AC3E}">
        <p14:creationId xmlns:p14="http://schemas.microsoft.com/office/powerpoint/2010/main" val="1766429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29</a:t>
            </a:fld>
            <a:endParaRPr lang="en-US"/>
          </a:p>
        </p:txBody>
      </p:sp>
    </p:spTree>
    <p:extLst>
      <p:ext uri="{BB962C8B-B14F-4D97-AF65-F5344CB8AC3E}">
        <p14:creationId xmlns:p14="http://schemas.microsoft.com/office/powerpoint/2010/main" val="4255342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30</a:t>
            </a:fld>
            <a:endParaRPr lang="en-US"/>
          </a:p>
        </p:txBody>
      </p:sp>
    </p:spTree>
    <p:extLst>
      <p:ext uri="{BB962C8B-B14F-4D97-AF65-F5344CB8AC3E}">
        <p14:creationId xmlns:p14="http://schemas.microsoft.com/office/powerpoint/2010/main" val="37206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4</a:t>
            </a:fld>
            <a:endParaRPr lang="en-US"/>
          </a:p>
        </p:txBody>
      </p:sp>
    </p:spTree>
    <p:extLst>
      <p:ext uri="{BB962C8B-B14F-4D97-AF65-F5344CB8AC3E}">
        <p14:creationId xmlns:p14="http://schemas.microsoft.com/office/powerpoint/2010/main" val="742187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31</a:t>
            </a:fld>
            <a:endParaRPr lang="en-US"/>
          </a:p>
        </p:txBody>
      </p:sp>
    </p:spTree>
    <p:extLst>
      <p:ext uri="{BB962C8B-B14F-4D97-AF65-F5344CB8AC3E}">
        <p14:creationId xmlns:p14="http://schemas.microsoft.com/office/powerpoint/2010/main" val="2814337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32</a:t>
            </a:fld>
            <a:endParaRPr lang="en-US"/>
          </a:p>
        </p:txBody>
      </p:sp>
    </p:spTree>
    <p:extLst>
      <p:ext uri="{BB962C8B-B14F-4D97-AF65-F5344CB8AC3E}">
        <p14:creationId xmlns:p14="http://schemas.microsoft.com/office/powerpoint/2010/main" val="2249182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33</a:t>
            </a:fld>
            <a:endParaRPr lang="en-US"/>
          </a:p>
        </p:txBody>
      </p:sp>
    </p:spTree>
    <p:extLst>
      <p:ext uri="{BB962C8B-B14F-4D97-AF65-F5344CB8AC3E}">
        <p14:creationId xmlns:p14="http://schemas.microsoft.com/office/powerpoint/2010/main" val="2554244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34</a:t>
            </a:fld>
            <a:endParaRPr lang="en-US"/>
          </a:p>
        </p:txBody>
      </p:sp>
    </p:spTree>
    <p:extLst>
      <p:ext uri="{BB962C8B-B14F-4D97-AF65-F5344CB8AC3E}">
        <p14:creationId xmlns:p14="http://schemas.microsoft.com/office/powerpoint/2010/main" val="2148661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35</a:t>
            </a:fld>
            <a:endParaRPr lang="en-US"/>
          </a:p>
        </p:txBody>
      </p:sp>
    </p:spTree>
    <p:extLst>
      <p:ext uri="{BB962C8B-B14F-4D97-AF65-F5344CB8AC3E}">
        <p14:creationId xmlns:p14="http://schemas.microsoft.com/office/powerpoint/2010/main" val="2640630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36</a:t>
            </a:fld>
            <a:endParaRPr lang="en-US"/>
          </a:p>
        </p:txBody>
      </p:sp>
    </p:spTree>
    <p:extLst>
      <p:ext uri="{BB962C8B-B14F-4D97-AF65-F5344CB8AC3E}">
        <p14:creationId xmlns:p14="http://schemas.microsoft.com/office/powerpoint/2010/main" val="3646877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37</a:t>
            </a:fld>
            <a:endParaRPr lang="en-US"/>
          </a:p>
        </p:txBody>
      </p:sp>
    </p:spTree>
    <p:extLst>
      <p:ext uri="{BB962C8B-B14F-4D97-AF65-F5344CB8AC3E}">
        <p14:creationId xmlns:p14="http://schemas.microsoft.com/office/powerpoint/2010/main" val="2917439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38</a:t>
            </a:fld>
            <a:endParaRPr lang="en-US"/>
          </a:p>
        </p:txBody>
      </p:sp>
    </p:spTree>
    <p:extLst>
      <p:ext uri="{BB962C8B-B14F-4D97-AF65-F5344CB8AC3E}">
        <p14:creationId xmlns:p14="http://schemas.microsoft.com/office/powerpoint/2010/main" val="2701558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39</a:t>
            </a:fld>
            <a:endParaRPr lang="en-US"/>
          </a:p>
        </p:txBody>
      </p:sp>
    </p:spTree>
    <p:extLst>
      <p:ext uri="{BB962C8B-B14F-4D97-AF65-F5344CB8AC3E}">
        <p14:creationId xmlns:p14="http://schemas.microsoft.com/office/powerpoint/2010/main" val="998840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40</a:t>
            </a:fld>
            <a:endParaRPr lang="en-US"/>
          </a:p>
        </p:txBody>
      </p:sp>
    </p:spTree>
    <p:extLst>
      <p:ext uri="{BB962C8B-B14F-4D97-AF65-F5344CB8AC3E}">
        <p14:creationId xmlns:p14="http://schemas.microsoft.com/office/powerpoint/2010/main" val="151603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5</a:t>
            </a:fld>
            <a:endParaRPr lang="en-US"/>
          </a:p>
        </p:txBody>
      </p:sp>
    </p:spTree>
    <p:extLst>
      <p:ext uri="{BB962C8B-B14F-4D97-AF65-F5344CB8AC3E}">
        <p14:creationId xmlns:p14="http://schemas.microsoft.com/office/powerpoint/2010/main" val="1496317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41</a:t>
            </a:fld>
            <a:endParaRPr lang="en-US"/>
          </a:p>
        </p:txBody>
      </p:sp>
    </p:spTree>
    <p:extLst>
      <p:ext uri="{BB962C8B-B14F-4D97-AF65-F5344CB8AC3E}">
        <p14:creationId xmlns:p14="http://schemas.microsoft.com/office/powerpoint/2010/main" val="756737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42</a:t>
            </a:fld>
            <a:endParaRPr lang="en-US"/>
          </a:p>
        </p:txBody>
      </p:sp>
    </p:spTree>
    <p:extLst>
      <p:ext uri="{BB962C8B-B14F-4D97-AF65-F5344CB8AC3E}">
        <p14:creationId xmlns:p14="http://schemas.microsoft.com/office/powerpoint/2010/main" val="2312400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43</a:t>
            </a:fld>
            <a:endParaRPr lang="en-US"/>
          </a:p>
        </p:txBody>
      </p:sp>
    </p:spTree>
    <p:extLst>
      <p:ext uri="{BB962C8B-B14F-4D97-AF65-F5344CB8AC3E}">
        <p14:creationId xmlns:p14="http://schemas.microsoft.com/office/powerpoint/2010/main" val="3535441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44</a:t>
            </a:fld>
            <a:endParaRPr lang="en-US"/>
          </a:p>
        </p:txBody>
      </p:sp>
    </p:spTree>
    <p:extLst>
      <p:ext uri="{BB962C8B-B14F-4D97-AF65-F5344CB8AC3E}">
        <p14:creationId xmlns:p14="http://schemas.microsoft.com/office/powerpoint/2010/main" val="39348985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45</a:t>
            </a:fld>
            <a:endParaRPr lang="en-US"/>
          </a:p>
        </p:txBody>
      </p:sp>
    </p:spTree>
    <p:extLst>
      <p:ext uri="{BB962C8B-B14F-4D97-AF65-F5344CB8AC3E}">
        <p14:creationId xmlns:p14="http://schemas.microsoft.com/office/powerpoint/2010/main" val="3688251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46</a:t>
            </a:fld>
            <a:endParaRPr lang="en-US"/>
          </a:p>
        </p:txBody>
      </p:sp>
    </p:spTree>
    <p:extLst>
      <p:ext uri="{BB962C8B-B14F-4D97-AF65-F5344CB8AC3E}">
        <p14:creationId xmlns:p14="http://schemas.microsoft.com/office/powerpoint/2010/main" val="281691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6</a:t>
            </a:fld>
            <a:endParaRPr lang="en-US"/>
          </a:p>
        </p:txBody>
      </p:sp>
    </p:spTree>
    <p:extLst>
      <p:ext uri="{BB962C8B-B14F-4D97-AF65-F5344CB8AC3E}">
        <p14:creationId xmlns:p14="http://schemas.microsoft.com/office/powerpoint/2010/main" val="137943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7</a:t>
            </a:fld>
            <a:endParaRPr lang="en-US"/>
          </a:p>
        </p:txBody>
      </p:sp>
    </p:spTree>
    <p:extLst>
      <p:ext uri="{BB962C8B-B14F-4D97-AF65-F5344CB8AC3E}">
        <p14:creationId xmlns:p14="http://schemas.microsoft.com/office/powerpoint/2010/main" val="346475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8</a:t>
            </a:fld>
            <a:endParaRPr lang="en-US"/>
          </a:p>
        </p:txBody>
      </p:sp>
    </p:spTree>
    <p:extLst>
      <p:ext uri="{BB962C8B-B14F-4D97-AF65-F5344CB8AC3E}">
        <p14:creationId xmlns:p14="http://schemas.microsoft.com/office/powerpoint/2010/main" val="294968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9</a:t>
            </a:fld>
            <a:endParaRPr lang="en-US"/>
          </a:p>
        </p:txBody>
      </p:sp>
    </p:spTree>
    <p:extLst>
      <p:ext uri="{BB962C8B-B14F-4D97-AF65-F5344CB8AC3E}">
        <p14:creationId xmlns:p14="http://schemas.microsoft.com/office/powerpoint/2010/main" val="71633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10</a:t>
            </a:fld>
            <a:endParaRPr lang="en-US"/>
          </a:p>
        </p:txBody>
      </p:sp>
    </p:spTree>
    <p:extLst>
      <p:ext uri="{BB962C8B-B14F-4D97-AF65-F5344CB8AC3E}">
        <p14:creationId xmlns:p14="http://schemas.microsoft.com/office/powerpoint/2010/main" val="1764237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0A91-D687-854A-8853-26DEC929B3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88AB49-7F3F-8A44-8B6C-28FDC46EC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67FB7A-9A86-E241-8A7E-D20EDFCEB966}"/>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5" name="Footer Placeholder 4">
            <a:extLst>
              <a:ext uri="{FF2B5EF4-FFF2-40B4-BE49-F238E27FC236}">
                <a16:creationId xmlns:a16="http://schemas.microsoft.com/office/drawing/2014/main" id="{B4E54847-8029-0F4D-AD47-C8AB6D491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8140B-DBDC-814B-A43B-00CEA44ABA4E}"/>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104400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BF1E-21CB-F849-A7B4-B2D2C19F63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E82E4-B780-3444-8B55-592409714E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ECB14-9723-8747-A1C7-57736371FC53}"/>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5" name="Footer Placeholder 4">
            <a:extLst>
              <a:ext uri="{FF2B5EF4-FFF2-40B4-BE49-F238E27FC236}">
                <a16:creationId xmlns:a16="http://schemas.microsoft.com/office/drawing/2014/main" id="{FAB55DA8-4D17-9C42-B462-440FE073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3E2ED-599B-2549-BB40-244468F4129F}"/>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36247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C787C8-678B-E44D-B8A8-15D82AAFA2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F3DB0-4600-AF4E-8495-363AD1D819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DD8D5-FEBE-F644-9A9C-35CE65F9A036}"/>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5" name="Footer Placeholder 4">
            <a:extLst>
              <a:ext uri="{FF2B5EF4-FFF2-40B4-BE49-F238E27FC236}">
                <a16:creationId xmlns:a16="http://schemas.microsoft.com/office/drawing/2014/main" id="{8E70A28A-45B0-2646-A4EC-CD14B2D8C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C5CBF-1F16-1743-AF99-40CBA9556DA3}"/>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80684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38D9-8723-6F42-9A95-5C76AE3563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A4E93-8D0B-3D4D-A120-883E9BE2AE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B29D0-028F-E44F-9A5F-1537CD37F23E}"/>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5" name="Footer Placeholder 4">
            <a:extLst>
              <a:ext uri="{FF2B5EF4-FFF2-40B4-BE49-F238E27FC236}">
                <a16:creationId xmlns:a16="http://schemas.microsoft.com/office/drawing/2014/main" id="{7523FDF4-32F9-3E4F-859E-206618F84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D901F-416B-CE48-BB5A-DE342AA94EBB}"/>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31275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6E57-63BB-524D-BB4E-0BCA775E8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A617E-54A7-EB4E-929C-43E06807C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9F14C5-FAF8-4249-B764-C6D1AA1DE38E}"/>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5" name="Footer Placeholder 4">
            <a:extLst>
              <a:ext uri="{FF2B5EF4-FFF2-40B4-BE49-F238E27FC236}">
                <a16:creationId xmlns:a16="http://schemas.microsoft.com/office/drawing/2014/main" id="{9E347B11-71D9-D849-BF57-B29123A05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1E4CA-98C9-434A-B239-CBB48DB9514E}"/>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234941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D4C9-F9AE-0543-93F3-4475C0B23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4CDCA-5719-A34B-8369-FCD2B7EC05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723115-EED3-A644-A401-C969013787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DFC5CD-6DDC-1949-BE64-216CDC2D96A3}"/>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6" name="Footer Placeholder 5">
            <a:extLst>
              <a:ext uri="{FF2B5EF4-FFF2-40B4-BE49-F238E27FC236}">
                <a16:creationId xmlns:a16="http://schemas.microsoft.com/office/drawing/2014/main" id="{19F3420F-AC00-FE4F-AEDF-5FBDA4EA8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5DC12-3FE6-E34F-8A08-8BA94963DA68}"/>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348322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C253-B243-A844-A1C3-95610857B8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5FAB03-D57C-0D45-9C0F-936CD2B76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7B9811-D6FB-BF41-A86A-A1306916EA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AA2702-EB31-EF42-86E2-84F55BD14A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0E6150-D732-AC4B-AFFD-0A97E4A65B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6C08E-C16D-0A48-BD8D-9F29A77855D3}"/>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8" name="Footer Placeholder 7">
            <a:extLst>
              <a:ext uri="{FF2B5EF4-FFF2-40B4-BE49-F238E27FC236}">
                <a16:creationId xmlns:a16="http://schemas.microsoft.com/office/drawing/2014/main" id="{54317251-578E-8E47-8A45-D7D94B124B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1382FF-F499-4942-A021-43DB2E7DDA0C}"/>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409660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9B0B-2F5F-4A47-8CD3-3B4DFBE35D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E20D6-0CBB-704B-9D61-DA6CFD3ABC42}"/>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4" name="Footer Placeholder 3">
            <a:extLst>
              <a:ext uri="{FF2B5EF4-FFF2-40B4-BE49-F238E27FC236}">
                <a16:creationId xmlns:a16="http://schemas.microsoft.com/office/drawing/2014/main" id="{0BB8389F-72CA-6B4F-B8CD-E4E6FDB15C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A7E749-4573-C44C-9CE4-AC33E90579EA}"/>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348356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F2EBE-02A8-684F-AF73-1ED5C5213041}"/>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3" name="Footer Placeholder 2">
            <a:extLst>
              <a:ext uri="{FF2B5EF4-FFF2-40B4-BE49-F238E27FC236}">
                <a16:creationId xmlns:a16="http://schemas.microsoft.com/office/drawing/2014/main" id="{C0893F2C-2DD0-D440-A566-9D145257E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434BA-88CE-7A42-BDD8-FDF1107FEEA7}"/>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289777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982D-3406-A94B-81D3-5B9D50636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E9BA9F-EFDF-4444-80A1-214747E85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AD9BA-9D60-EC41-90BA-6D94A7C0F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FBA80A-CDE2-FE42-B65E-E5098CEF01A4}"/>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6" name="Footer Placeholder 5">
            <a:extLst>
              <a:ext uri="{FF2B5EF4-FFF2-40B4-BE49-F238E27FC236}">
                <a16:creationId xmlns:a16="http://schemas.microsoft.com/office/drawing/2014/main" id="{ADB3894F-1F30-714A-85C4-41C613DE2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93F5F-676D-F84D-93B6-E14BFFA3B1C7}"/>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3719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8BF3-23BA-E145-94C5-995E40860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FC4B9-56E6-5F4E-A641-9C3EE88CE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3B863E-1EBD-6B49-861C-DBC4BB20A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D682A5-FF98-B74B-A1DB-CFC25110EA04}"/>
              </a:ext>
            </a:extLst>
          </p:cNvPr>
          <p:cNvSpPr>
            <a:spLocks noGrp="1"/>
          </p:cNvSpPr>
          <p:nvPr>
            <p:ph type="dt" sz="half" idx="10"/>
          </p:nvPr>
        </p:nvSpPr>
        <p:spPr/>
        <p:txBody>
          <a:bodyPr/>
          <a:lstStyle/>
          <a:p>
            <a:fld id="{BBE82975-11C8-C442-98A0-47A312083D41}" type="datetimeFigureOut">
              <a:rPr lang="en-US" smtClean="0"/>
              <a:t>11/6/20</a:t>
            </a:fld>
            <a:endParaRPr lang="en-US"/>
          </a:p>
        </p:txBody>
      </p:sp>
      <p:sp>
        <p:nvSpPr>
          <p:cNvPr id="6" name="Footer Placeholder 5">
            <a:extLst>
              <a:ext uri="{FF2B5EF4-FFF2-40B4-BE49-F238E27FC236}">
                <a16:creationId xmlns:a16="http://schemas.microsoft.com/office/drawing/2014/main" id="{EA86D1B2-866A-5C4A-AC91-85B2AC609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D25E3-C5F9-0E4D-87C3-34C5D5B2BF12}"/>
              </a:ext>
            </a:extLst>
          </p:cNvPr>
          <p:cNvSpPr>
            <a:spLocks noGrp="1"/>
          </p:cNvSpPr>
          <p:nvPr>
            <p:ph type="sldNum" sz="quarter" idx="12"/>
          </p:nvPr>
        </p:nvSpPr>
        <p:spPr/>
        <p:txBody>
          <a:bodyPr/>
          <a:lstStyle/>
          <a:p>
            <a:fld id="{FB0400E9-F1C7-9247-B747-5922BAF97538}" type="slidenum">
              <a:rPr lang="en-US" smtClean="0"/>
              <a:t>‹#›</a:t>
            </a:fld>
            <a:endParaRPr lang="en-US"/>
          </a:p>
        </p:txBody>
      </p:sp>
    </p:spTree>
    <p:extLst>
      <p:ext uri="{BB962C8B-B14F-4D97-AF65-F5344CB8AC3E}">
        <p14:creationId xmlns:p14="http://schemas.microsoft.com/office/powerpoint/2010/main" val="352855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75E46-1AE6-CB43-9C70-6B6060826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ABE76E-9CE2-5041-A730-6BD49F175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DCBD0-CE40-6942-8F97-124D99C3D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82975-11C8-C442-98A0-47A312083D41}" type="datetimeFigureOut">
              <a:rPr lang="en-US" smtClean="0"/>
              <a:t>11/6/20</a:t>
            </a:fld>
            <a:endParaRPr lang="en-US"/>
          </a:p>
        </p:txBody>
      </p:sp>
      <p:sp>
        <p:nvSpPr>
          <p:cNvPr id="5" name="Footer Placeholder 4">
            <a:extLst>
              <a:ext uri="{FF2B5EF4-FFF2-40B4-BE49-F238E27FC236}">
                <a16:creationId xmlns:a16="http://schemas.microsoft.com/office/drawing/2014/main" id="{AE335C05-F902-C74B-AE3D-0034FD645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9863A5-EFC2-CA48-9B8B-5F8000E34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400E9-F1C7-9247-B747-5922BAF97538}" type="slidenum">
              <a:rPr lang="en-US" smtClean="0"/>
              <a:t>‹#›</a:t>
            </a:fld>
            <a:endParaRPr lang="en-US"/>
          </a:p>
        </p:txBody>
      </p:sp>
    </p:spTree>
    <p:extLst>
      <p:ext uri="{BB962C8B-B14F-4D97-AF65-F5344CB8AC3E}">
        <p14:creationId xmlns:p14="http://schemas.microsoft.com/office/powerpoint/2010/main" val="423429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824E-0329-7345-8870-B3763055EC9A}"/>
              </a:ext>
            </a:extLst>
          </p:cNvPr>
          <p:cNvSpPr>
            <a:spLocks noGrp="1"/>
          </p:cNvSpPr>
          <p:nvPr>
            <p:ph type="ctrTitle"/>
          </p:nvPr>
        </p:nvSpPr>
        <p:spPr>
          <a:xfrm>
            <a:off x="2009021" y="1534078"/>
            <a:ext cx="9312569" cy="805742"/>
          </a:xfrm>
        </p:spPr>
        <p:txBody>
          <a:bodyPr anchor="b" anchorCtr="0">
            <a:normAutofit/>
          </a:bodyPr>
          <a:lstStyle/>
          <a:p>
            <a:pPr algn="l"/>
            <a:r>
              <a:rPr lang="en-US" sz="4000" dirty="0">
                <a:latin typeface="Avenir Medium" panose="02000503020000020003" pitchFamily="2" charset="0"/>
              </a:rPr>
              <a:t>Lecture 27: Case Study</a:t>
            </a:r>
            <a:endParaRPr lang="en-US" sz="2400" dirty="0">
              <a:latin typeface="Avenir Medium" panose="02000503020000020003" pitchFamily="2" charset="0"/>
            </a:endParaRPr>
          </a:p>
        </p:txBody>
      </p:sp>
      <p:sp>
        <p:nvSpPr>
          <p:cNvPr id="3" name="Subtitle 2">
            <a:extLst>
              <a:ext uri="{FF2B5EF4-FFF2-40B4-BE49-F238E27FC236}">
                <a16:creationId xmlns:a16="http://schemas.microsoft.com/office/drawing/2014/main" id="{A42AC2B2-BE48-F147-B8F0-C4214DE57FF7}"/>
              </a:ext>
            </a:extLst>
          </p:cNvPr>
          <p:cNvSpPr>
            <a:spLocks noGrp="1"/>
          </p:cNvSpPr>
          <p:nvPr>
            <p:ph type="subTitle" idx="1"/>
          </p:nvPr>
        </p:nvSpPr>
        <p:spPr>
          <a:xfrm>
            <a:off x="2099818" y="3766079"/>
            <a:ext cx="9144000" cy="2054980"/>
          </a:xfrm>
        </p:spPr>
        <p:txBody>
          <a:bodyPr>
            <a:normAutofit/>
          </a:bodyPr>
          <a:lstStyle/>
          <a:p>
            <a:pPr algn="l"/>
            <a:r>
              <a:rPr lang="en-US" sz="3200" b="1" dirty="0">
                <a:solidFill>
                  <a:srgbClr val="C00000"/>
                </a:solidFill>
                <a:latin typeface="Avenir Medium" panose="02000503020000020003" pitchFamily="2" charset="0"/>
              </a:rPr>
              <a:t>Harvard IACS</a:t>
            </a:r>
          </a:p>
          <a:p>
            <a:pPr algn="l"/>
            <a:r>
              <a:rPr lang="en-US" dirty="0">
                <a:solidFill>
                  <a:schemeClr val="tx1">
                    <a:lumMod val="75000"/>
                    <a:lumOff val="25000"/>
                  </a:schemeClr>
                </a:solidFill>
                <a:latin typeface="Avenir Medium" panose="02000503020000020003" pitchFamily="2" charset="0"/>
              </a:rPr>
              <a:t>CS109A</a:t>
            </a:r>
          </a:p>
          <a:p>
            <a:pPr algn="l"/>
            <a:r>
              <a:rPr lang="en-US" sz="1800" dirty="0" err="1">
                <a:solidFill>
                  <a:schemeClr val="tx1">
                    <a:lumMod val="75000"/>
                    <a:lumOff val="25000"/>
                  </a:schemeClr>
                </a:solidFill>
                <a:latin typeface="Avenir Medium" panose="02000503020000020003" pitchFamily="2" charset="0"/>
              </a:rPr>
              <a:t>Pavlos</a:t>
            </a:r>
            <a:r>
              <a:rPr lang="en-US" sz="1800" dirty="0">
                <a:solidFill>
                  <a:schemeClr val="tx1">
                    <a:lumMod val="75000"/>
                    <a:lumOff val="25000"/>
                  </a:schemeClr>
                </a:solidFill>
                <a:latin typeface="Avenir Medium" panose="02000503020000020003" pitchFamily="2" charset="0"/>
              </a:rPr>
              <a:t> </a:t>
            </a:r>
            <a:r>
              <a:rPr lang="en-US" sz="1800" dirty="0" err="1">
                <a:solidFill>
                  <a:schemeClr val="tx1">
                    <a:lumMod val="75000"/>
                    <a:lumOff val="25000"/>
                  </a:schemeClr>
                </a:solidFill>
                <a:latin typeface="Avenir Medium" panose="02000503020000020003" pitchFamily="2" charset="0"/>
              </a:rPr>
              <a:t>Protopapas</a:t>
            </a:r>
            <a:r>
              <a:rPr lang="en-US" sz="1800" dirty="0">
                <a:solidFill>
                  <a:schemeClr val="tx1">
                    <a:lumMod val="75000"/>
                    <a:lumOff val="25000"/>
                  </a:schemeClr>
                </a:solidFill>
                <a:latin typeface="Avenir Medium" panose="02000503020000020003" pitchFamily="2" charset="0"/>
              </a:rPr>
              <a:t>, Kevin Rader, and Chris Tanner</a:t>
            </a:r>
          </a:p>
        </p:txBody>
      </p:sp>
      <p:grpSp>
        <p:nvGrpSpPr>
          <p:cNvPr id="4" name="Group 3">
            <a:extLst>
              <a:ext uri="{FF2B5EF4-FFF2-40B4-BE49-F238E27FC236}">
                <a16:creationId xmlns:a16="http://schemas.microsoft.com/office/drawing/2014/main" id="{1F66A7DC-809D-3741-93BC-D14DE36F96EC}"/>
              </a:ext>
            </a:extLst>
          </p:cNvPr>
          <p:cNvGrpSpPr>
            <a:grpSpLocks noChangeAspect="1"/>
          </p:cNvGrpSpPr>
          <p:nvPr/>
        </p:nvGrpSpPr>
        <p:grpSpPr>
          <a:xfrm>
            <a:off x="7675534" y="3792237"/>
            <a:ext cx="1789742" cy="1001334"/>
            <a:chOff x="3383860" y="4092499"/>
            <a:chExt cx="1774304" cy="1102997"/>
          </a:xfrm>
        </p:grpSpPr>
        <p:pic>
          <p:nvPicPr>
            <p:cNvPr id="5" name="Picture 4" descr="iacs.png">
              <a:extLst>
                <a:ext uri="{FF2B5EF4-FFF2-40B4-BE49-F238E27FC236}">
                  <a16:creationId xmlns:a16="http://schemas.microsoft.com/office/drawing/2014/main" id="{9086F760-9B6C-E246-8627-D5679938DA1E}"/>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6" name="Picture 5" descr="harvard.png">
              <a:extLst>
                <a:ext uri="{FF2B5EF4-FFF2-40B4-BE49-F238E27FC236}">
                  <a16:creationId xmlns:a16="http://schemas.microsoft.com/office/drawing/2014/main" id="{0F533E74-7ECE-6C40-86AD-66A084918B0E}"/>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7" name="Rectangle 6">
            <a:extLst>
              <a:ext uri="{FF2B5EF4-FFF2-40B4-BE49-F238E27FC236}">
                <a16:creationId xmlns:a16="http://schemas.microsoft.com/office/drawing/2014/main" id="{C00021C8-F00C-6C43-B330-F8BA8DD2CC26}"/>
              </a:ext>
            </a:extLst>
          </p:cNvPr>
          <p:cNvSpPr/>
          <p:nvPr/>
        </p:nvSpPr>
        <p:spPr>
          <a:xfrm>
            <a:off x="2099818" y="3063666"/>
            <a:ext cx="7806044" cy="9966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0095D9-816C-7842-801A-6D3B6EE1281A}"/>
              </a:ext>
            </a:extLst>
          </p:cNvPr>
          <p:cNvSpPr/>
          <p:nvPr/>
        </p:nvSpPr>
        <p:spPr>
          <a:xfrm>
            <a:off x="2099818" y="3152697"/>
            <a:ext cx="7806044" cy="86497"/>
          </a:xfrm>
          <a:prstGeom prst="rect">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EBC667-27E4-3A43-9E29-B8A44ADC4F14}"/>
              </a:ext>
            </a:extLst>
          </p:cNvPr>
          <p:cNvSpPr/>
          <p:nvPr/>
        </p:nvSpPr>
        <p:spPr>
          <a:xfrm>
            <a:off x="2090947" y="2415684"/>
            <a:ext cx="4574359" cy="461665"/>
          </a:xfrm>
          <a:prstGeom prst="rect">
            <a:avLst/>
          </a:prstGeom>
        </p:spPr>
        <p:txBody>
          <a:bodyPr wrap="square">
            <a:spAutoFit/>
          </a:bodyPr>
          <a:lstStyle/>
          <a:p>
            <a:r>
              <a:rPr lang="en-US" sz="2400" dirty="0">
                <a:latin typeface="Avenir Medium" panose="02000503020000020003" pitchFamily="2" charset="0"/>
              </a:rPr>
              <a:t>The process</a:t>
            </a:r>
            <a:endParaRPr lang="en-US" sz="2400" dirty="0"/>
          </a:p>
        </p:txBody>
      </p:sp>
      <p:pic>
        <p:nvPicPr>
          <p:cNvPr id="10" name="Picture 9">
            <a:extLst>
              <a:ext uri="{FF2B5EF4-FFF2-40B4-BE49-F238E27FC236}">
                <a16:creationId xmlns:a16="http://schemas.microsoft.com/office/drawing/2014/main" id="{AF0C05D8-09D3-7D49-90CB-43190992FCBB}"/>
              </a:ext>
            </a:extLst>
          </p:cNvPr>
          <p:cNvPicPr>
            <a:picLocks noChangeAspect="1"/>
          </p:cNvPicPr>
          <p:nvPr/>
        </p:nvPicPr>
        <p:blipFill>
          <a:blip r:embed="rId4"/>
          <a:stretch>
            <a:fillRect/>
          </a:stretch>
        </p:blipFill>
        <p:spPr>
          <a:xfrm>
            <a:off x="507634" y="3487918"/>
            <a:ext cx="1184794" cy="3370082"/>
          </a:xfrm>
          <a:prstGeom prst="rect">
            <a:avLst/>
          </a:prstGeom>
        </p:spPr>
      </p:pic>
    </p:spTree>
    <p:extLst>
      <p:ext uri="{BB962C8B-B14F-4D97-AF65-F5344CB8AC3E}">
        <p14:creationId xmlns:p14="http://schemas.microsoft.com/office/powerpoint/2010/main" val="155836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0D93CA-60A4-4A4A-A63D-1171A8DBEE39}"/>
              </a:ext>
            </a:extLst>
          </p:cNvPr>
          <p:cNvSpPr txBox="1">
            <a:spLocks/>
          </p:cNvSpPr>
          <p:nvPr/>
        </p:nvSpPr>
        <p:spPr>
          <a:xfrm>
            <a:off x="1030224" y="1193324"/>
            <a:ext cx="9759696" cy="1135348"/>
          </a:xfrm>
          <a:prstGeom prst="rect">
            <a:avLst/>
          </a:prstGeom>
          <a:solidFill>
            <a:schemeClr val="accent4">
              <a:lumMod val="20000"/>
              <a:lumOff val="8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endParaRPr lang="en-US" sz="4000" dirty="0">
              <a:solidFill>
                <a:schemeClr val="bg1"/>
              </a:solidFill>
              <a:latin typeface="Avenir Roman" panose="02000503020000020003" pitchFamily="2" charset="0"/>
            </a:endParaRPr>
          </a:p>
        </p:txBody>
      </p:sp>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10</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305609" y="1096525"/>
            <a:ext cx="9624769" cy="5245860"/>
          </a:xfrm>
          <a:prstGeom prst="rect">
            <a:avLst/>
          </a:prstGeom>
        </p:spPr>
        <p:txBody>
          <a:bodyPr wrap="square">
            <a:spAutoFit/>
          </a:bodyPr>
          <a:lstStyle/>
          <a:p>
            <a:pPr>
              <a:lnSpc>
                <a:spcPct val="150000"/>
              </a:lnSpc>
              <a:spcBef>
                <a:spcPts val="2000"/>
              </a:spcBef>
            </a:pPr>
            <a:r>
              <a:rPr lang="en-US" sz="2400" dirty="0">
                <a:solidFill>
                  <a:srgbClr val="000000"/>
                </a:solidFill>
                <a:latin typeface="Avenir Roman" panose="02000503020000020003" pitchFamily="2" charset="0"/>
              </a:rPr>
              <a:t>1. Are there certain attributes of bourbons that are predictive of good bourbons? (i.e., highly rated by customers)</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hidden gems (i.e., should be good but current reviews are absent or unsupportive of such)</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over-hyped bourbons (i.e., the reviews seem high but the attributes aren't indicative)</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Are there significant results if we target experts' ratings instead of average customer ratings?</a:t>
            </a:r>
            <a:endParaRPr lang="en-US" sz="2400" b="0" i="0" dirty="0">
              <a:solidFill>
                <a:srgbClr val="000000"/>
              </a:solidFill>
              <a:effectLst/>
              <a:latin typeface="Avenir Roman" panose="02000503020000020003" pitchFamily="2" charset="0"/>
            </a:endParaRPr>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rgbClr val="FFC3C4"/>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1: formulate questions</a:t>
            </a:r>
          </a:p>
          <a:p>
            <a:pPr fontAlgn="ctr"/>
            <a:endParaRPr lang="en-US" sz="40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388887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11</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305609" y="1096525"/>
            <a:ext cx="9624769" cy="598434"/>
          </a:xfrm>
          <a:prstGeom prst="rect">
            <a:avLst/>
          </a:prstGeom>
        </p:spPr>
        <p:txBody>
          <a:bodyPr wrap="square">
            <a:spAutoFit/>
          </a:bodyPr>
          <a:lstStyle/>
          <a:p>
            <a:pPr>
              <a:lnSpc>
                <a:spcPct val="150000"/>
              </a:lnSpc>
              <a:spcBef>
                <a:spcPts val="2000"/>
              </a:spcBef>
            </a:pPr>
            <a:r>
              <a:rPr lang="en-US" sz="2400" b="0" i="0" dirty="0">
                <a:solidFill>
                  <a:srgbClr val="000000"/>
                </a:solidFill>
                <a:effectLst/>
                <a:latin typeface="Avenir Roman" panose="02000503020000020003" pitchFamily="2" charset="0"/>
              </a:rPr>
              <a:t>I found </a:t>
            </a:r>
            <a:r>
              <a:rPr lang="en-US" sz="2400" b="0" i="0" dirty="0" err="1">
                <a:solidFill>
                  <a:srgbClr val="000000"/>
                </a:solidFill>
                <a:effectLst/>
                <a:latin typeface="Avenir Roman" panose="02000503020000020003" pitchFamily="2" charset="0"/>
              </a:rPr>
              <a:t>distiller.com</a:t>
            </a:r>
            <a:r>
              <a:rPr lang="en-US" sz="2400" b="0" i="0" dirty="0">
                <a:solidFill>
                  <a:srgbClr val="000000"/>
                </a:solidFill>
                <a:effectLst/>
                <a:latin typeface="Avenir Roman" panose="02000503020000020003" pitchFamily="2" charset="0"/>
              </a:rPr>
              <a:t> which seems really comprehensive.</a:t>
            </a:r>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pic>
        <p:nvPicPr>
          <p:cNvPr id="2" name="Picture 1">
            <a:extLst>
              <a:ext uri="{FF2B5EF4-FFF2-40B4-BE49-F238E27FC236}">
                <a16:creationId xmlns:a16="http://schemas.microsoft.com/office/drawing/2014/main" id="{AAB4CAE1-40E2-F443-9771-CB05C0454728}"/>
              </a:ext>
            </a:extLst>
          </p:cNvPr>
          <p:cNvPicPr>
            <a:picLocks noChangeAspect="1"/>
          </p:cNvPicPr>
          <p:nvPr/>
        </p:nvPicPr>
        <p:blipFill>
          <a:blip r:embed="rId3"/>
          <a:stretch>
            <a:fillRect/>
          </a:stretch>
        </p:blipFill>
        <p:spPr>
          <a:xfrm>
            <a:off x="0" y="5116286"/>
            <a:ext cx="12192000" cy="1741714"/>
          </a:xfrm>
          <a:prstGeom prst="rect">
            <a:avLst/>
          </a:prstGeom>
        </p:spPr>
      </p:pic>
      <p:sp>
        <p:nvSpPr>
          <p:cNvPr id="7" name="Rectangle 6">
            <a:extLst>
              <a:ext uri="{FF2B5EF4-FFF2-40B4-BE49-F238E27FC236}">
                <a16:creationId xmlns:a16="http://schemas.microsoft.com/office/drawing/2014/main" id="{897BECC3-D227-0043-A271-E7FBA581AFB9}"/>
              </a:ext>
            </a:extLst>
          </p:cNvPr>
          <p:cNvSpPr/>
          <p:nvPr/>
        </p:nvSpPr>
        <p:spPr>
          <a:xfrm>
            <a:off x="1305609" y="2163263"/>
            <a:ext cx="9624769" cy="1706429"/>
          </a:xfrm>
          <a:prstGeom prst="rect">
            <a:avLst/>
          </a:prstGeom>
        </p:spPr>
        <p:txBody>
          <a:bodyPr wrap="square">
            <a:spAutoFit/>
          </a:bodyPr>
          <a:lstStyle/>
          <a:p>
            <a:pPr>
              <a:lnSpc>
                <a:spcPct val="150000"/>
              </a:lnSpc>
              <a:spcBef>
                <a:spcPts val="2000"/>
              </a:spcBef>
            </a:pPr>
            <a:r>
              <a:rPr lang="en-US" sz="2400" b="0" i="0" dirty="0">
                <a:solidFill>
                  <a:srgbClr val="000000"/>
                </a:solidFill>
                <a:effectLst/>
                <a:latin typeface="Avenir Roman" panose="02000503020000020003" pitchFamily="2" charset="0"/>
              </a:rPr>
              <a:t>It has a community of reviews, an app, and even tries to make personalized recommendations. Surely we can make a better recommendation engine, though!</a:t>
            </a:r>
          </a:p>
        </p:txBody>
      </p:sp>
    </p:spTree>
    <p:extLst>
      <p:ext uri="{BB962C8B-B14F-4D97-AF65-F5344CB8AC3E}">
        <p14:creationId xmlns:p14="http://schemas.microsoft.com/office/powerpoint/2010/main" val="128668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12</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sp>
        <p:nvSpPr>
          <p:cNvPr id="7" name="Rectangle 6">
            <a:extLst>
              <a:ext uri="{FF2B5EF4-FFF2-40B4-BE49-F238E27FC236}">
                <a16:creationId xmlns:a16="http://schemas.microsoft.com/office/drawing/2014/main" id="{897BECC3-D227-0043-A271-E7FBA581AFB9}"/>
              </a:ext>
            </a:extLst>
          </p:cNvPr>
          <p:cNvSpPr/>
          <p:nvPr/>
        </p:nvSpPr>
        <p:spPr>
          <a:xfrm>
            <a:off x="1283615" y="1346399"/>
            <a:ext cx="9624769" cy="1706429"/>
          </a:xfrm>
          <a:prstGeom prst="rect">
            <a:avLst/>
          </a:prstGeom>
        </p:spPr>
        <p:txBody>
          <a:bodyPr wrap="square">
            <a:spAutoFit/>
          </a:bodyPr>
          <a:lstStyle/>
          <a:p>
            <a:pPr>
              <a:lnSpc>
                <a:spcPct val="150000"/>
              </a:lnSpc>
              <a:spcBef>
                <a:spcPts val="2000"/>
              </a:spcBef>
            </a:pPr>
            <a:r>
              <a:rPr lang="en-US" sz="2400" b="0" i="0" dirty="0">
                <a:solidFill>
                  <a:srgbClr val="000000"/>
                </a:solidFill>
                <a:effectLst/>
                <a:latin typeface="Avenir Roman" panose="02000503020000020003" pitchFamily="2" charset="0"/>
              </a:rPr>
              <a:t>Despite clicking the “whiskey” section, I couldn’t find any listing of whiskeys, only an annoying “recent tastes” (from users) sample. If you click one, it would only show a few other related ones.</a:t>
            </a:r>
          </a:p>
        </p:txBody>
      </p:sp>
      <p:pic>
        <p:nvPicPr>
          <p:cNvPr id="4" name="Picture 3">
            <a:extLst>
              <a:ext uri="{FF2B5EF4-FFF2-40B4-BE49-F238E27FC236}">
                <a16:creationId xmlns:a16="http://schemas.microsoft.com/office/drawing/2014/main" id="{6FF7A689-6299-6442-B512-7B2190ABF041}"/>
              </a:ext>
            </a:extLst>
          </p:cNvPr>
          <p:cNvPicPr>
            <a:picLocks noChangeAspect="1"/>
          </p:cNvPicPr>
          <p:nvPr/>
        </p:nvPicPr>
        <p:blipFill>
          <a:blip r:embed="rId3"/>
          <a:stretch>
            <a:fillRect/>
          </a:stretch>
        </p:blipFill>
        <p:spPr>
          <a:xfrm>
            <a:off x="0" y="4034066"/>
            <a:ext cx="12192000" cy="2901914"/>
          </a:xfrm>
          <a:prstGeom prst="rect">
            <a:avLst/>
          </a:prstGeom>
        </p:spPr>
      </p:pic>
    </p:spTree>
    <p:extLst>
      <p:ext uri="{BB962C8B-B14F-4D97-AF65-F5344CB8AC3E}">
        <p14:creationId xmlns:p14="http://schemas.microsoft.com/office/powerpoint/2010/main" val="542542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13</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sp>
        <p:nvSpPr>
          <p:cNvPr id="7" name="Rectangle 6">
            <a:extLst>
              <a:ext uri="{FF2B5EF4-FFF2-40B4-BE49-F238E27FC236}">
                <a16:creationId xmlns:a16="http://schemas.microsoft.com/office/drawing/2014/main" id="{897BECC3-D227-0043-A271-E7FBA581AFB9}"/>
              </a:ext>
            </a:extLst>
          </p:cNvPr>
          <p:cNvSpPr/>
          <p:nvPr/>
        </p:nvSpPr>
        <p:spPr>
          <a:xfrm>
            <a:off x="1283614" y="1065212"/>
            <a:ext cx="9624769" cy="1152431"/>
          </a:xfrm>
          <a:prstGeom prst="rect">
            <a:avLst/>
          </a:prstGeom>
        </p:spPr>
        <p:txBody>
          <a:bodyPr wrap="square">
            <a:spAutoFit/>
          </a:bodyPr>
          <a:lstStyle/>
          <a:p>
            <a:pPr>
              <a:lnSpc>
                <a:spcPct val="150000"/>
              </a:lnSpc>
              <a:spcBef>
                <a:spcPts val="2000"/>
              </a:spcBef>
            </a:pPr>
            <a:r>
              <a:rPr lang="en-US" sz="2400" b="0" i="0" dirty="0">
                <a:solidFill>
                  <a:srgbClr val="000000"/>
                </a:solidFill>
                <a:effectLst/>
                <a:latin typeface="Avenir Roman" panose="02000503020000020003" pitchFamily="2" charset="0"/>
              </a:rPr>
              <a:t>But, there’s a search bar, and if I search for “bourbon”, I got tons of search results!</a:t>
            </a:r>
          </a:p>
        </p:txBody>
      </p:sp>
      <p:pic>
        <p:nvPicPr>
          <p:cNvPr id="2" name="Picture 1">
            <a:extLst>
              <a:ext uri="{FF2B5EF4-FFF2-40B4-BE49-F238E27FC236}">
                <a16:creationId xmlns:a16="http://schemas.microsoft.com/office/drawing/2014/main" id="{59C45FF1-5B28-E145-A406-4557207102DE}"/>
              </a:ext>
            </a:extLst>
          </p:cNvPr>
          <p:cNvPicPr>
            <a:picLocks noChangeAspect="1"/>
          </p:cNvPicPr>
          <p:nvPr/>
        </p:nvPicPr>
        <p:blipFill>
          <a:blip r:embed="rId3"/>
          <a:stretch>
            <a:fillRect/>
          </a:stretch>
        </p:blipFill>
        <p:spPr>
          <a:xfrm>
            <a:off x="-1" y="2463731"/>
            <a:ext cx="12192000" cy="4467752"/>
          </a:xfrm>
          <a:prstGeom prst="rect">
            <a:avLst/>
          </a:prstGeom>
        </p:spPr>
      </p:pic>
    </p:spTree>
    <p:extLst>
      <p:ext uri="{BB962C8B-B14F-4D97-AF65-F5344CB8AC3E}">
        <p14:creationId xmlns:p14="http://schemas.microsoft.com/office/powerpoint/2010/main" val="20040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14</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pic>
        <p:nvPicPr>
          <p:cNvPr id="4" name="Picture 3">
            <a:extLst>
              <a:ext uri="{FF2B5EF4-FFF2-40B4-BE49-F238E27FC236}">
                <a16:creationId xmlns:a16="http://schemas.microsoft.com/office/drawing/2014/main" id="{52ABF039-748E-3442-9B22-615EC502EE83}"/>
              </a:ext>
            </a:extLst>
          </p:cNvPr>
          <p:cNvPicPr>
            <a:picLocks noChangeAspect="1"/>
          </p:cNvPicPr>
          <p:nvPr/>
        </p:nvPicPr>
        <p:blipFill>
          <a:blip r:embed="rId3"/>
          <a:stretch>
            <a:fillRect/>
          </a:stretch>
        </p:blipFill>
        <p:spPr>
          <a:xfrm>
            <a:off x="0" y="4531507"/>
            <a:ext cx="12192000" cy="2326493"/>
          </a:xfrm>
          <a:prstGeom prst="rect">
            <a:avLst/>
          </a:prstGeom>
        </p:spPr>
      </p:pic>
      <p:pic>
        <p:nvPicPr>
          <p:cNvPr id="6" name="Picture 5">
            <a:extLst>
              <a:ext uri="{FF2B5EF4-FFF2-40B4-BE49-F238E27FC236}">
                <a16:creationId xmlns:a16="http://schemas.microsoft.com/office/drawing/2014/main" id="{66A919D9-063C-A541-8158-C8FC7F83E5BF}"/>
              </a:ext>
            </a:extLst>
          </p:cNvPr>
          <p:cNvPicPr>
            <a:picLocks noChangeAspect="1"/>
          </p:cNvPicPr>
          <p:nvPr/>
        </p:nvPicPr>
        <p:blipFill>
          <a:blip r:embed="rId4"/>
          <a:stretch>
            <a:fillRect/>
          </a:stretch>
        </p:blipFill>
        <p:spPr>
          <a:xfrm>
            <a:off x="0" y="1085483"/>
            <a:ext cx="12192000" cy="2204314"/>
          </a:xfrm>
          <a:prstGeom prst="rect">
            <a:avLst/>
          </a:prstGeom>
        </p:spPr>
      </p:pic>
      <p:sp>
        <p:nvSpPr>
          <p:cNvPr id="9" name="TextBox 8">
            <a:extLst>
              <a:ext uri="{FF2B5EF4-FFF2-40B4-BE49-F238E27FC236}">
                <a16:creationId xmlns:a16="http://schemas.microsoft.com/office/drawing/2014/main" id="{37DB0FBD-C044-C14A-8A23-7C64E0A92C67}"/>
              </a:ext>
            </a:extLst>
          </p:cNvPr>
          <p:cNvSpPr txBox="1"/>
          <p:nvPr/>
        </p:nvSpPr>
        <p:spPr>
          <a:xfrm rot="5400000">
            <a:off x="620790" y="3448987"/>
            <a:ext cx="2340864" cy="923330"/>
          </a:xfrm>
          <a:prstGeom prst="rect">
            <a:avLst/>
          </a:prstGeom>
          <a:noFill/>
        </p:spPr>
        <p:txBody>
          <a:bodyPr wrap="square" rtlCol="0">
            <a:spAutoFit/>
          </a:bodyPr>
          <a:lstStyle/>
          <a:p>
            <a:pPr algn="ctr"/>
            <a:r>
              <a:rPr lang="en-US" sz="5400" b="1" dirty="0">
                <a:latin typeface="Avenir Next" panose="020B0503020202020204" pitchFamily="34" charset="0"/>
              </a:rPr>
              <a:t>. . .</a:t>
            </a:r>
            <a:endParaRPr lang="en-US" sz="5400" b="1" dirty="0">
              <a:solidFill>
                <a:schemeClr val="accent1">
                  <a:lumMod val="75000"/>
                </a:schemeClr>
              </a:solidFill>
              <a:latin typeface="Avenir Next" panose="020B0503020202020204" pitchFamily="34" charset="0"/>
            </a:endParaRPr>
          </a:p>
        </p:txBody>
      </p:sp>
      <p:sp>
        <p:nvSpPr>
          <p:cNvPr id="10" name="TextBox 9">
            <a:extLst>
              <a:ext uri="{FF2B5EF4-FFF2-40B4-BE49-F238E27FC236}">
                <a16:creationId xmlns:a16="http://schemas.microsoft.com/office/drawing/2014/main" id="{876DB7A6-31BA-6F4D-B000-36592DE2A50C}"/>
              </a:ext>
            </a:extLst>
          </p:cNvPr>
          <p:cNvSpPr txBox="1"/>
          <p:nvPr/>
        </p:nvSpPr>
        <p:spPr>
          <a:xfrm rot="5400000">
            <a:off x="4650246" y="3448987"/>
            <a:ext cx="2340864" cy="923330"/>
          </a:xfrm>
          <a:prstGeom prst="rect">
            <a:avLst/>
          </a:prstGeom>
          <a:noFill/>
        </p:spPr>
        <p:txBody>
          <a:bodyPr wrap="square" rtlCol="0">
            <a:spAutoFit/>
          </a:bodyPr>
          <a:lstStyle/>
          <a:p>
            <a:pPr algn="ctr"/>
            <a:r>
              <a:rPr lang="en-US" sz="5400" b="1" dirty="0">
                <a:latin typeface="Avenir Next" panose="020B0503020202020204" pitchFamily="34" charset="0"/>
              </a:rPr>
              <a:t>. . .</a:t>
            </a:r>
            <a:endParaRPr lang="en-US" sz="5400" b="1" dirty="0">
              <a:solidFill>
                <a:schemeClr val="accent1">
                  <a:lumMod val="75000"/>
                </a:schemeClr>
              </a:solidFill>
              <a:latin typeface="Avenir Next" panose="020B0503020202020204" pitchFamily="34" charset="0"/>
            </a:endParaRPr>
          </a:p>
        </p:txBody>
      </p:sp>
      <p:sp>
        <p:nvSpPr>
          <p:cNvPr id="11" name="TextBox 10">
            <a:extLst>
              <a:ext uri="{FF2B5EF4-FFF2-40B4-BE49-F238E27FC236}">
                <a16:creationId xmlns:a16="http://schemas.microsoft.com/office/drawing/2014/main" id="{D30016BD-C64A-2848-8230-5476026171DB}"/>
              </a:ext>
            </a:extLst>
          </p:cNvPr>
          <p:cNvSpPr txBox="1"/>
          <p:nvPr/>
        </p:nvSpPr>
        <p:spPr>
          <a:xfrm rot="5400000">
            <a:off x="9636774" y="3468578"/>
            <a:ext cx="2340864" cy="923330"/>
          </a:xfrm>
          <a:prstGeom prst="rect">
            <a:avLst/>
          </a:prstGeom>
          <a:noFill/>
        </p:spPr>
        <p:txBody>
          <a:bodyPr wrap="square" rtlCol="0">
            <a:spAutoFit/>
          </a:bodyPr>
          <a:lstStyle/>
          <a:p>
            <a:pPr algn="ctr"/>
            <a:r>
              <a:rPr lang="en-US" sz="5400" b="1" dirty="0">
                <a:latin typeface="Avenir Next" panose="020B0503020202020204" pitchFamily="34" charset="0"/>
              </a:rPr>
              <a:t>. . .</a:t>
            </a:r>
            <a:endParaRPr lang="en-US" sz="5400" b="1" dirty="0">
              <a:solidFill>
                <a:schemeClr val="accent1">
                  <a:lumMod val="75000"/>
                </a:schemeClr>
              </a:solidFill>
              <a:latin typeface="Avenir Next" panose="020B0503020202020204" pitchFamily="34" charset="0"/>
            </a:endParaRPr>
          </a:p>
        </p:txBody>
      </p:sp>
    </p:spTree>
    <p:extLst>
      <p:ext uri="{BB962C8B-B14F-4D97-AF65-F5344CB8AC3E}">
        <p14:creationId xmlns:p14="http://schemas.microsoft.com/office/powerpoint/2010/main" val="9381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15</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321596"/>
            <a:ext cx="5413248" cy="704801"/>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pic>
        <p:nvPicPr>
          <p:cNvPr id="2" name="Picture 1">
            <a:extLst>
              <a:ext uri="{FF2B5EF4-FFF2-40B4-BE49-F238E27FC236}">
                <a16:creationId xmlns:a16="http://schemas.microsoft.com/office/drawing/2014/main" id="{1A10BC24-1839-DF46-BACF-4AFD0638EB3F}"/>
              </a:ext>
            </a:extLst>
          </p:cNvPr>
          <p:cNvPicPr>
            <a:picLocks noChangeAspect="1"/>
          </p:cNvPicPr>
          <p:nvPr/>
        </p:nvPicPr>
        <p:blipFill>
          <a:blip r:embed="rId3"/>
          <a:stretch>
            <a:fillRect/>
          </a:stretch>
        </p:blipFill>
        <p:spPr>
          <a:xfrm>
            <a:off x="5801591" y="0"/>
            <a:ext cx="6390409" cy="6858000"/>
          </a:xfrm>
          <a:prstGeom prst="rect">
            <a:avLst/>
          </a:prstGeom>
        </p:spPr>
      </p:pic>
      <p:sp>
        <p:nvSpPr>
          <p:cNvPr id="12" name="Rectangle 11">
            <a:extLst>
              <a:ext uri="{FF2B5EF4-FFF2-40B4-BE49-F238E27FC236}">
                <a16:creationId xmlns:a16="http://schemas.microsoft.com/office/drawing/2014/main" id="{B93C829F-1A8A-7B43-BD27-F76B0C03B3C6}"/>
              </a:ext>
            </a:extLst>
          </p:cNvPr>
          <p:cNvSpPr/>
          <p:nvPr/>
        </p:nvSpPr>
        <p:spPr>
          <a:xfrm>
            <a:off x="1423300" y="1857692"/>
            <a:ext cx="2789413" cy="598434"/>
          </a:xfrm>
          <a:prstGeom prst="rect">
            <a:avLst/>
          </a:prstGeom>
        </p:spPr>
        <p:txBody>
          <a:bodyPr wrap="square">
            <a:spAutoFit/>
          </a:bodyPr>
          <a:lstStyle/>
          <a:p>
            <a:pPr>
              <a:lnSpc>
                <a:spcPct val="150000"/>
              </a:lnSpc>
              <a:spcBef>
                <a:spcPts val="2000"/>
              </a:spcBef>
            </a:pPr>
            <a:r>
              <a:rPr lang="en-US" sz="2400" b="0" i="0" dirty="0">
                <a:solidFill>
                  <a:srgbClr val="000000"/>
                </a:solidFill>
                <a:effectLst/>
                <a:latin typeface="Avenir Roman" panose="02000503020000020003" pitchFamily="2" charset="0"/>
              </a:rPr>
              <a:t>Top part of page</a:t>
            </a:r>
          </a:p>
        </p:txBody>
      </p:sp>
    </p:spTree>
    <p:extLst>
      <p:ext uri="{BB962C8B-B14F-4D97-AF65-F5344CB8AC3E}">
        <p14:creationId xmlns:p14="http://schemas.microsoft.com/office/powerpoint/2010/main" val="57954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16</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4108704" cy="1434052"/>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sp>
        <p:nvSpPr>
          <p:cNvPr id="12" name="Rectangle 11">
            <a:extLst>
              <a:ext uri="{FF2B5EF4-FFF2-40B4-BE49-F238E27FC236}">
                <a16:creationId xmlns:a16="http://schemas.microsoft.com/office/drawing/2014/main" id="{B93C829F-1A8A-7B43-BD27-F76B0C03B3C6}"/>
              </a:ext>
            </a:extLst>
          </p:cNvPr>
          <p:cNvSpPr/>
          <p:nvPr/>
        </p:nvSpPr>
        <p:spPr>
          <a:xfrm>
            <a:off x="548640" y="2150300"/>
            <a:ext cx="3261737" cy="598434"/>
          </a:xfrm>
          <a:prstGeom prst="rect">
            <a:avLst/>
          </a:prstGeom>
        </p:spPr>
        <p:txBody>
          <a:bodyPr wrap="square">
            <a:spAutoFit/>
          </a:bodyPr>
          <a:lstStyle/>
          <a:p>
            <a:pPr>
              <a:lnSpc>
                <a:spcPct val="150000"/>
              </a:lnSpc>
              <a:spcBef>
                <a:spcPts val="2000"/>
              </a:spcBef>
            </a:pPr>
            <a:r>
              <a:rPr lang="en-US" sz="2400" b="0" i="0" dirty="0">
                <a:solidFill>
                  <a:srgbClr val="000000"/>
                </a:solidFill>
                <a:effectLst/>
                <a:latin typeface="Avenir Roman" panose="02000503020000020003" pitchFamily="2" charset="0"/>
              </a:rPr>
              <a:t>Bottom part of page</a:t>
            </a:r>
          </a:p>
        </p:txBody>
      </p:sp>
      <p:pic>
        <p:nvPicPr>
          <p:cNvPr id="3" name="Picture 2">
            <a:extLst>
              <a:ext uri="{FF2B5EF4-FFF2-40B4-BE49-F238E27FC236}">
                <a16:creationId xmlns:a16="http://schemas.microsoft.com/office/drawing/2014/main" id="{98EF82C2-D610-FD43-B4D4-E137729275BC}"/>
              </a:ext>
            </a:extLst>
          </p:cNvPr>
          <p:cNvPicPr>
            <a:picLocks noChangeAspect="1"/>
          </p:cNvPicPr>
          <p:nvPr/>
        </p:nvPicPr>
        <p:blipFill>
          <a:blip r:embed="rId3"/>
          <a:stretch>
            <a:fillRect/>
          </a:stretch>
        </p:blipFill>
        <p:spPr>
          <a:xfrm>
            <a:off x="4433648" y="0"/>
            <a:ext cx="7758352" cy="6858000"/>
          </a:xfrm>
          <a:prstGeom prst="rect">
            <a:avLst/>
          </a:prstGeom>
        </p:spPr>
      </p:pic>
      <p:sp>
        <p:nvSpPr>
          <p:cNvPr id="7" name="Rectangle 6">
            <a:extLst>
              <a:ext uri="{FF2B5EF4-FFF2-40B4-BE49-F238E27FC236}">
                <a16:creationId xmlns:a16="http://schemas.microsoft.com/office/drawing/2014/main" id="{21F3AC9C-159E-854D-A7EA-767C5CC9F736}"/>
              </a:ext>
            </a:extLst>
          </p:cNvPr>
          <p:cNvSpPr/>
          <p:nvPr/>
        </p:nvSpPr>
        <p:spPr>
          <a:xfrm>
            <a:off x="548640" y="3924236"/>
            <a:ext cx="3261737" cy="1706429"/>
          </a:xfrm>
          <a:prstGeom prst="rect">
            <a:avLst/>
          </a:prstGeom>
        </p:spPr>
        <p:txBody>
          <a:bodyPr wrap="square">
            <a:spAutoFit/>
          </a:bodyPr>
          <a:lstStyle/>
          <a:p>
            <a:pPr>
              <a:lnSpc>
                <a:spcPct val="150000"/>
              </a:lnSpc>
              <a:spcBef>
                <a:spcPts val="2000"/>
              </a:spcBef>
            </a:pPr>
            <a:r>
              <a:rPr lang="en-US" sz="2400" b="0" i="0" dirty="0">
                <a:solidFill>
                  <a:srgbClr val="C00000"/>
                </a:solidFill>
                <a:effectLst/>
                <a:latin typeface="Avenir Roman" panose="02000503020000020003" pitchFamily="2" charset="0"/>
              </a:rPr>
              <a:t>What should we try to extract from each webpage?</a:t>
            </a:r>
          </a:p>
        </p:txBody>
      </p:sp>
    </p:spTree>
    <p:extLst>
      <p:ext uri="{BB962C8B-B14F-4D97-AF65-F5344CB8AC3E}">
        <p14:creationId xmlns:p14="http://schemas.microsoft.com/office/powerpoint/2010/main" val="22929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17</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717792" cy="689778"/>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pic>
        <p:nvPicPr>
          <p:cNvPr id="2" name="Picture 1">
            <a:extLst>
              <a:ext uri="{FF2B5EF4-FFF2-40B4-BE49-F238E27FC236}">
                <a16:creationId xmlns:a16="http://schemas.microsoft.com/office/drawing/2014/main" id="{439DA5A1-E195-3649-A7EE-D9273490274F}"/>
              </a:ext>
            </a:extLst>
          </p:cNvPr>
          <p:cNvPicPr>
            <a:picLocks noChangeAspect="1"/>
          </p:cNvPicPr>
          <p:nvPr/>
        </p:nvPicPr>
        <p:blipFill>
          <a:blip r:embed="rId3"/>
          <a:stretch>
            <a:fillRect/>
          </a:stretch>
        </p:blipFill>
        <p:spPr>
          <a:xfrm>
            <a:off x="1565656" y="2050281"/>
            <a:ext cx="9499600" cy="3556000"/>
          </a:xfrm>
          <a:prstGeom prst="rect">
            <a:avLst/>
          </a:prstGeom>
        </p:spPr>
      </p:pic>
    </p:spTree>
    <p:extLst>
      <p:ext uri="{BB962C8B-B14F-4D97-AF65-F5344CB8AC3E}">
        <p14:creationId xmlns:p14="http://schemas.microsoft.com/office/powerpoint/2010/main" val="267466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18</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717792" cy="689778"/>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sp>
        <p:nvSpPr>
          <p:cNvPr id="6" name="Rectangle 5">
            <a:extLst>
              <a:ext uri="{FF2B5EF4-FFF2-40B4-BE49-F238E27FC236}">
                <a16:creationId xmlns:a16="http://schemas.microsoft.com/office/drawing/2014/main" id="{168E69E8-B4F8-8D48-9130-A5259D02A7E8}"/>
              </a:ext>
            </a:extLst>
          </p:cNvPr>
          <p:cNvSpPr/>
          <p:nvPr/>
        </p:nvSpPr>
        <p:spPr>
          <a:xfrm>
            <a:off x="3500988" y="1648362"/>
            <a:ext cx="6057540" cy="3590727"/>
          </a:xfrm>
          <a:prstGeom prst="rect">
            <a:avLst/>
          </a:prstGeom>
        </p:spPr>
        <p:txBody>
          <a:bodyPr wrap="square">
            <a:spAutoFit/>
          </a:bodyPr>
          <a:lstStyle/>
          <a:p>
            <a:pPr>
              <a:spcBef>
                <a:spcPts val="2000"/>
              </a:spcBef>
            </a:pPr>
            <a:r>
              <a:rPr lang="en-US" sz="2400" b="0" i="0" dirty="0">
                <a:solidFill>
                  <a:srgbClr val="C00000"/>
                </a:solidFill>
                <a:effectLst/>
                <a:latin typeface="Avenir Roman" panose="02000503020000020003" pitchFamily="2" charset="0"/>
              </a:rPr>
              <a:t>Do all webpages have this info?</a:t>
            </a:r>
          </a:p>
          <a:p>
            <a:pPr>
              <a:spcBef>
                <a:spcPts val="2000"/>
              </a:spcBef>
            </a:pPr>
            <a:r>
              <a:rPr lang="en-US" sz="2400" b="0" i="0" dirty="0">
                <a:solidFill>
                  <a:srgbClr val="C00000"/>
                </a:solidFill>
                <a:effectLst/>
                <a:latin typeface="Avenir Roman" panose="02000503020000020003" pitchFamily="2" charset="0"/>
              </a:rPr>
              <a:t>Some are missing graphs?</a:t>
            </a:r>
          </a:p>
          <a:p>
            <a:pPr>
              <a:spcBef>
                <a:spcPts val="2000"/>
              </a:spcBef>
            </a:pPr>
            <a:r>
              <a:rPr lang="en-US" sz="2400" b="0" i="0" dirty="0">
                <a:solidFill>
                  <a:srgbClr val="C00000"/>
                </a:solidFill>
                <a:effectLst/>
                <a:latin typeface="Avenir Roman" panose="02000503020000020003" pitchFamily="2" charset="0"/>
              </a:rPr>
              <a:t>Missing Age statements?</a:t>
            </a:r>
          </a:p>
          <a:p>
            <a:pPr>
              <a:spcBef>
                <a:spcPts val="2000"/>
              </a:spcBef>
            </a:pPr>
            <a:r>
              <a:rPr lang="en-US" sz="2400" b="0" i="0" dirty="0">
                <a:solidFill>
                  <a:srgbClr val="C00000"/>
                </a:solidFill>
                <a:effectLst/>
                <a:latin typeface="Avenir Roman" panose="02000503020000020003" pitchFamily="2" charset="0"/>
              </a:rPr>
              <a:t>Missing Customer Reviews?</a:t>
            </a:r>
          </a:p>
          <a:p>
            <a:pPr>
              <a:spcBef>
                <a:spcPts val="2000"/>
              </a:spcBef>
            </a:pPr>
            <a:r>
              <a:rPr lang="en-US" sz="2400" dirty="0">
                <a:solidFill>
                  <a:srgbClr val="C00000"/>
                </a:solidFill>
                <a:latin typeface="Avenir Roman" panose="02000503020000020003" pitchFamily="2" charset="0"/>
              </a:rPr>
              <a:t>Missing Expert Scores?</a:t>
            </a:r>
            <a:endParaRPr lang="en-US" sz="2400" b="0" i="0" dirty="0">
              <a:solidFill>
                <a:srgbClr val="C00000"/>
              </a:solidFill>
              <a:effectLst/>
              <a:latin typeface="Avenir Roman" panose="02000503020000020003" pitchFamily="2" charset="0"/>
            </a:endParaRPr>
          </a:p>
          <a:p>
            <a:pPr>
              <a:spcBef>
                <a:spcPts val="2000"/>
              </a:spcBef>
            </a:pPr>
            <a:r>
              <a:rPr lang="en-US" sz="2400" dirty="0">
                <a:solidFill>
                  <a:srgbClr val="C00000"/>
                </a:solidFill>
                <a:latin typeface="Avenir Roman" panose="02000503020000020003" pitchFamily="2" charset="0"/>
              </a:rPr>
              <a:t>Is it possible to scrape the webpages?</a:t>
            </a:r>
            <a:endParaRPr lang="en-US" sz="2400" b="0" i="0" dirty="0">
              <a:solidFill>
                <a:srgbClr val="C00000"/>
              </a:solidFill>
              <a:effectLst/>
              <a:latin typeface="Avenir Roman" panose="02000503020000020003" pitchFamily="2" charset="0"/>
            </a:endParaRPr>
          </a:p>
        </p:txBody>
      </p:sp>
    </p:spTree>
    <p:extLst>
      <p:ext uri="{BB962C8B-B14F-4D97-AF65-F5344CB8AC3E}">
        <p14:creationId xmlns:p14="http://schemas.microsoft.com/office/powerpoint/2010/main" val="394687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19</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717792" cy="689778"/>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sp>
        <p:nvSpPr>
          <p:cNvPr id="6" name="Rectangle 5">
            <a:extLst>
              <a:ext uri="{FF2B5EF4-FFF2-40B4-BE49-F238E27FC236}">
                <a16:creationId xmlns:a16="http://schemas.microsoft.com/office/drawing/2014/main" id="{168E69E8-B4F8-8D48-9130-A5259D02A7E8}"/>
              </a:ext>
            </a:extLst>
          </p:cNvPr>
          <p:cNvSpPr/>
          <p:nvPr/>
        </p:nvSpPr>
        <p:spPr>
          <a:xfrm>
            <a:off x="7598442" y="1024931"/>
            <a:ext cx="4203414" cy="1569660"/>
          </a:xfrm>
          <a:prstGeom prst="rect">
            <a:avLst/>
          </a:prstGeom>
        </p:spPr>
        <p:txBody>
          <a:bodyPr wrap="square">
            <a:spAutoFit/>
          </a:bodyPr>
          <a:lstStyle/>
          <a:p>
            <a:pPr>
              <a:spcBef>
                <a:spcPts val="2000"/>
              </a:spcBef>
            </a:pPr>
            <a:r>
              <a:rPr lang="en-US" sz="2400" dirty="0">
                <a:latin typeface="Avenir Roman" panose="02000503020000020003" pitchFamily="2" charset="0"/>
              </a:rPr>
              <a:t>1. </a:t>
            </a:r>
            <a:r>
              <a:rPr lang="en-US" sz="2400" dirty="0">
                <a:solidFill>
                  <a:srgbClr val="C00000"/>
                </a:solidFill>
                <a:latin typeface="Avenir Roman" panose="02000503020000020003" pitchFamily="2" charset="0"/>
              </a:rPr>
              <a:t>Download the contents of each search page, while saving each whiskey’s URL to a </a:t>
            </a:r>
            <a:r>
              <a:rPr lang="en-US" sz="2400" dirty="0">
                <a:latin typeface="Avenir Roman" panose="02000503020000020003" pitchFamily="2" charset="0"/>
              </a:rPr>
              <a:t>set()</a:t>
            </a:r>
            <a:endParaRPr lang="en-US" sz="2400" b="0" i="0" dirty="0">
              <a:effectLst/>
              <a:latin typeface="Avenir Roman" panose="02000503020000020003" pitchFamily="2" charset="0"/>
            </a:endParaRPr>
          </a:p>
        </p:txBody>
      </p:sp>
      <p:pic>
        <p:nvPicPr>
          <p:cNvPr id="2" name="Picture 1">
            <a:extLst>
              <a:ext uri="{FF2B5EF4-FFF2-40B4-BE49-F238E27FC236}">
                <a16:creationId xmlns:a16="http://schemas.microsoft.com/office/drawing/2014/main" id="{74586CB5-EBD8-1147-BFA6-4C93CB18F3F3}"/>
              </a:ext>
            </a:extLst>
          </p:cNvPr>
          <p:cNvPicPr>
            <a:picLocks noChangeAspect="1"/>
          </p:cNvPicPr>
          <p:nvPr/>
        </p:nvPicPr>
        <p:blipFill>
          <a:blip r:embed="rId3"/>
          <a:stretch>
            <a:fillRect/>
          </a:stretch>
        </p:blipFill>
        <p:spPr>
          <a:xfrm>
            <a:off x="12192" y="3959821"/>
            <a:ext cx="12192000" cy="2898179"/>
          </a:xfrm>
          <a:prstGeom prst="rect">
            <a:avLst/>
          </a:prstGeom>
        </p:spPr>
      </p:pic>
      <p:sp>
        <p:nvSpPr>
          <p:cNvPr id="13" name="Down Arrow 12">
            <a:extLst>
              <a:ext uri="{FF2B5EF4-FFF2-40B4-BE49-F238E27FC236}">
                <a16:creationId xmlns:a16="http://schemas.microsoft.com/office/drawing/2014/main" id="{A6B988AA-40A3-724B-AE56-B256C2A4585B}"/>
              </a:ext>
            </a:extLst>
          </p:cNvPr>
          <p:cNvSpPr/>
          <p:nvPr/>
        </p:nvSpPr>
        <p:spPr>
          <a:xfrm rot="1981770">
            <a:off x="6965334" y="4273548"/>
            <a:ext cx="1039114" cy="2125456"/>
          </a:xfrm>
          <a:prstGeom prst="downArrow">
            <a:avLst>
              <a:gd name="adj1" fmla="val 23830"/>
              <a:gd name="adj2" fmla="val 101351"/>
            </a:avLst>
          </a:prstGeom>
          <a:solidFill>
            <a:srgbClr val="FFC3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D95DBF2E-8012-9944-A645-FC1DD5927360}"/>
              </a:ext>
            </a:extLst>
          </p:cNvPr>
          <p:cNvSpPr/>
          <p:nvPr/>
        </p:nvSpPr>
        <p:spPr>
          <a:xfrm rot="5400000">
            <a:off x="4199871" y="3781399"/>
            <a:ext cx="588836" cy="1350238"/>
          </a:xfrm>
          <a:prstGeom prst="downArrow">
            <a:avLst>
              <a:gd name="adj1" fmla="val 23830"/>
              <a:gd name="adj2" fmla="val 101351"/>
            </a:avLst>
          </a:prstGeom>
          <a:solidFill>
            <a:srgbClr val="FFC3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5CA482E3-5065-2F4C-9FC0-32806079EC3B}"/>
              </a:ext>
            </a:extLst>
          </p:cNvPr>
          <p:cNvSpPr/>
          <p:nvPr/>
        </p:nvSpPr>
        <p:spPr>
          <a:xfrm rot="5400000">
            <a:off x="4199871" y="4661157"/>
            <a:ext cx="588836" cy="1350238"/>
          </a:xfrm>
          <a:prstGeom prst="downArrow">
            <a:avLst>
              <a:gd name="adj1" fmla="val 23830"/>
              <a:gd name="adj2" fmla="val 101351"/>
            </a:avLst>
          </a:prstGeom>
          <a:solidFill>
            <a:srgbClr val="FFC3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66C280A-491A-1C47-A199-759A62FC9A52}"/>
              </a:ext>
            </a:extLst>
          </p:cNvPr>
          <p:cNvPicPr>
            <a:picLocks noChangeAspect="1"/>
          </p:cNvPicPr>
          <p:nvPr/>
        </p:nvPicPr>
        <p:blipFill>
          <a:blip r:embed="rId4"/>
          <a:stretch>
            <a:fillRect/>
          </a:stretch>
        </p:blipFill>
        <p:spPr>
          <a:xfrm>
            <a:off x="462533" y="2518019"/>
            <a:ext cx="6451677" cy="833550"/>
          </a:xfrm>
          <a:prstGeom prst="rect">
            <a:avLst/>
          </a:prstGeom>
        </p:spPr>
      </p:pic>
      <p:sp>
        <p:nvSpPr>
          <p:cNvPr id="17" name="Down Arrow 16">
            <a:extLst>
              <a:ext uri="{FF2B5EF4-FFF2-40B4-BE49-F238E27FC236}">
                <a16:creationId xmlns:a16="http://schemas.microsoft.com/office/drawing/2014/main" id="{8B83E91B-6EB4-6D46-BD5F-B812FF782F24}"/>
              </a:ext>
            </a:extLst>
          </p:cNvPr>
          <p:cNvSpPr/>
          <p:nvPr/>
        </p:nvSpPr>
        <p:spPr>
          <a:xfrm>
            <a:off x="4693647" y="1374995"/>
            <a:ext cx="588836" cy="1350238"/>
          </a:xfrm>
          <a:prstGeom prst="downArrow">
            <a:avLst>
              <a:gd name="adj1" fmla="val 23830"/>
              <a:gd name="adj2" fmla="val 101351"/>
            </a:avLst>
          </a:prstGeom>
          <a:solidFill>
            <a:srgbClr val="FFC3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37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9302D7-1ACA-224D-B29D-4D28082ED901}"/>
              </a:ext>
            </a:extLst>
          </p:cNvPr>
          <p:cNvSpPr>
            <a:spLocks noGrp="1"/>
          </p:cNvSpPr>
          <p:nvPr>
            <p:ph type="sldNum" sz="quarter" idx="12"/>
          </p:nvPr>
        </p:nvSpPr>
        <p:spPr/>
        <p:txBody>
          <a:bodyPr/>
          <a:lstStyle/>
          <a:p>
            <a:fld id="{AD29F1E6-0A42-6342-8A19-FA364A33AB30}" type="slidenum">
              <a:rPr lang="en-US" smtClean="0"/>
              <a:t>2</a:t>
            </a:fld>
            <a:endParaRPr lang="en-US"/>
          </a:p>
        </p:txBody>
      </p:sp>
      <p:sp>
        <p:nvSpPr>
          <p:cNvPr id="5" name="Content Placeholder 2">
            <a:extLst>
              <a:ext uri="{FF2B5EF4-FFF2-40B4-BE49-F238E27FC236}">
                <a16:creationId xmlns:a16="http://schemas.microsoft.com/office/drawing/2014/main" id="{4B42DE3A-C3D5-DB4E-8609-AB055504742F}"/>
              </a:ext>
            </a:extLst>
          </p:cNvPr>
          <p:cNvSpPr txBox="1">
            <a:spLocks/>
          </p:cNvSpPr>
          <p:nvPr/>
        </p:nvSpPr>
        <p:spPr>
          <a:xfrm>
            <a:off x="1436023" y="1717716"/>
            <a:ext cx="9552308" cy="4104490"/>
          </a:xfrm>
          <a:prstGeom prst="rect">
            <a:avLst/>
          </a:prstGeom>
        </p:spPr>
        <p:txBody>
          <a:bodyPr/>
          <a:lstStyle>
            <a:lvl1pPr marL="342878" indent="-342878" algn="l" defTabSz="457171" rtl="0" eaLnBrk="1" latinLnBrk="0" hangingPunct="1">
              <a:spcBef>
                <a:spcPct val="20000"/>
              </a:spcBef>
              <a:buFont typeface="Arial"/>
              <a:buChar char="•"/>
              <a:defRPr sz="3200" kern="1200">
                <a:solidFill>
                  <a:schemeClr val="tx1"/>
                </a:solidFill>
                <a:latin typeface="+mn-lt"/>
                <a:ea typeface="+mn-ea"/>
                <a:cs typeface="+mn-cs"/>
              </a:defRPr>
            </a:lvl1pPr>
            <a:lvl2pPr marL="742901" indent="-285732" algn="l" defTabSz="457171" rtl="0" eaLnBrk="1" latinLnBrk="0" hangingPunct="1">
              <a:spcBef>
                <a:spcPct val="20000"/>
              </a:spcBef>
              <a:buFont typeface="Arial"/>
              <a:buChar char="–"/>
              <a:defRPr sz="2800" kern="1200">
                <a:solidFill>
                  <a:schemeClr val="tx1"/>
                </a:solidFill>
                <a:latin typeface="+mn-lt"/>
                <a:ea typeface="+mn-ea"/>
                <a:cs typeface="+mn-cs"/>
              </a:defRPr>
            </a:lvl2pPr>
            <a:lvl3pPr marL="1142926" indent="-228585" algn="l" defTabSz="457171" rtl="0" eaLnBrk="1" latinLnBrk="0" hangingPunct="1">
              <a:spcBef>
                <a:spcPct val="20000"/>
              </a:spcBef>
              <a:buFont typeface="Arial"/>
              <a:buChar char="•"/>
              <a:defRPr sz="2400" kern="1200">
                <a:solidFill>
                  <a:schemeClr val="tx1"/>
                </a:solidFill>
                <a:latin typeface="+mn-lt"/>
                <a:ea typeface="+mn-ea"/>
                <a:cs typeface="+mn-cs"/>
              </a:defRPr>
            </a:lvl3pPr>
            <a:lvl4pPr marL="1600096" indent="-228585" algn="l" defTabSz="457171" rtl="0" eaLnBrk="1" latinLnBrk="0" hangingPunct="1">
              <a:spcBef>
                <a:spcPct val="20000"/>
              </a:spcBef>
              <a:buFont typeface="Arial"/>
              <a:buChar char="–"/>
              <a:defRPr sz="2000" kern="1200">
                <a:solidFill>
                  <a:schemeClr val="tx1"/>
                </a:solidFill>
                <a:latin typeface="+mn-lt"/>
                <a:ea typeface="+mn-ea"/>
                <a:cs typeface="+mn-cs"/>
              </a:defRPr>
            </a:lvl4pPr>
            <a:lvl5pPr marL="2057266" indent="-228585" algn="l" defTabSz="457171" rtl="0" eaLnBrk="1" latinLnBrk="0" hangingPunct="1">
              <a:spcBef>
                <a:spcPct val="20000"/>
              </a:spcBef>
              <a:buFont typeface="Arial"/>
              <a:buChar char="»"/>
              <a:defRPr sz="2000" kern="1200">
                <a:solidFill>
                  <a:schemeClr val="tx1"/>
                </a:solidFill>
                <a:latin typeface="+mn-lt"/>
                <a:ea typeface="+mn-ea"/>
                <a:cs typeface="+mn-cs"/>
              </a:defRPr>
            </a:lvl5pPr>
            <a:lvl6pPr marL="2514436" indent="-228585" algn="l" defTabSz="457171" rtl="0" eaLnBrk="1" latinLnBrk="0" hangingPunct="1">
              <a:spcBef>
                <a:spcPct val="20000"/>
              </a:spcBef>
              <a:buFont typeface="Arial"/>
              <a:buChar char="•"/>
              <a:defRPr sz="2000" kern="1200">
                <a:solidFill>
                  <a:schemeClr val="tx1"/>
                </a:solidFill>
                <a:latin typeface="+mn-lt"/>
                <a:ea typeface="+mn-ea"/>
                <a:cs typeface="+mn-cs"/>
              </a:defRPr>
            </a:lvl6pPr>
            <a:lvl7pPr marL="2971607" indent="-228585" algn="l" defTabSz="457171" rtl="0" eaLnBrk="1" latinLnBrk="0" hangingPunct="1">
              <a:spcBef>
                <a:spcPct val="20000"/>
              </a:spcBef>
              <a:buFont typeface="Arial"/>
              <a:buChar char="•"/>
              <a:defRPr sz="2000" kern="1200">
                <a:solidFill>
                  <a:schemeClr val="tx1"/>
                </a:solidFill>
                <a:latin typeface="+mn-lt"/>
                <a:ea typeface="+mn-ea"/>
                <a:cs typeface="+mn-cs"/>
              </a:defRPr>
            </a:lvl7pPr>
            <a:lvl8pPr marL="3428777" indent="-228585" algn="l" defTabSz="457171" rtl="0" eaLnBrk="1" latinLnBrk="0" hangingPunct="1">
              <a:spcBef>
                <a:spcPct val="20000"/>
              </a:spcBef>
              <a:buFont typeface="Arial"/>
              <a:buChar char="•"/>
              <a:defRPr sz="2000" kern="1200">
                <a:solidFill>
                  <a:schemeClr val="tx1"/>
                </a:solidFill>
                <a:latin typeface="+mn-lt"/>
                <a:ea typeface="+mn-ea"/>
                <a:cs typeface="+mn-cs"/>
              </a:defRPr>
            </a:lvl8pPr>
            <a:lvl9pPr marL="3885947" indent="-228585" algn="l" defTabSz="457171"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spcAft>
                <a:spcPts val="500"/>
              </a:spcAft>
              <a:buNone/>
            </a:pPr>
            <a:r>
              <a:rPr lang="en-US" sz="2400" b="1" dirty="0">
                <a:solidFill>
                  <a:schemeClr val="accent1">
                    <a:lumMod val="75000"/>
                  </a:schemeClr>
                </a:solidFill>
                <a:latin typeface="Avenir Roman" panose="02000503020000020003" pitchFamily="2" charset="0"/>
              </a:rPr>
              <a:t>We realize this is a stressful and chaotic time for everyone, please lean on others for support, don’t be shy to ask for help or to provide such to others, and be kind to yourself. I’m not just referring to 109 coursework.</a:t>
            </a:r>
            <a:endParaRPr lang="en-US" sz="2400" b="1" dirty="0">
              <a:solidFill>
                <a:srgbClr val="C00000"/>
              </a:solidFill>
              <a:latin typeface="Avenir Roman" panose="02000503020000020003" pitchFamily="2" charset="0"/>
            </a:endParaRPr>
          </a:p>
        </p:txBody>
      </p:sp>
      <p:sp>
        <p:nvSpPr>
          <p:cNvPr id="8" name="Title 1">
            <a:extLst>
              <a:ext uri="{FF2B5EF4-FFF2-40B4-BE49-F238E27FC236}">
                <a16:creationId xmlns:a16="http://schemas.microsoft.com/office/drawing/2014/main" id="{33BD8E3E-02C2-A04A-ABCD-1382F18753BD}"/>
              </a:ext>
            </a:extLst>
          </p:cNvPr>
          <p:cNvSpPr txBox="1">
            <a:spLocks/>
          </p:cNvSpPr>
          <p:nvPr/>
        </p:nvSpPr>
        <p:spPr>
          <a:xfrm>
            <a:off x="2862819" y="478771"/>
            <a:ext cx="6698717" cy="704801"/>
          </a:xfrm>
          <a:prstGeom prst="rect">
            <a:avLst/>
          </a:prstGeom>
          <a:solidFill>
            <a:srgbClr val="B930A0"/>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bg1"/>
                </a:solidFill>
                <a:latin typeface="Avenir Roman" panose="02000503020000020003" pitchFamily="2" charset="0"/>
              </a:rPr>
              <a:t>ANNOUNCEMENTS</a:t>
            </a:r>
          </a:p>
        </p:txBody>
      </p:sp>
    </p:spTree>
    <p:extLst>
      <p:ext uri="{BB962C8B-B14F-4D97-AF65-F5344CB8AC3E}">
        <p14:creationId xmlns:p14="http://schemas.microsoft.com/office/powerpoint/2010/main" val="2630110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20</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4925568" cy="689778"/>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sp>
        <p:nvSpPr>
          <p:cNvPr id="6" name="Rectangle 5">
            <a:extLst>
              <a:ext uri="{FF2B5EF4-FFF2-40B4-BE49-F238E27FC236}">
                <a16:creationId xmlns:a16="http://schemas.microsoft.com/office/drawing/2014/main" id="{168E69E8-B4F8-8D48-9130-A5259D02A7E8}"/>
              </a:ext>
            </a:extLst>
          </p:cNvPr>
          <p:cNvSpPr/>
          <p:nvPr/>
        </p:nvSpPr>
        <p:spPr>
          <a:xfrm>
            <a:off x="441171" y="1927139"/>
            <a:ext cx="4260354" cy="1200329"/>
          </a:xfrm>
          <a:prstGeom prst="rect">
            <a:avLst/>
          </a:prstGeom>
        </p:spPr>
        <p:txBody>
          <a:bodyPr wrap="square">
            <a:spAutoFit/>
          </a:bodyPr>
          <a:lstStyle/>
          <a:p>
            <a:pPr>
              <a:spcBef>
                <a:spcPts val="2000"/>
              </a:spcBef>
            </a:pPr>
            <a:r>
              <a:rPr lang="en-US" sz="2400" dirty="0">
                <a:latin typeface="Avenir Roman" panose="02000503020000020003" pitchFamily="2" charset="0"/>
              </a:rPr>
              <a:t>2. </a:t>
            </a:r>
            <a:r>
              <a:rPr lang="en-US" sz="2400" dirty="0">
                <a:solidFill>
                  <a:srgbClr val="C00000"/>
                </a:solidFill>
                <a:latin typeface="Avenir Roman" panose="02000503020000020003" pitchFamily="2" charset="0"/>
              </a:rPr>
              <a:t>Visit each whiskey page, while extracting all the pertinent info that’s available</a:t>
            </a:r>
            <a:endParaRPr lang="en-US" sz="2400" b="0" i="0" dirty="0">
              <a:solidFill>
                <a:srgbClr val="C00000"/>
              </a:solidFill>
              <a:effectLst/>
              <a:latin typeface="Avenir Roman" panose="02000503020000020003" pitchFamily="2" charset="0"/>
            </a:endParaRPr>
          </a:p>
        </p:txBody>
      </p:sp>
      <p:pic>
        <p:nvPicPr>
          <p:cNvPr id="3" name="Picture 2">
            <a:extLst>
              <a:ext uri="{FF2B5EF4-FFF2-40B4-BE49-F238E27FC236}">
                <a16:creationId xmlns:a16="http://schemas.microsoft.com/office/drawing/2014/main" id="{1837FC56-AFDF-C646-AC4B-C7ECD21F7BA4}"/>
              </a:ext>
            </a:extLst>
          </p:cNvPr>
          <p:cNvPicPr>
            <a:picLocks noChangeAspect="1"/>
          </p:cNvPicPr>
          <p:nvPr/>
        </p:nvPicPr>
        <p:blipFill>
          <a:blip r:embed="rId3"/>
          <a:stretch>
            <a:fillRect/>
          </a:stretch>
        </p:blipFill>
        <p:spPr>
          <a:xfrm>
            <a:off x="8725319" y="0"/>
            <a:ext cx="3466681" cy="6858000"/>
          </a:xfrm>
          <a:prstGeom prst="rect">
            <a:avLst/>
          </a:prstGeom>
        </p:spPr>
      </p:pic>
      <p:pic>
        <p:nvPicPr>
          <p:cNvPr id="7" name="Picture 6">
            <a:extLst>
              <a:ext uri="{FF2B5EF4-FFF2-40B4-BE49-F238E27FC236}">
                <a16:creationId xmlns:a16="http://schemas.microsoft.com/office/drawing/2014/main" id="{6365D008-3389-004A-9164-32DF510C3BE9}"/>
              </a:ext>
            </a:extLst>
          </p:cNvPr>
          <p:cNvPicPr>
            <a:picLocks noChangeAspect="1"/>
          </p:cNvPicPr>
          <p:nvPr/>
        </p:nvPicPr>
        <p:blipFill>
          <a:blip r:embed="rId4"/>
          <a:stretch>
            <a:fillRect/>
          </a:stretch>
        </p:blipFill>
        <p:spPr>
          <a:xfrm>
            <a:off x="5203407" y="0"/>
            <a:ext cx="3538131" cy="6858000"/>
          </a:xfrm>
          <a:prstGeom prst="rect">
            <a:avLst/>
          </a:prstGeom>
        </p:spPr>
      </p:pic>
    </p:spTree>
    <p:extLst>
      <p:ext uri="{BB962C8B-B14F-4D97-AF65-F5344CB8AC3E}">
        <p14:creationId xmlns:p14="http://schemas.microsoft.com/office/powerpoint/2010/main" val="3043279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21</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4925568" cy="689778"/>
          </a:xfrm>
          <a:prstGeom prst="rect">
            <a:avLst/>
          </a:prstGeom>
          <a:solidFill>
            <a:schemeClr val="accent6">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2: get the data</a:t>
            </a:r>
          </a:p>
        </p:txBody>
      </p:sp>
      <p:sp>
        <p:nvSpPr>
          <p:cNvPr id="6" name="Rectangle 5">
            <a:extLst>
              <a:ext uri="{FF2B5EF4-FFF2-40B4-BE49-F238E27FC236}">
                <a16:creationId xmlns:a16="http://schemas.microsoft.com/office/drawing/2014/main" id="{168E69E8-B4F8-8D48-9130-A5259D02A7E8}"/>
              </a:ext>
            </a:extLst>
          </p:cNvPr>
          <p:cNvSpPr/>
          <p:nvPr/>
        </p:nvSpPr>
        <p:spPr>
          <a:xfrm>
            <a:off x="2363295" y="3198412"/>
            <a:ext cx="8154189" cy="1087477"/>
          </a:xfrm>
          <a:prstGeom prst="rect">
            <a:avLst/>
          </a:prstGeom>
        </p:spPr>
        <p:txBody>
          <a:bodyPr wrap="square">
            <a:spAutoFit/>
          </a:bodyPr>
          <a:lstStyle/>
          <a:p>
            <a:pPr>
              <a:spcBef>
                <a:spcPts val="2000"/>
              </a:spcBef>
            </a:pPr>
            <a:r>
              <a:rPr lang="en-US" sz="2400" dirty="0">
                <a:latin typeface="Avenir Roman" panose="02000503020000020003" pitchFamily="2" charset="0"/>
              </a:rPr>
              <a:t>How much data? 2,139 search result pages on the site</a:t>
            </a:r>
          </a:p>
          <a:p>
            <a:pPr>
              <a:spcBef>
                <a:spcPts val="2000"/>
              </a:spcBef>
            </a:pPr>
            <a:r>
              <a:rPr lang="en-US" sz="2400" b="0" i="0" dirty="0">
                <a:effectLst/>
                <a:latin typeface="Avenir Roman" panose="02000503020000020003" pitchFamily="2" charset="0"/>
              </a:rPr>
              <a:t>Downloaded 2,205</a:t>
            </a:r>
          </a:p>
        </p:txBody>
      </p:sp>
      <p:sp>
        <p:nvSpPr>
          <p:cNvPr id="8" name="Rectangle 7">
            <a:extLst>
              <a:ext uri="{FF2B5EF4-FFF2-40B4-BE49-F238E27FC236}">
                <a16:creationId xmlns:a16="http://schemas.microsoft.com/office/drawing/2014/main" id="{B3C90083-E895-4D45-BD13-E15CFFD627E2}"/>
              </a:ext>
            </a:extLst>
          </p:cNvPr>
          <p:cNvSpPr/>
          <p:nvPr/>
        </p:nvSpPr>
        <p:spPr>
          <a:xfrm>
            <a:off x="2363294" y="1754666"/>
            <a:ext cx="8154189" cy="830997"/>
          </a:xfrm>
          <a:prstGeom prst="rect">
            <a:avLst/>
          </a:prstGeom>
        </p:spPr>
        <p:txBody>
          <a:bodyPr wrap="square">
            <a:spAutoFit/>
          </a:bodyPr>
          <a:lstStyle/>
          <a:p>
            <a:pPr>
              <a:spcBef>
                <a:spcPts val="2000"/>
              </a:spcBef>
            </a:pPr>
            <a:r>
              <a:rPr lang="en-US" sz="2400" dirty="0">
                <a:latin typeface="Avenir Roman" panose="02000503020000020003" pitchFamily="2" charset="0"/>
              </a:rPr>
              <a:t>3. </a:t>
            </a:r>
            <a:r>
              <a:rPr lang="en-US" sz="2400" dirty="0">
                <a:solidFill>
                  <a:srgbClr val="C00000"/>
                </a:solidFill>
                <a:latin typeface="Avenir Roman" panose="02000503020000020003" pitchFamily="2" charset="0"/>
              </a:rPr>
              <a:t>Verify it downloaded correctly and that you don’t need to change how you obtained the data</a:t>
            </a:r>
            <a:endParaRPr lang="en-US" sz="2400" b="0" i="0" dirty="0">
              <a:solidFill>
                <a:srgbClr val="C00000"/>
              </a:solidFill>
              <a:effectLst/>
              <a:latin typeface="Avenir Roman" panose="02000503020000020003" pitchFamily="2" charset="0"/>
            </a:endParaRPr>
          </a:p>
        </p:txBody>
      </p:sp>
      <p:pic>
        <p:nvPicPr>
          <p:cNvPr id="2" name="Picture 1">
            <a:extLst>
              <a:ext uri="{FF2B5EF4-FFF2-40B4-BE49-F238E27FC236}">
                <a16:creationId xmlns:a16="http://schemas.microsoft.com/office/drawing/2014/main" id="{7CBE8043-E4DB-EF4F-951B-DD1F96F08270}"/>
              </a:ext>
            </a:extLst>
          </p:cNvPr>
          <p:cNvPicPr>
            <a:picLocks noChangeAspect="1"/>
          </p:cNvPicPr>
          <p:nvPr/>
        </p:nvPicPr>
        <p:blipFill>
          <a:blip r:embed="rId3"/>
          <a:stretch>
            <a:fillRect/>
          </a:stretch>
        </p:blipFill>
        <p:spPr>
          <a:xfrm>
            <a:off x="6200735" y="3888455"/>
            <a:ext cx="1586870" cy="1586870"/>
          </a:xfrm>
          <a:prstGeom prst="rect">
            <a:avLst/>
          </a:prstGeom>
        </p:spPr>
      </p:pic>
    </p:spTree>
    <p:extLst>
      <p:ext uri="{BB962C8B-B14F-4D97-AF65-F5344CB8AC3E}">
        <p14:creationId xmlns:p14="http://schemas.microsoft.com/office/powerpoint/2010/main" val="973823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22</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717792" cy="689778"/>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sp>
        <p:nvSpPr>
          <p:cNvPr id="8" name="Rectangle 7">
            <a:extLst>
              <a:ext uri="{FF2B5EF4-FFF2-40B4-BE49-F238E27FC236}">
                <a16:creationId xmlns:a16="http://schemas.microsoft.com/office/drawing/2014/main" id="{B3C90083-E895-4D45-BD13-E15CFFD627E2}"/>
              </a:ext>
            </a:extLst>
          </p:cNvPr>
          <p:cNvSpPr/>
          <p:nvPr/>
        </p:nvSpPr>
        <p:spPr>
          <a:xfrm>
            <a:off x="375998" y="1315754"/>
            <a:ext cx="8154189" cy="1087477"/>
          </a:xfrm>
          <a:prstGeom prst="rect">
            <a:avLst/>
          </a:prstGeom>
        </p:spPr>
        <p:txBody>
          <a:bodyPr wrap="square">
            <a:spAutoFit/>
          </a:bodyPr>
          <a:lstStyle/>
          <a:p>
            <a:pPr>
              <a:spcBef>
                <a:spcPts val="2000"/>
              </a:spcBef>
            </a:pPr>
            <a:r>
              <a:rPr lang="en-US" sz="2400" dirty="0">
                <a:latin typeface="Avenir Roman" panose="02000503020000020003" pitchFamily="2" charset="0"/>
              </a:rPr>
              <a:t>Filter by those reviewed by an </a:t>
            </a:r>
            <a:r>
              <a:rPr lang="en-US" sz="2400" dirty="0">
                <a:solidFill>
                  <a:srgbClr val="C00000"/>
                </a:solidFill>
                <a:latin typeface="Avenir Roman" panose="02000503020000020003" pitchFamily="2" charset="0"/>
              </a:rPr>
              <a:t>Expert</a:t>
            </a:r>
            <a:r>
              <a:rPr lang="en-US" sz="2400" dirty="0">
                <a:latin typeface="Avenir Roman" panose="02000503020000020003" pitchFamily="2" charset="0"/>
              </a:rPr>
              <a:t> </a:t>
            </a:r>
            <a:r>
              <a:rPr lang="en-US" sz="2400" dirty="0">
                <a:latin typeface="Avenir Roman" panose="02000503020000020003" pitchFamily="2" charset="0"/>
                <a:sym typeface="Wingdings" pitchFamily="2" charset="2"/>
              </a:rPr>
              <a:t></a:t>
            </a:r>
            <a:r>
              <a:rPr lang="en-US" sz="2400" dirty="0">
                <a:latin typeface="Avenir Roman" panose="02000503020000020003" pitchFamily="2" charset="0"/>
              </a:rPr>
              <a:t> </a:t>
            </a:r>
            <a:r>
              <a:rPr lang="en-US" sz="2400" dirty="0">
                <a:solidFill>
                  <a:srgbClr val="C00000"/>
                </a:solidFill>
                <a:latin typeface="Avenir Roman" panose="02000503020000020003" pitchFamily="2" charset="0"/>
              </a:rPr>
              <a:t>701</a:t>
            </a:r>
          </a:p>
          <a:p>
            <a:pPr>
              <a:spcBef>
                <a:spcPts val="2000"/>
              </a:spcBef>
            </a:pPr>
            <a:r>
              <a:rPr lang="en-US" sz="2400" dirty="0">
                <a:latin typeface="Avenir Roman" panose="02000503020000020003" pitchFamily="2" charset="0"/>
              </a:rPr>
              <a:t>Filter by those that are bourbons </a:t>
            </a:r>
            <a:r>
              <a:rPr lang="en-US" sz="2400" dirty="0">
                <a:latin typeface="Avenir Roman" panose="02000503020000020003" pitchFamily="2" charset="0"/>
                <a:sym typeface="Wingdings" pitchFamily="2" charset="2"/>
              </a:rPr>
              <a:t> </a:t>
            </a:r>
            <a:r>
              <a:rPr lang="en-US" sz="2400" dirty="0">
                <a:solidFill>
                  <a:srgbClr val="C00000"/>
                </a:solidFill>
                <a:latin typeface="Avenir Roman" panose="02000503020000020003" pitchFamily="2" charset="0"/>
              </a:rPr>
              <a:t>586</a:t>
            </a:r>
          </a:p>
        </p:txBody>
      </p:sp>
      <p:pic>
        <p:nvPicPr>
          <p:cNvPr id="3" name="Picture 2">
            <a:extLst>
              <a:ext uri="{FF2B5EF4-FFF2-40B4-BE49-F238E27FC236}">
                <a16:creationId xmlns:a16="http://schemas.microsoft.com/office/drawing/2014/main" id="{93B0C3B9-CD49-D540-8CAC-D13F1E073575}"/>
              </a:ext>
            </a:extLst>
          </p:cNvPr>
          <p:cNvPicPr>
            <a:picLocks noChangeAspect="1"/>
          </p:cNvPicPr>
          <p:nvPr/>
        </p:nvPicPr>
        <p:blipFill>
          <a:blip r:embed="rId3"/>
          <a:stretch>
            <a:fillRect/>
          </a:stretch>
        </p:blipFill>
        <p:spPr>
          <a:xfrm>
            <a:off x="7854369" y="0"/>
            <a:ext cx="4337631" cy="6858000"/>
          </a:xfrm>
          <a:prstGeom prst="rect">
            <a:avLst/>
          </a:prstGeom>
        </p:spPr>
      </p:pic>
      <p:pic>
        <p:nvPicPr>
          <p:cNvPr id="4" name="Picture 3">
            <a:extLst>
              <a:ext uri="{FF2B5EF4-FFF2-40B4-BE49-F238E27FC236}">
                <a16:creationId xmlns:a16="http://schemas.microsoft.com/office/drawing/2014/main" id="{EC14B234-F347-E348-A4FB-69B2F87B2017}"/>
              </a:ext>
            </a:extLst>
          </p:cNvPr>
          <p:cNvPicPr>
            <a:picLocks noChangeAspect="1"/>
          </p:cNvPicPr>
          <p:nvPr/>
        </p:nvPicPr>
        <p:blipFill>
          <a:blip r:embed="rId4"/>
          <a:stretch>
            <a:fillRect/>
          </a:stretch>
        </p:blipFill>
        <p:spPr>
          <a:xfrm>
            <a:off x="470187" y="3218736"/>
            <a:ext cx="6101301" cy="380450"/>
          </a:xfrm>
          <a:prstGeom prst="rect">
            <a:avLst/>
          </a:prstGeom>
        </p:spPr>
      </p:pic>
    </p:spTree>
    <p:extLst>
      <p:ext uri="{BB962C8B-B14F-4D97-AF65-F5344CB8AC3E}">
        <p14:creationId xmlns:p14="http://schemas.microsoft.com/office/powerpoint/2010/main" val="1299372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23</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717792" cy="689778"/>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sp>
        <p:nvSpPr>
          <p:cNvPr id="2" name="Rectangle 1">
            <a:extLst>
              <a:ext uri="{FF2B5EF4-FFF2-40B4-BE49-F238E27FC236}">
                <a16:creationId xmlns:a16="http://schemas.microsoft.com/office/drawing/2014/main" id="{7509A61C-2E0A-9C4E-AE11-C1B7D92CA306}"/>
              </a:ext>
            </a:extLst>
          </p:cNvPr>
          <p:cNvSpPr/>
          <p:nvPr/>
        </p:nvSpPr>
        <p:spPr>
          <a:xfrm>
            <a:off x="412574" y="1434225"/>
            <a:ext cx="7278624" cy="461665"/>
          </a:xfrm>
          <a:prstGeom prst="rect">
            <a:avLst/>
          </a:prstGeom>
        </p:spPr>
        <p:txBody>
          <a:bodyPr wrap="square">
            <a:spAutoFit/>
          </a:bodyPr>
          <a:lstStyle/>
          <a:p>
            <a:pPr>
              <a:spcBef>
                <a:spcPts val="2000"/>
              </a:spcBef>
            </a:pPr>
            <a:r>
              <a:rPr lang="en-US" sz="2400" dirty="0">
                <a:latin typeface="Avenir Roman" panose="02000503020000020003" pitchFamily="2" charset="0"/>
              </a:rPr>
              <a:t>Filter by those that have </a:t>
            </a:r>
            <a:r>
              <a:rPr lang="en-US" sz="2400" dirty="0">
                <a:solidFill>
                  <a:srgbClr val="C00000"/>
                </a:solidFill>
                <a:latin typeface="Avenir Roman" panose="02000503020000020003" pitchFamily="2" charset="0"/>
              </a:rPr>
              <a:t>Customer Rating </a:t>
            </a:r>
            <a:r>
              <a:rPr lang="en-US" sz="2400" dirty="0">
                <a:latin typeface="Avenir Roman" panose="02000503020000020003" pitchFamily="2" charset="0"/>
                <a:sym typeface="Wingdings" pitchFamily="2" charset="2"/>
              </a:rPr>
              <a:t> </a:t>
            </a:r>
            <a:r>
              <a:rPr lang="en-US" sz="2400" dirty="0">
                <a:solidFill>
                  <a:srgbClr val="C00000"/>
                </a:solidFill>
                <a:latin typeface="Avenir Roman" panose="02000503020000020003" pitchFamily="2" charset="0"/>
                <a:sym typeface="Wingdings" pitchFamily="2" charset="2"/>
              </a:rPr>
              <a:t>585</a:t>
            </a:r>
            <a:endParaRPr lang="en-US" sz="2400" dirty="0">
              <a:solidFill>
                <a:srgbClr val="C00000"/>
              </a:solidFill>
              <a:latin typeface="Avenir Roman" panose="02000503020000020003" pitchFamily="2" charset="0"/>
            </a:endParaRPr>
          </a:p>
        </p:txBody>
      </p:sp>
      <p:pic>
        <p:nvPicPr>
          <p:cNvPr id="4" name="Picture 3">
            <a:extLst>
              <a:ext uri="{FF2B5EF4-FFF2-40B4-BE49-F238E27FC236}">
                <a16:creationId xmlns:a16="http://schemas.microsoft.com/office/drawing/2014/main" id="{4CF4E3A2-20BB-F54C-B0A6-0364562162E3}"/>
              </a:ext>
            </a:extLst>
          </p:cNvPr>
          <p:cNvPicPr>
            <a:picLocks noChangeAspect="1"/>
          </p:cNvPicPr>
          <p:nvPr/>
        </p:nvPicPr>
        <p:blipFill>
          <a:blip r:embed="rId3"/>
          <a:stretch>
            <a:fillRect/>
          </a:stretch>
        </p:blipFill>
        <p:spPr>
          <a:xfrm>
            <a:off x="2276602" y="2293620"/>
            <a:ext cx="7785100" cy="3124200"/>
          </a:xfrm>
          <a:prstGeom prst="rect">
            <a:avLst/>
          </a:prstGeom>
        </p:spPr>
      </p:pic>
      <p:pic>
        <p:nvPicPr>
          <p:cNvPr id="6" name="Picture 5">
            <a:extLst>
              <a:ext uri="{FF2B5EF4-FFF2-40B4-BE49-F238E27FC236}">
                <a16:creationId xmlns:a16="http://schemas.microsoft.com/office/drawing/2014/main" id="{2DA12936-39E7-A544-B11E-9195FAF9A0C9}"/>
              </a:ext>
            </a:extLst>
          </p:cNvPr>
          <p:cNvPicPr>
            <a:picLocks noChangeAspect="1"/>
          </p:cNvPicPr>
          <p:nvPr/>
        </p:nvPicPr>
        <p:blipFill>
          <a:blip r:embed="rId4"/>
          <a:stretch>
            <a:fillRect/>
          </a:stretch>
        </p:blipFill>
        <p:spPr>
          <a:xfrm>
            <a:off x="2276602" y="5877247"/>
            <a:ext cx="7099300" cy="647700"/>
          </a:xfrm>
          <a:prstGeom prst="rect">
            <a:avLst/>
          </a:prstGeom>
        </p:spPr>
      </p:pic>
    </p:spTree>
    <p:extLst>
      <p:ext uri="{BB962C8B-B14F-4D97-AF65-F5344CB8AC3E}">
        <p14:creationId xmlns:p14="http://schemas.microsoft.com/office/powerpoint/2010/main" val="2639081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24</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717792" cy="689778"/>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sp>
        <p:nvSpPr>
          <p:cNvPr id="2" name="Rectangle 1">
            <a:extLst>
              <a:ext uri="{FF2B5EF4-FFF2-40B4-BE49-F238E27FC236}">
                <a16:creationId xmlns:a16="http://schemas.microsoft.com/office/drawing/2014/main" id="{7509A61C-2E0A-9C4E-AE11-C1B7D92CA306}"/>
              </a:ext>
            </a:extLst>
          </p:cNvPr>
          <p:cNvSpPr/>
          <p:nvPr/>
        </p:nvSpPr>
        <p:spPr>
          <a:xfrm>
            <a:off x="412574" y="1434225"/>
            <a:ext cx="7278624" cy="461665"/>
          </a:xfrm>
          <a:prstGeom prst="rect">
            <a:avLst/>
          </a:prstGeom>
        </p:spPr>
        <p:txBody>
          <a:bodyPr wrap="square">
            <a:spAutoFit/>
          </a:bodyPr>
          <a:lstStyle/>
          <a:p>
            <a:pPr>
              <a:spcBef>
                <a:spcPts val="2000"/>
              </a:spcBef>
            </a:pPr>
            <a:r>
              <a:rPr lang="en-US" sz="2400" dirty="0">
                <a:latin typeface="Avenir Roman" panose="02000503020000020003" pitchFamily="2" charset="0"/>
              </a:rPr>
              <a:t>A lot of missing </a:t>
            </a:r>
            <a:r>
              <a:rPr lang="en-US" sz="2400" dirty="0">
                <a:solidFill>
                  <a:srgbClr val="C00000"/>
                </a:solidFill>
                <a:latin typeface="Avenir Roman" panose="02000503020000020003" pitchFamily="2" charset="0"/>
              </a:rPr>
              <a:t>Age</a:t>
            </a:r>
            <a:r>
              <a:rPr lang="en-US" sz="2400" dirty="0">
                <a:latin typeface="Avenir Roman" panose="02000503020000020003" pitchFamily="2" charset="0"/>
              </a:rPr>
              <a:t> statements</a:t>
            </a:r>
            <a:endParaRPr lang="en-US" sz="2400" dirty="0">
              <a:solidFill>
                <a:srgbClr val="C00000"/>
              </a:solidFill>
              <a:latin typeface="Avenir Roman" panose="02000503020000020003" pitchFamily="2" charset="0"/>
            </a:endParaRPr>
          </a:p>
        </p:txBody>
      </p:sp>
      <p:pic>
        <p:nvPicPr>
          <p:cNvPr id="3" name="Picture 2">
            <a:extLst>
              <a:ext uri="{FF2B5EF4-FFF2-40B4-BE49-F238E27FC236}">
                <a16:creationId xmlns:a16="http://schemas.microsoft.com/office/drawing/2014/main" id="{31E43D63-CFB6-D840-8E4F-C38E0342871E}"/>
              </a:ext>
            </a:extLst>
          </p:cNvPr>
          <p:cNvPicPr>
            <a:picLocks noChangeAspect="1"/>
          </p:cNvPicPr>
          <p:nvPr/>
        </p:nvPicPr>
        <p:blipFill>
          <a:blip r:embed="rId3"/>
          <a:stretch>
            <a:fillRect/>
          </a:stretch>
        </p:blipFill>
        <p:spPr>
          <a:xfrm>
            <a:off x="591566" y="2355317"/>
            <a:ext cx="10960100" cy="1562100"/>
          </a:xfrm>
          <a:prstGeom prst="rect">
            <a:avLst/>
          </a:prstGeom>
        </p:spPr>
      </p:pic>
      <p:pic>
        <p:nvPicPr>
          <p:cNvPr id="7" name="Picture 6">
            <a:extLst>
              <a:ext uri="{FF2B5EF4-FFF2-40B4-BE49-F238E27FC236}">
                <a16:creationId xmlns:a16="http://schemas.microsoft.com/office/drawing/2014/main" id="{4A562E3B-78E9-164F-BECB-DFD8C411EDAD}"/>
              </a:ext>
            </a:extLst>
          </p:cNvPr>
          <p:cNvPicPr>
            <a:picLocks noChangeAspect="1"/>
          </p:cNvPicPr>
          <p:nvPr/>
        </p:nvPicPr>
        <p:blipFill>
          <a:blip r:embed="rId4"/>
          <a:stretch>
            <a:fillRect/>
          </a:stretch>
        </p:blipFill>
        <p:spPr>
          <a:xfrm>
            <a:off x="683620" y="4736467"/>
            <a:ext cx="9931400" cy="1079500"/>
          </a:xfrm>
          <a:prstGeom prst="rect">
            <a:avLst/>
          </a:prstGeom>
        </p:spPr>
      </p:pic>
    </p:spTree>
    <p:extLst>
      <p:ext uri="{BB962C8B-B14F-4D97-AF65-F5344CB8AC3E}">
        <p14:creationId xmlns:p14="http://schemas.microsoft.com/office/powerpoint/2010/main" val="381390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25</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717792" cy="689778"/>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pic>
        <p:nvPicPr>
          <p:cNvPr id="4" name="Picture 3">
            <a:extLst>
              <a:ext uri="{FF2B5EF4-FFF2-40B4-BE49-F238E27FC236}">
                <a16:creationId xmlns:a16="http://schemas.microsoft.com/office/drawing/2014/main" id="{25ECB794-081A-E549-9A9A-960EEAC86078}"/>
              </a:ext>
            </a:extLst>
          </p:cNvPr>
          <p:cNvPicPr>
            <a:picLocks noChangeAspect="1"/>
          </p:cNvPicPr>
          <p:nvPr/>
        </p:nvPicPr>
        <p:blipFill>
          <a:blip r:embed="rId3"/>
          <a:stretch>
            <a:fillRect/>
          </a:stretch>
        </p:blipFill>
        <p:spPr>
          <a:xfrm>
            <a:off x="1458468" y="1059362"/>
            <a:ext cx="9416796" cy="5798638"/>
          </a:xfrm>
          <a:prstGeom prst="rect">
            <a:avLst/>
          </a:prstGeom>
        </p:spPr>
      </p:pic>
    </p:spTree>
    <p:extLst>
      <p:ext uri="{BB962C8B-B14F-4D97-AF65-F5344CB8AC3E}">
        <p14:creationId xmlns:p14="http://schemas.microsoft.com/office/powerpoint/2010/main" val="1431565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26</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717792" cy="689778"/>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pic>
        <p:nvPicPr>
          <p:cNvPr id="2" name="Picture 1">
            <a:extLst>
              <a:ext uri="{FF2B5EF4-FFF2-40B4-BE49-F238E27FC236}">
                <a16:creationId xmlns:a16="http://schemas.microsoft.com/office/drawing/2014/main" id="{CB006D25-F08A-F743-AA98-0AC2D0BF30F5}"/>
              </a:ext>
            </a:extLst>
          </p:cNvPr>
          <p:cNvPicPr>
            <a:picLocks noChangeAspect="1"/>
          </p:cNvPicPr>
          <p:nvPr/>
        </p:nvPicPr>
        <p:blipFill>
          <a:blip r:embed="rId3"/>
          <a:stretch>
            <a:fillRect/>
          </a:stretch>
        </p:blipFill>
        <p:spPr>
          <a:xfrm>
            <a:off x="0" y="1357077"/>
            <a:ext cx="12192000" cy="2510118"/>
          </a:xfrm>
          <a:prstGeom prst="rect">
            <a:avLst/>
          </a:prstGeom>
        </p:spPr>
      </p:pic>
    </p:spTree>
    <p:extLst>
      <p:ext uri="{BB962C8B-B14F-4D97-AF65-F5344CB8AC3E}">
        <p14:creationId xmlns:p14="http://schemas.microsoft.com/office/powerpoint/2010/main" val="103522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27</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4949952" cy="1385284"/>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pic>
        <p:nvPicPr>
          <p:cNvPr id="3" name="Picture 2">
            <a:extLst>
              <a:ext uri="{FF2B5EF4-FFF2-40B4-BE49-F238E27FC236}">
                <a16:creationId xmlns:a16="http://schemas.microsoft.com/office/drawing/2014/main" id="{6DE66D8D-C307-F442-9695-E147E5828D27}"/>
              </a:ext>
            </a:extLst>
          </p:cNvPr>
          <p:cNvPicPr>
            <a:picLocks noChangeAspect="1"/>
          </p:cNvPicPr>
          <p:nvPr/>
        </p:nvPicPr>
        <p:blipFill>
          <a:blip r:embed="rId3"/>
          <a:stretch>
            <a:fillRect/>
          </a:stretch>
        </p:blipFill>
        <p:spPr>
          <a:xfrm>
            <a:off x="5822984" y="0"/>
            <a:ext cx="6369016" cy="6858000"/>
          </a:xfrm>
          <a:prstGeom prst="rect">
            <a:avLst/>
          </a:prstGeom>
        </p:spPr>
      </p:pic>
    </p:spTree>
    <p:extLst>
      <p:ext uri="{BB962C8B-B14F-4D97-AF65-F5344CB8AC3E}">
        <p14:creationId xmlns:p14="http://schemas.microsoft.com/office/powerpoint/2010/main" val="1906464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28</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8412480" cy="787876"/>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pic>
        <p:nvPicPr>
          <p:cNvPr id="2" name="Picture 1">
            <a:extLst>
              <a:ext uri="{FF2B5EF4-FFF2-40B4-BE49-F238E27FC236}">
                <a16:creationId xmlns:a16="http://schemas.microsoft.com/office/drawing/2014/main" id="{A4F6096B-35B7-EC41-AAF2-1CA75D14C4A2}"/>
              </a:ext>
            </a:extLst>
          </p:cNvPr>
          <p:cNvPicPr>
            <a:picLocks noChangeAspect="1"/>
          </p:cNvPicPr>
          <p:nvPr/>
        </p:nvPicPr>
        <p:blipFill>
          <a:blip r:embed="rId3"/>
          <a:stretch>
            <a:fillRect/>
          </a:stretch>
        </p:blipFill>
        <p:spPr>
          <a:xfrm>
            <a:off x="3980942" y="1706885"/>
            <a:ext cx="4254500" cy="4635500"/>
          </a:xfrm>
          <a:prstGeom prst="rect">
            <a:avLst/>
          </a:prstGeom>
        </p:spPr>
      </p:pic>
    </p:spTree>
    <p:extLst>
      <p:ext uri="{BB962C8B-B14F-4D97-AF65-F5344CB8AC3E}">
        <p14:creationId xmlns:p14="http://schemas.microsoft.com/office/powerpoint/2010/main" val="1792211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29</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8412480" cy="787876"/>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pic>
        <p:nvPicPr>
          <p:cNvPr id="4" name="Picture 3">
            <a:extLst>
              <a:ext uri="{FF2B5EF4-FFF2-40B4-BE49-F238E27FC236}">
                <a16:creationId xmlns:a16="http://schemas.microsoft.com/office/drawing/2014/main" id="{3528D5A4-6DFC-674F-A36A-0A769B3BE2DD}"/>
              </a:ext>
            </a:extLst>
          </p:cNvPr>
          <p:cNvPicPr>
            <a:picLocks noChangeAspect="1"/>
          </p:cNvPicPr>
          <p:nvPr/>
        </p:nvPicPr>
        <p:blipFill>
          <a:blip r:embed="rId3"/>
          <a:stretch>
            <a:fillRect/>
          </a:stretch>
        </p:blipFill>
        <p:spPr>
          <a:xfrm>
            <a:off x="3415030" y="1693672"/>
            <a:ext cx="5118100" cy="3860800"/>
          </a:xfrm>
          <a:prstGeom prst="rect">
            <a:avLst/>
          </a:prstGeom>
        </p:spPr>
      </p:pic>
    </p:spTree>
    <p:extLst>
      <p:ext uri="{BB962C8B-B14F-4D97-AF65-F5344CB8AC3E}">
        <p14:creationId xmlns:p14="http://schemas.microsoft.com/office/powerpoint/2010/main" val="38537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469798A-3287-FE41-A8B3-9C5EBD440DA9}"/>
              </a:ext>
            </a:extLst>
          </p:cNvPr>
          <p:cNvSpPr txBox="1">
            <a:spLocks/>
          </p:cNvSpPr>
          <p:nvPr/>
        </p:nvSpPr>
        <p:spPr>
          <a:xfrm>
            <a:off x="1105189" y="1166555"/>
            <a:ext cx="9509831" cy="4764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2000"/>
              </a:spcBef>
            </a:pPr>
            <a:r>
              <a:rPr lang="en-US" sz="2400" dirty="0">
                <a:solidFill>
                  <a:schemeClr val="bg2">
                    <a:lumMod val="25000"/>
                  </a:schemeClr>
                </a:solidFill>
                <a:latin typeface="Avenir Medium" panose="02000503020000020003" pitchFamily="2" charset="0"/>
              </a:rPr>
              <a:t>Feel prepared for the project</a:t>
            </a:r>
          </a:p>
          <a:p>
            <a:pPr>
              <a:lnSpc>
                <a:spcPct val="150000"/>
              </a:lnSpc>
              <a:spcBef>
                <a:spcPts val="2000"/>
              </a:spcBef>
            </a:pPr>
            <a:r>
              <a:rPr lang="en-US" sz="2400" dirty="0">
                <a:solidFill>
                  <a:schemeClr val="bg2">
                    <a:lumMod val="25000"/>
                  </a:schemeClr>
                </a:solidFill>
                <a:latin typeface="Avenir Medium" panose="02000503020000020003" pitchFamily="2" charset="0"/>
              </a:rPr>
              <a:t>Gain insights / learn considerations for solving a problem</a:t>
            </a:r>
          </a:p>
          <a:p>
            <a:pPr>
              <a:lnSpc>
                <a:spcPct val="150000"/>
              </a:lnSpc>
              <a:spcBef>
                <a:spcPts val="2000"/>
              </a:spcBef>
            </a:pPr>
            <a:r>
              <a:rPr lang="en-US" sz="2400" dirty="0">
                <a:solidFill>
                  <a:schemeClr val="bg2">
                    <a:lumMod val="25000"/>
                  </a:schemeClr>
                </a:solidFill>
                <a:latin typeface="Avenir Medium" panose="02000503020000020003" pitchFamily="2" charset="0"/>
              </a:rPr>
              <a:t>Feel prepared tackling the remaining course content / gain confidence!</a:t>
            </a:r>
          </a:p>
          <a:p>
            <a:pPr>
              <a:lnSpc>
                <a:spcPct val="200000"/>
              </a:lnSpc>
              <a:spcBef>
                <a:spcPts val="0"/>
              </a:spcBef>
            </a:pPr>
            <a:endParaRPr lang="en-US" sz="2400" dirty="0">
              <a:solidFill>
                <a:schemeClr val="bg2">
                  <a:lumMod val="25000"/>
                </a:schemeClr>
              </a:solidFill>
              <a:latin typeface="Avenir Medium" panose="02000503020000020003" pitchFamily="2" charset="0"/>
            </a:endParaRPr>
          </a:p>
        </p:txBody>
      </p:sp>
      <p:sp>
        <p:nvSpPr>
          <p:cNvPr id="10" name="Slide Number Placeholder 9">
            <a:extLst>
              <a:ext uri="{FF2B5EF4-FFF2-40B4-BE49-F238E27FC236}">
                <a16:creationId xmlns:a16="http://schemas.microsoft.com/office/drawing/2014/main" id="{7FCB2847-0F6D-EA4A-9C75-CAB26E4B6490}"/>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a:t>
            </a:fld>
            <a:endParaRPr lang="en-US" dirty="0"/>
          </a:p>
        </p:txBody>
      </p:sp>
      <p:sp>
        <p:nvSpPr>
          <p:cNvPr id="2" name="Rectangle 1">
            <a:extLst>
              <a:ext uri="{FF2B5EF4-FFF2-40B4-BE49-F238E27FC236}">
                <a16:creationId xmlns:a16="http://schemas.microsoft.com/office/drawing/2014/main" id="{98B7CA55-066D-DE4F-98F1-19E39CB74039}"/>
              </a:ext>
            </a:extLst>
          </p:cNvPr>
          <p:cNvSpPr/>
          <p:nvPr/>
        </p:nvSpPr>
        <p:spPr>
          <a:xfrm>
            <a:off x="525395" y="468403"/>
            <a:ext cx="4419241" cy="584775"/>
          </a:xfrm>
          <a:prstGeom prst="rect">
            <a:avLst/>
          </a:prstGeom>
        </p:spPr>
        <p:txBody>
          <a:bodyPr wrap="square" anchor="b">
            <a:spAutoFit/>
          </a:bodyPr>
          <a:lstStyle/>
          <a:p>
            <a:r>
              <a:rPr lang="en-US" sz="3200" dirty="0">
                <a:solidFill>
                  <a:srgbClr val="B930A0"/>
                </a:solidFill>
                <a:latin typeface="Avenir Medium" panose="02000503020000020003" pitchFamily="2" charset="0"/>
              </a:rPr>
              <a:t>Learning Objectives</a:t>
            </a:r>
          </a:p>
        </p:txBody>
      </p:sp>
    </p:spTree>
    <p:extLst>
      <p:ext uri="{BB962C8B-B14F-4D97-AF65-F5344CB8AC3E}">
        <p14:creationId xmlns:p14="http://schemas.microsoft.com/office/powerpoint/2010/main" val="183534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30</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8412480" cy="787876"/>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pic>
        <p:nvPicPr>
          <p:cNvPr id="2" name="Picture 1">
            <a:extLst>
              <a:ext uri="{FF2B5EF4-FFF2-40B4-BE49-F238E27FC236}">
                <a16:creationId xmlns:a16="http://schemas.microsoft.com/office/drawing/2014/main" id="{D504FCC2-55D1-DA4D-B819-6FDF237AB19D}"/>
              </a:ext>
            </a:extLst>
          </p:cNvPr>
          <p:cNvPicPr>
            <a:picLocks noChangeAspect="1"/>
          </p:cNvPicPr>
          <p:nvPr/>
        </p:nvPicPr>
        <p:blipFill>
          <a:blip r:embed="rId3"/>
          <a:stretch>
            <a:fillRect/>
          </a:stretch>
        </p:blipFill>
        <p:spPr>
          <a:xfrm>
            <a:off x="3079750" y="1754886"/>
            <a:ext cx="6032500" cy="4152900"/>
          </a:xfrm>
          <a:prstGeom prst="rect">
            <a:avLst/>
          </a:prstGeom>
        </p:spPr>
      </p:pic>
    </p:spTree>
    <p:extLst>
      <p:ext uri="{BB962C8B-B14F-4D97-AF65-F5344CB8AC3E}">
        <p14:creationId xmlns:p14="http://schemas.microsoft.com/office/powerpoint/2010/main" val="2360735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31</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669024" cy="787876"/>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sp>
        <p:nvSpPr>
          <p:cNvPr id="6" name="Rectangle 5">
            <a:extLst>
              <a:ext uri="{FF2B5EF4-FFF2-40B4-BE49-F238E27FC236}">
                <a16:creationId xmlns:a16="http://schemas.microsoft.com/office/drawing/2014/main" id="{7A3848D3-F7FD-FE46-9E19-ACAEF0EE416E}"/>
              </a:ext>
            </a:extLst>
          </p:cNvPr>
          <p:cNvSpPr/>
          <p:nvPr/>
        </p:nvSpPr>
        <p:spPr>
          <a:xfrm>
            <a:off x="229694" y="2665617"/>
            <a:ext cx="7278624" cy="461665"/>
          </a:xfrm>
          <a:prstGeom prst="rect">
            <a:avLst/>
          </a:prstGeom>
        </p:spPr>
        <p:txBody>
          <a:bodyPr wrap="square">
            <a:spAutoFit/>
          </a:bodyPr>
          <a:lstStyle/>
          <a:p>
            <a:pPr>
              <a:spcBef>
                <a:spcPts val="2000"/>
              </a:spcBef>
            </a:pPr>
            <a:r>
              <a:rPr lang="en-US" sz="2400" dirty="0">
                <a:latin typeface="Avenir Roman" panose="02000503020000020003" pitchFamily="2" charset="0"/>
              </a:rPr>
              <a:t>What’s the distribution of the </a:t>
            </a:r>
            <a:r>
              <a:rPr lang="en-US" sz="2400" dirty="0">
                <a:solidFill>
                  <a:srgbClr val="C00000"/>
                </a:solidFill>
                <a:latin typeface="Avenir Roman" panose="02000503020000020003" pitchFamily="2" charset="0"/>
              </a:rPr>
              <a:t>Flavor Summary</a:t>
            </a:r>
            <a:r>
              <a:rPr lang="en-US" sz="2400" dirty="0">
                <a:latin typeface="Avenir Roman" panose="02000503020000020003" pitchFamily="2" charset="0"/>
              </a:rPr>
              <a:t>?</a:t>
            </a:r>
          </a:p>
        </p:txBody>
      </p:sp>
      <p:pic>
        <p:nvPicPr>
          <p:cNvPr id="3" name="Picture 2">
            <a:extLst>
              <a:ext uri="{FF2B5EF4-FFF2-40B4-BE49-F238E27FC236}">
                <a16:creationId xmlns:a16="http://schemas.microsoft.com/office/drawing/2014/main" id="{393EF5D5-472E-CC42-BAB2-FFC825DEEA38}"/>
              </a:ext>
            </a:extLst>
          </p:cNvPr>
          <p:cNvPicPr>
            <a:picLocks noChangeAspect="1"/>
          </p:cNvPicPr>
          <p:nvPr/>
        </p:nvPicPr>
        <p:blipFill>
          <a:blip r:embed="rId3"/>
          <a:stretch>
            <a:fillRect/>
          </a:stretch>
        </p:blipFill>
        <p:spPr>
          <a:xfrm>
            <a:off x="7099300" y="285020"/>
            <a:ext cx="5092700" cy="6565900"/>
          </a:xfrm>
          <a:prstGeom prst="rect">
            <a:avLst/>
          </a:prstGeom>
        </p:spPr>
      </p:pic>
    </p:spTree>
    <p:extLst>
      <p:ext uri="{BB962C8B-B14F-4D97-AF65-F5344CB8AC3E}">
        <p14:creationId xmlns:p14="http://schemas.microsoft.com/office/powerpoint/2010/main" val="4063373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32</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669024" cy="787876"/>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sp>
        <p:nvSpPr>
          <p:cNvPr id="6" name="Rectangle 5">
            <a:extLst>
              <a:ext uri="{FF2B5EF4-FFF2-40B4-BE49-F238E27FC236}">
                <a16:creationId xmlns:a16="http://schemas.microsoft.com/office/drawing/2014/main" id="{7A3848D3-F7FD-FE46-9E19-ACAEF0EE416E}"/>
              </a:ext>
            </a:extLst>
          </p:cNvPr>
          <p:cNvSpPr/>
          <p:nvPr/>
        </p:nvSpPr>
        <p:spPr>
          <a:xfrm>
            <a:off x="2594942" y="1224289"/>
            <a:ext cx="7278624" cy="461665"/>
          </a:xfrm>
          <a:prstGeom prst="rect">
            <a:avLst/>
          </a:prstGeom>
        </p:spPr>
        <p:txBody>
          <a:bodyPr wrap="square">
            <a:spAutoFit/>
          </a:bodyPr>
          <a:lstStyle/>
          <a:p>
            <a:pPr>
              <a:spcBef>
                <a:spcPts val="2000"/>
              </a:spcBef>
            </a:pPr>
            <a:r>
              <a:rPr lang="en-US" sz="2400" dirty="0">
                <a:latin typeface="Avenir Roman" panose="02000503020000020003" pitchFamily="2" charset="0"/>
              </a:rPr>
              <a:t>What’s the </a:t>
            </a:r>
            <a:r>
              <a:rPr lang="en-US" sz="2400" dirty="0">
                <a:solidFill>
                  <a:srgbClr val="C00000"/>
                </a:solidFill>
                <a:latin typeface="Avenir Roman" panose="02000503020000020003" pitchFamily="2" charset="0"/>
              </a:rPr>
              <a:t>Badge </a:t>
            </a:r>
            <a:r>
              <a:rPr lang="en-US" sz="2400" dirty="0">
                <a:latin typeface="Avenir Roman" panose="02000503020000020003" pitchFamily="2" charset="0"/>
              </a:rPr>
              <a:t>feature like?</a:t>
            </a:r>
          </a:p>
        </p:txBody>
      </p:sp>
      <p:pic>
        <p:nvPicPr>
          <p:cNvPr id="2" name="Picture 1">
            <a:extLst>
              <a:ext uri="{FF2B5EF4-FFF2-40B4-BE49-F238E27FC236}">
                <a16:creationId xmlns:a16="http://schemas.microsoft.com/office/drawing/2014/main" id="{0B7F25BD-3C64-3E4B-B919-447107D8577A}"/>
              </a:ext>
            </a:extLst>
          </p:cNvPr>
          <p:cNvPicPr>
            <a:picLocks noChangeAspect="1"/>
          </p:cNvPicPr>
          <p:nvPr/>
        </p:nvPicPr>
        <p:blipFill>
          <a:blip r:embed="rId3"/>
          <a:stretch>
            <a:fillRect/>
          </a:stretch>
        </p:blipFill>
        <p:spPr>
          <a:xfrm>
            <a:off x="3088132" y="1837348"/>
            <a:ext cx="6527800" cy="4864100"/>
          </a:xfrm>
          <a:prstGeom prst="rect">
            <a:avLst/>
          </a:prstGeom>
        </p:spPr>
      </p:pic>
    </p:spTree>
    <p:extLst>
      <p:ext uri="{BB962C8B-B14F-4D97-AF65-F5344CB8AC3E}">
        <p14:creationId xmlns:p14="http://schemas.microsoft.com/office/powerpoint/2010/main" val="4059152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33</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669024" cy="787876"/>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sp>
        <p:nvSpPr>
          <p:cNvPr id="6" name="Rectangle 5">
            <a:extLst>
              <a:ext uri="{FF2B5EF4-FFF2-40B4-BE49-F238E27FC236}">
                <a16:creationId xmlns:a16="http://schemas.microsoft.com/office/drawing/2014/main" id="{7A3848D3-F7FD-FE46-9E19-ACAEF0EE416E}"/>
              </a:ext>
            </a:extLst>
          </p:cNvPr>
          <p:cNvSpPr/>
          <p:nvPr/>
        </p:nvSpPr>
        <p:spPr>
          <a:xfrm>
            <a:off x="1351358" y="2686919"/>
            <a:ext cx="4647106" cy="461665"/>
          </a:xfrm>
          <a:prstGeom prst="rect">
            <a:avLst/>
          </a:prstGeom>
        </p:spPr>
        <p:txBody>
          <a:bodyPr wrap="square">
            <a:spAutoFit/>
          </a:bodyPr>
          <a:lstStyle/>
          <a:p>
            <a:pPr>
              <a:spcBef>
                <a:spcPts val="2000"/>
              </a:spcBef>
            </a:pPr>
            <a:r>
              <a:rPr lang="en-US" sz="2400" dirty="0">
                <a:latin typeface="Avenir Roman" panose="02000503020000020003" pitchFamily="2" charset="0"/>
              </a:rPr>
              <a:t>What’s the </a:t>
            </a:r>
            <a:r>
              <a:rPr lang="en-US" sz="2400" dirty="0">
                <a:solidFill>
                  <a:srgbClr val="C00000"/>
                </a:solidFill>
                <a:latin typeface="Avenir Roman" panose="02000503020000020003" pitchFamily="2" charset="0"/>
              </a:rPr>
              <a:t>Expert </a:t>
            </a:r>
            <a:r>
              <a:rPr lang="en-US" sz="2400" dirty="0">
                <a:latin typeface="Avenir Roman" panose="02000503020000020003" pitchFamily="2" charset="0"/>
              </a:rPr>
              <a:t>feature like?</a:t>
            </a:r>
          </a:p>
        </p:txBody>
      </p:sp>
      <p:pic>
        <p:nvPicPr>
          <p:cNvPr id="3" name="Picture 2">
            <a:extLst>
              <a:ext uri="{FF2B5EF4-FFF2-40B4-BE49-F238E27FC236}">
                <a16:creationId xmlns:a16="http://schemas.microsoft.com/office/drawing/2014/main" id="{9A1AB6B1-6BE0-F442-B8D3-9A41CDE76669}"/>
              </a:ext>
            </a:extLst>
          </p:cNvPr>
          <p:cNvPicPr>
            <a:picLocks noChangeAspect="1"/>
          </p:cNvPicPr>
          <p:nvPr/>
        </p:nvPicPr>
        <p:blipFill>
          <a:blip r:embed="rId3"/>
          <a:stretch>
            <a:fillRect/>
          </a:stretch>
        </p:blipFill>
        <p:spPr>
          <a:xfrm>
            <a:off x="7288022" y="513334"/>
            <a:ext cx="4102100" cy="5270500"/>
          </a:xfrm>
          <a:prstGeom prst="rect">
            <a:avLst/>
          </a:prstGeom>
        </p:spPr>
      </p:pic>
    </p:spTree>
    <p:extLst>
      <p:ext uri="{BB962C8B-B14F-4D97-AF65-F5344CB8AC3E}">
        <p14:creationId xmlns:p14="http://schemas.microsoft.com/office/powerpoint/2010/main" val="3769268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34</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85020"/>
            <a:ext cx="6669024" cy="787876"/>
          </a:xfrm>
          <a:prstGeom prst="rect">
            <a:avLst/>
          </a:prstGeom>
          <a:solidFill>
            <a:schemeClr val="accent2">
              <a:lumMod val="40000"/>
              <a:lumOff val="6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3: explore the data</a:t>
            </a:r>
          </a:p>
        </p:txBody>
      </p:sp>
      <p:sp>
        <p:nvSpPr>
          <p:cNvPr id="6" name="Rectangle 5">
            <a:extLst>
              <a:ext uri="{FF2B5EF4-FFF2-40B4-BE49-F238E27FC236}">
                <a16:creationId xmlns:a16="http://schemas.microsoft.com/office/drawing/2014/main" id="{7A3848D3-F7FD-FE46-9E19-ACAEF0EE416E}"/>
              </a:ext>
            </a:extLst>
          </p:cNvPr>
          <p:cNvSpPr/>
          <p:nvPr/>
        </p:nvSpPr>
        <p:spPr>
          <a:xfrm>
            <a:off x="2461807" y="2113507"/>
            <a:ext cx="7707298" cy="461665"/>
          </a:xfrm>
          <a:prstGeom prst="rect">
            <a:avLst/>
          </a:prstGeom>
        </p:spPr>
        <p:txBody>
          <a:bodyPr wrap="square">
            <a:spAutoFit/>
          </a:bodyPr>
          <a:lstStyle/>
          <a:p>
            <a:pPr>
              <a:spcBef>
                <a:spcPts val="2000"/>
              </a:spcBef>
            </a:pPr>
            <a:r>
              <a:rPr lang="en-US" sz="2400" dirty="0">
                <a:latin typeface="Avenir Roman" panose="02000503020000020003" pitchFamily="2" charset="0"/>
              </a:rPr>
              <a:t>Now that our data is clean, let’s explore it. EDA time!</a:t>
            </a:r>
          </a:p>
        </p:txBody>
      </p:sp>
      <p:sp>
        <p:nvSpPr>
          <p:cNvPr id="7" name="Rectangle 6">
            <a:extLst>
              <a:ext uri="{FF2B5EF4-FFF2-40B4-BE49-F238E27FC236}">
                <a16:creationId xmlns:a16="http://schemas.microsoft.com/office/drawing/2014/main" id="{D57D7EE8-0D22-8544-B53B-9E7956AB9368}"/>
              </a:ext>
            </a:extLst>
          </p:cNvPr>
          <p:cNvSpPr/>
          <p:nvPr/>
        </p:nvSpPr>
        <p:spPr>
          <a:xfrm>
            <a:off x="2461807" y="3627781"/>
            <a:ext cx="7707298" cy="830997"/>
          </a:xfrm>
          <a:prstGeom prst="rect">
            <a:avLst/>
          </a:prstGeom>
        </p:spPr>
        <p:txBody>
          <a:bodyPr wrap="square">
            <a:spAutoFit/>
          </a:bodyPr>
          <a:lstStyle/>
          <a:p>
            <a:pPr>
              <a:spcBef>
                <a:spcPts val="2000"/>
              </a:spcBef>
            </a:pPr>
            <a:r>
              <a:rPr lang="en-US" sz="2400" dirty="0">
                <a:latin typeface="Avenir Roman" panose="02000503020000020003" pitchFamily="2" charset="0"/>
              </a:rPr>
              <a:t>Please see </a:t>
            </a:r>
            <a:r>
              <a:rPr lang="en-US" sz="2400" dirty="0">
                <a:solidFill>
                  <a:srgbClr val="C00000"/>
                </a:solidFill>
                <a:latin typeface="Avenir Roman" panose="02000503020000020003" pitchFamily="2" charset="0"/>
              </a:rPr>
              <a:t>Case_Study_PART_1-4.ipynb</a:t>
            </a:r>
            <a:r>
              <a:rPr lang="en-US" sz="2400" dirty="0">
                <a:latin typeface="Avenir Roman" panose="02000503020000020003" pitchFamily="2" charset="0"/>
              </a:rPr>
              <a:t>, which I will make available after the matinee lecture.</a:t>
            </a:r>
          </a:p>
        </p:txBody>
      </p:sp>
    </p:spTree>
    <p:extLst>
      <p:ext uri="{BB962C8B-B14F-4D97-AF65-F5344CB8AC3E}">
        <p14:creationId xmlns:p14="http://schemas.microsoft.com/office/powerpoint/2010/main" val="2567682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35</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37028"/>
            <a:ext cx="6790944" cy="787876"/>
          </a:xfrm>
          <a:prstGeom prst="rect">
            <a:avLst/>
          </a:prstGeom>
          <a:solidFill>
            <a:srgbClr val="BCADF8"/>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4: model the data</a:t>
            </a:r>
          </a:p>
        </p:txBody>
      </p:sp>
      <p:sp>
        <p:nvSpPr>
          <p:cNvPr id="8" name="Title 1">
            <a:extLst>
              <a:ext uri="{FF2B5EF4-FFF2-40B4-BE49-F238E27FC236}">
                <a16:creationId xmlns:a16="http://schemas.microsoft.com/office/drawing/2014/main" id="{0E35DAF0-8AE1-8944-919A-DD32C4F31988}"/>
              </a:ext>
            </a:extLst>
          </p:cNvPr>
          <p:cNvSpPr txBox="1">
            <a:spLocks/>
          </p:cNvSpPr>
          <p:nvPr/>
        </p:nvSpPr>
        <p:spPr>
          <a:xfrm>
            <a:off x="1030224" y="1193324"/>
            <a:ext cx="9759696" cy="1135348"/>
          </a:xfrm>
          <a:prstGeom prst="rect">
            <a:avLst/>
          </a:prstGeom>
          <a:solidFill>
            <a:schemeClr val="accent4">
              <a:lumMod val="20000"/>
              <a:lumOff val="80000"/>
            </a:schemeClr>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endParaRPr lang="en-US" sz="4000" dirty="0">
              <a:solidFill>
                <a:schemeClr val="bg1"/>
              </a:solidFill>
              <a:latin typeface="Avenir Roman" panose="02000503020000020003" pitchFamily="2" charset="0"/>
            </a:endParaRPr>
          </a:p>
        </p:txBody>
      </p:sp>
      <p:sp>
        <p:nvSpPr>
          <p:cNvPr id="9" name="Rectangle 8">
            <a:extLst>
              <a:ext uri="{FF2B5EF4-FFF2-40B4-BE49-F238E27FC236}">
                <a16:creationId xmlns:a16="http://schemas.microsoft.com/office/drawing/2014/main" id="{6B728B80-8128-BC4D-A893-91C117C71617}"/>
              </a:ext>
            </a:extLst>
          </p:cNvPr>
          <p:cNvSpPr/>
          <p:nvPr/>
        </p:nvSpPr>
        <p:spPr>
          <a:xfrm>
            <a:off x="1305609" y="1096525"/>
            <a:ext cx="9624769" cy="5245860"/>
          </a:xfrm>
          <a:prstGeom prst="rect">
            <a:avLst/>
          </a:prstGeom>
        </p:spPr>
        <p:txBody>
          <a:bodyPr wrap="square">
            <a:spAutoFit/>
          </a:bodyPr>
          <a:lstStyle/>
          <a:p>
            <a:pPr>
              <a:lnSpc>
                <a:spcPct val="150000"/>
              </a:lnSpc>
              <a:spcBef>
                <a:spcPts val="2000"/>
              </a:spcBef>
            </a:pPr>
            <a:r>
              <a:rPr lang="en-US" sz="2400" dirty="0">
                <a:solidFill>
                  <a:srgbClr val="000000"/>
                </a:solidFill>
                <a:latin typeface="Avenir Roman" panose="02000503020000020003" pitchFamily="2" charset="0"/>
              </a:rPr>
              <a:t>1. Are there certain attributes of bourbons that are predictive of good bourbons? (i.e., highly rated by customers)</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hidden gems (i.e., should be good but current reviews are absent or unsupportive of such)</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over-hyped bourbons (i.e., the reviews seem high but the attributes aren't indicative)</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Are there significant results if we target experts' ratings instead of average customer ratings?</a:t>
            </a:r>
            <a:endParaRPr lang="en-US" sz="2400" b="0" i="0" dirty="0">
              <a:solidFill>
                <a:srgbClr val="000000"/>
              </a:solidFill>
              <a:effectLst/>
              <a:latin typeface="Avenir Roman" panose="02000503020000020003" pitchFamily="2" charset="0"/>
            </a:endParaRPr>
          </a:p>
        </p:txBody>
      </p:sp>
    </p:spTree>
    <p:extLst>
      <p:ext uri="{BB962C8B-B14F-4D97-AF65-F5344CB8AC3E}">
        <p14:creationId xmlns:p14="http://schemas.microsoft.com/office/powerpoint/2010/main" val="3630736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36</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37028"/>
            <a:ext cx="6790944" cy="787876"/>
          </a:xfrm>
          <a:prstGeom prst="rect">
            <a:avLst/>
          </a:prstGeom>
          <a:solidFill>
            <a:srgbClr val="BCADF8"/>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4: model the data</a:t>
            </a:r>
          </a:p>
        </p:txBody>
      </p:sp>
      <p:pic>
        <p:nvPicPr>
          <p:cNvPr id="2" name="Picture 1">
            <a:extLst>
              <a:ext uri="{FF2B5EF4-FFF2-40B4-BE49-F238E27FC236}">
                <a16:creationId xmlns:a16="http://schemas.microsoft.com/office/drawing/2014/main" id="{E278BC6F-E7A2-3745-B7A0-2F13B1A2339C}"/>
              </a:ext>
            </a:extLst>
          </p:cNvPr>
          <p:cNvPicPr>
            <a:picLocks noChangeAspect="1"/>
          </p:cNvPicPr>
          <p:nvPr/>
        </p:nvPicPr>
        <p:blipFill>
          <a:blip r:embed="rId3"/>
          <a:stretch>
            <a:fillRect/>
          </a:stretch>
        </p:blipFill>
        <p:spPr>
          <a:xfrm>
            <a:off x="8594741" y="0"/>
            <a:ext cx="3597259" cy="6858000"/>
          </a:xfrm>
          <a:prstGeom prst="rect">
            <a:avLst/>
          </a:prstGeom>
        </p:spPr>
      </p:pic>
      <p:sp>
        <p:nvSpPr>
          <p:cNvPr id="7" name="Rectangle 6">
            <a:extLst>
              <a:ext uri="{FF2B5EF4-FFF2-40B4-BE49-F238E27FC236}">
                <a16:creationId xmlns:a16="http://schemas.microsoft.com/office/drawing/2014/main" id="{466D0CA7-DD2E-D441-8A3A-010298DB40EE}"/>
              </a:ext>
            </a:extLst>
          </p:cNvPr>
          <p:cNvSpPr/>
          <p:nvPr/>
        </p:nvSpPr>
        <p:spPr>
          <a:xfrm>
            <a:off x="998767" y="1711171"/>
            <a:ext cx="5670257" cy="1713290"/>
          </a:xfrm>
          <a:prstGeom prst="rect">
            <a:avLst/>
          </a:prstGeom>
        </p:spPr>
        <p:txBody>
          <a:bodyPr wrap="square">
            <a:spAutoFit/>
          </a:bodyPr>
          <a:lstStyle/>
          <a:p>
            <a:pPr>
              <a:spcBef>
                <a:spcPts val="2000"/>
              </a:spcBef>
            </a:pPr>
            <a:r>
              <a:rPr lang="en-US" sz="2400" dirty="0">
                <a:solidFill>
                  <a:srgbClr val="C00000"/>
                </a:solidFill>
                <a:latin typeface="Avenir Roman" panose="02000503020000020003" pitchFamily="2" charset="0"/>
              </a:rPr>
              <a:t>Goal</a:t>
            </a:r>
            <a:r>
              <a:rPr lang="en-US" sz="2400" dirty="0">
                <a:latin typeface="Avenir Roman" panose="02000503020000020003" pitchFamily="2" charset="0"/>
              </a:rPr>
              <a:t>: predict Customers’ Ratings</a:t>
            </a:r>
          </a:p>
          <a:p>
            <a:pPr>
              <a:spcBef>
                <a:spcPts val="2000"/>
              </a:spcBef>
            </a:pPr>
            <a:r>
              <a:rPr lang="en-US" sz="2400" dirty="0">
                <a:solidFill>
                  <a:srgbClr val="C00000"/>
                </a:solidFill>
                <a:latin typeface="Avenir Roman" panose="02000503020000020003" pitchFamily="2" charset="0"/>
              </a:rPr>
              <a:t>Data</a:t>
            </a:r>
            <a:r>
              <a:rPr lang="en-US" sz="2400" dirty="0">
                <a:latin typeface="Avenir Roman" panose="02000503020000020003" pitchFamily="2" charset="0"/>
              </a:rPr>
              <a:t>: train/dev/test splits</a:t>
            </a:r>
          </a:p>
          <a:p>
            <a:pPr>
              <a:spcBef>
                <a:spcPts val="2000"/>
              </a:spcBef>
            </a:pPr>
            <a:r>
              <a:rPr lang="en-US" sz="2400" dirty="0">
                <a:solidFill>
                  <a:srgbClr val="C00000"/>
                </a:solidFill>
                <a:latin typeface="Avenir Roman" panose="02000503020000020003" pitchFamily="2" charset="0"/>
              </a:rPr>
              <a:t>Features to use</a:t>
            </a:r>
            <a:r>
              <a:rPr lang="en-US" sz="2400" dirty="0">
                <a:latin typeface="Avenir Roman" panose="02000503020000020003" pitchFamily="2" charset="0"/>
              </a:rPr>
              <a:t>: ???</a:t>
            </a:r>
          </a:p>
        </p:txBody>
      </p:sp>
      <p:sp>
        <p:nvSpPr>
          <p:cNvPr id="10" name="Rectangle 9">
            <a:extLst>
              <a:ext uri="{FF2B5EF4-FFF2-40B4-BE49-F238E27FC236}">
                <a16:creationId xmlns:a16="http://schemas.microsoft.com/office/drawing/2014/main" id="{21B4875E-3914-2646-9ABE-514AE973138D}"/>
              </a:ext>
            </a:extLst>
          </p:cNvPr>
          <p:cNvSpPr/>
          <p:nvPr/>
        </p:nvSpPr>
        <p:spPr>
          <a:xfrm>
            <a:off x="1132879" y="4110728"/>
            <a:ext cx="6023825" cy="830997"/>
          </a:xfrm>
          <a:prstGeom prst="rect">
            <a:avLst/>
          </a:prstGeom>
        </p:spPr>
        <p:txBody>
          <a:bodyPr wrap="square">
            <a:spAutoFit/>
          </a:bodyPr>
          <a:lstStyle/>
          <a:p>
            <a:pPr>
              <a:spcBef>
                <a:spcPts val="2000"/>
              </a:spcBef>
            </a:pPr>
            <a:r>
              <a:rPr lang="en-US" sz="2400" dirty="0">
                <a:latin typeface="Avenir Roman" panose="02000503020000020003" pitchFamily="2" charset="0"/>
              </a:rPr>
              <a:t>Question: which features should we use? Could we use?</a:t>
            </a:r>
          </a:p>
        </p:txBody>
      </p:sp>
    </p:spTree>
    <p:extLst>
      <p:ext uri="{BB962C8B-B14F-4D97-AF65-F5344CB8AC3E}">
        <p14:creationId xmlns:p14="http://schemas.microsoft.com/office/powerpoint/2010/main" val="3551182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6" name="Slide Number Placeholder 9">
            <a:extLst>
              <a:ext uri="{FF2B5EF4-FFF2-40B4-BE49-F238E27FC236}">
                <a16:creationId xmlns:a16="http://schemas.microsoft.com/office/drawing/2014/main" id="{9CD7FD7F-23D8-AD43-9B12-779D20ECE403}"/>
              </a:ext>
            </a:extLst>
          </p:cNvPr>
          <p:cNvSpPr>
            <a:spLocks noGrp="1"/>
          </p:cNvSpPr>
          <p:nvPr>
            <p:ph type="sldNum" sz="quarter" idx="12"/>
          </p:nvPr>
        </p:nvSpPr>
        <p:spPr>
          <a:xfrm>
            <a:off x="11480800" y="6342385"/>
            <a:ext cx="505820" cy="365125"/>
          </a:xfrm>
        </p:spPr>
        <p:txBody>
          <a:bodyPr/>
          <a:lstStyle/>
          <a:p>
            <a:fld id="{6BCA73C5-4051-2D45-AC51-FD5A1C1C157A}" type="slidenum">
              <a:rPr lang="en-US" smtClean="0"/>
              <a:t>37</a:t>
            </a:fld>
            <a:endParaRPr lang="en-US" dirty="0"/>
          </a:p>
        </p:txBody>
      </p:sp>
      <p:sp>
        <p:nvSpPr>
          <p:cNvPr id="2" name="Rectangle 1">
            <a:extLst>
              <a:ext uri="{FF2B5EF4-FFF2-40B4-BE49-F238E27FC236}">
                <a16:creationId xmlns:a16="http://schemas.microsoft.com/office/drawing/2014/main" id="{8D7CD06A-BEEA-4047-81CD-2B0698596E7B}"/>
              </a:ext>
            </a:extLst>
          </p:cNvPr>
          <p:cNvSpPr/>
          <p:nvPr/>
        </p:nvSpPr>
        <p:spPr>
          <a:xfrm>
            <a:off x="2601735" y="1473966"/>
            <a:ext cx="6469113" cy="1859163"/>
          </a:xfrm>
          <a:prstGeom prst="rect">
            <a:avLst/>
          </a:prstGeom>
        </p:spPr>
        <p:txBody>
          <a:bodyPr wrap="square">
            <a:spAutoFit/>
          </a:bodyPr>
          <a:lstStyle/>
          <a:p>
            <a:pPr algn="ctr">
              <a:lnSpc>
                <a:spcPct val="150000"/>
              </a:lnSpc>
              <a:spcBef>
                <a:spcPts val="1500"/>
              </a:spcBef>
            </a:pPr>
            <a:r>
              <a:rPr lang="en-US" sz="4000" b="1" dirty="0">
                <a:latin typeface="Avenir Roman" panose="02000503020000020003" pitchFamily="2" charset="0"/>
              </a:rPr>
              <a:t>Break-out room time! (Discussion, no coding)</a:t>
            </a:r>
          </a:p>
        </p:txBody>
      </p:sp>
    </p:spTree>
    <p:extLst>
      <p:ext uri="{BB962C8B-B14F-4D97-AF65-F5344CB8AC3E}">
        <p14:creationId xmlns:p14="http://schemas.microsoft.com/office/powerpoint/2010/main" val="151383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38</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37028"/>
            <a:ext cx="6790944" cy="787876"/>
          </a:xfrm>
          <a:prstGeom prst="rect">
            <a:avLst/>
          </a:prstGeom>
          <a:solidFill>
            <a:srgbClr val="BCADF8"/>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4: model the data</a:t>
            </a:r>
          </a:p>
        </p:txBody>
      </p:sp>
      <p:pic>
        <p:nvPicPr>
          <p:cNvPr id="2" name="Picture 1">
            <a:extLst>
              <a:ext uri="{FF2B5EF4-FFF2-40B4-BE49-F238E27FC236}">
                <a16:creationId xmlns:a16="http://schemas.microsoft.com/office/drawing/2014/main" id="{E278BC6F-E7A2-3745-B7A0-2F13B1A2339C}"/>
              </a:ext>
            </a:extLst>
          </p:cNvPr>
          <p:cNvPicPr>
            <a:picLocks noChangeAspect="1"/>
          </p:cNvPicPr>
          <p:nvPr/>
        </p:nvPicPr>
        <p:blipFill>
          <a:blip r:embed="rId3"/>
          <a:stretch>
            <a:fillRect/>
          </a:stretch>
        </p:blipFill>
        <p:spPr>
          <a:xfrm>
            <a:off x="8594741" y="0"/>
            <a:ext cx="3597259" cy="6858000"/>
          </a:xfrm>
          <a:prstGeom prst="rect">
            <a:avLst/>
          </a:prstGeom>
        </p:spPr>
      </p:pic>
      <p:sp>
        <p:nvSpPr>
          <p:cNvPr id="7" name="Rectangle 6">
            <a:extLst>
              <a:ext uri="{FF2B5EF4-FFF2-40B4-BE49-F238E27FC236}">
                <a16:creationId xmlns:a16="http://schemas.microsoft.com/office/drawing/2014/main" id="{466D0CA7-DD2E-D441-8A3A-010298DB40EE}"/>
              </a:ext>
            </a:extLst>
          </p:cNvPr>
          <p:cNvSpPr/>
          <p:nvPr/>
        </p:nvSpPr>
        <p:spPr>
          <a:xfrm>
            <a:off x="998767" y="1711171"/>
            <a:ext cx="5670257" cy="4747453"/>
          </a:xfrm>
          <a:prstGeom prst="rect">
            <a:avLst/>
          </a:prstGeom>
        </p:spPr>
        <p:txBody>
          <a:bodyPr wrap="square">
            <a:spAutoFit/>
          </a:bodyPr>
          <a:lstStyle/>
          <a:p>
            <a:pPr>
              <a:spcBef>
                <a:spcPts val="2000"/>
              </a:spcBef>
            </a:pPr>
            <a:r>
              <a:rPr lang="en-US" sz="2400" dirty="0">
                <a:solidFill>
                  <a:srgbClr val="C00000"/>
                </a:solidFill>
                <a:latin typeface="Avenir Roman" panose="02000503020000020003" pitchFamily="2" charset="0"/>
              </a:rPr>
              <a:t>Goal</a:t>
            </a:r>
            <a:r>
              <a:rPr lang="en-US" sz="2400" dirty="0">
                <a:latin typeface="Avenir Roman" panose="02000503020000020003" pitchFamily="2" charset="0"/>
              </a:rPr>
              <a:t>: predict Customers’ Ratings</a:t>
            </a:r>
          </a:p>
          <a:p>
            <a:pPr>
              <a:spcBef>
                <a:spcPts val="2000"/>
              </a:spcBef>
            </a:pPr>
            <a:r>
              <a:rPr lang="en-US" sz="2400" dirty="0">
                <a:solidFill>
                  <a:srgbClr val="C00000"/>
                </a:solidFill>
                <a:latin typeface="Avenir Roman" panose="02000503020000020003" pitchFamily="2" charset="0"/>
              </a:rPr>
              <a:t>Data</a:t>
            </a:r>
            <a:r>
              <a:rPr lang="en-US" sz="2400" dirty="0">
                <a:latin typeface="Avenir Roman" panose="02000503020000020003" pitchFamily="2" charset="0"/>
              </a:rPr>
              <a:t>: train/dev/test splits</a:t>
            </a:r>
          </a:p>
          <a:p>
            <a:pPr>
              <a:spcBef>
                <a:spcPts val="2000"/>
              </a:spcBef>
            </a:pPr>
            <a:r>
              <a:rPr lang="en-US" sz="2400" dirty="0">
                <a:solidFill>
                  <a:srgbClr val="C00000"/>
                </a:solidFill>
                <a:latin typeface="Avenir Roman" panose="02000503020000020003" pitchFamily="2" charset="0"/>
              </a:rPr>
              <a:t>Features to use</a:t>
            </a:r>
            <a:r>
              <a:rPr lang="en-US" sz="2400" dirty="0">
                <a:latin typeface="Avenir Roman" panose="02000503020000020003" pitchFamily="2" charset="0"/>
              </a:rPr>
              <a:t>:</a:t>
            </a:r>
          </a:p>
          <a:p>
            <a:pPr marL="342900" indent="-342900">
              <a:spcBef>
                <a:spcPts val="500"/>
              </a:spcBef>
              <a:buFont typeface="Arial" panose="020B0604020202020204" pitchFamily="34" charset="0"/>
              <a:buChar char="•"/>
            </a:pPr>
            <a:r>
              <a:rPr lang="en-US" sz="2400" dirty="0">
                <a:latin typeface="Avenir Roman" panose="02000503020000020003" pitchFamily="2" charset="0"/>
              </a:rPr>
              <a:t>All 14 flavors</a:t>
            </a:r>
          </a:p>
          <a:p>
            <a:pPr marL="342900" indent="-342900">
              <a:spcBef>
                <a:spcPts val="500"/>
              </a:spcBef>
              <a:buFont typeface="Arial" panose="020B0604020202020204" pitchFamily="34" charset="0"/>
              <a:buChar char="•"/>
            </a:pPr>
            <a:r>
              <a:rPr lang="en-US" sz="2400" dirty="0">
                <a:latin typeface="Avenir Roman" panose="02000503020000020003" pitchFamily="2" charset="0"/>
              </a:rPr>
              <a:t>Age</a:t>
            </a:r>
          </a:p>
          <a:p>
            <a:pPr marL="342900" indent="-342900">
              <a:spcBef>
                <a:spcPts val="500"/>
              </a:spcBef>
              <a:buFont typeface="Arial" panose="020B0604020202020204" pitchFamily="34" charset="0"/>
              <a:buChar char="•"/>
            </a:pPr>
            <a:r>
              <a:rPr lang="en-US" sz="2400" dirty="0">
                <a:latin typeface="Avenir Roman" panose="02000503020000020003" pitchFamily="2" charset="0"/>
              </a:rPr>
              <a:t>ABV %</a:t>
            </a:r>
          </a:p>
          <a:p>
            <a:pPr marL="342900" indent="-342900">
              <a:spcBef>
                <a:spcPts val="500"/>
              </a:spcBef>
              <a:buFont typeface="Arial" panose="020B0604020202020204" pitchFamily="34" charset="0"/>
              <a:buChar char="•"/>
            </a:pPr>
            <a:r>
              <a:rPr lang="en-US" sz="2400" dirty="0">
                <a:latin typeface="Avenir Roman" panose="02000503020000020003" pitchFamily="2" charset="0"/>
              </a:rPr>
              <a:t>Price</a:t>
            </a:r>
          </a:p>
          <a:p>
            <a:pPr marL="342900" indent="-342900">
              <a:spcBef>
                <a:spcPts val="500"/>
              </a:spcBef>
              <a:buFont typeface="Arial" panose="020B0604020202020204" pitchFamily="34" charset="0"/>
              <a:buChar char="•"/>
            </a:pPr>
            <a:r>
              <a:rPr lang="en-US" sz="2400" dirty="0">
                <a:latin typeface="Avenir Roman" panose="02000503020000020003" pitchFamily="2" charset="0"/>
              </a:rPr>
              <a:t>Badge</a:t>
            </a:r>
          </a:p>
          <a:p>
            <a:pPr marL="342900" indent="-342900">
              <a:spcBef>
                <a:spcPts val="500"/>
              </a:spcBef>
              <a:buFont typeface="Arial" panose="020B0604020202020204" pitchFamily="34" charset="0"/>
              <a:buChar char="•"/>
            </a:pPr>
            <a:r>
              <a:rPr lang="en-US" sz="2400" dirty="0">
                <a:latin typeface="Avenir Roman" panose="02000503020000020003" pitchFamily="2" charset="0"/>
              </a:rPr>
              <a:t>Expert Score</a:t>
            </a:r>
          </a:p>
          <a:p>
            <a:pPr>
              <a:spcBef>
                <a:spcPts val="500"/>
              </a:spcBef>
            </a:pPr>
            <a:r>
              <a:rPr lang="en-US" sz="2400" dirty="0">
                <a:solidFill>
                  <a:srgbClr val="C00000"/>
                </a:solidFill>
                <a:latin typeface="Avenir Roman" panose="02000503020000020003" pitchFamily="2" charset="0"/>
              </a:rPr>
              <a:t>Accuracy Metric</a:t>
            </a:r>
            <a:r>
              <a:rPr lang="en-US" sz="2400" dirty="0">
                <a:latin typeface="Avenir Roman" panose="02000503020000020003" pitchFamily="2" charset="0"/>
              </a:rPr>
              <a:t>: MSE</a:t>
            </a:r>
          </a:p>
        </p:txBody>
      </p:sp>
    </p:spTree>
    <p:extLst>
      <p:ext uri="{BB962C8B-B14F-4D97-AF65-F5344CB8AC3E}">
        <p14:creationId xmlns:p14="http://schemas.microsoft.com/office/powerpoint/2010/main" val="81387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39</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37028"/>
            <a:ext cx="6790944" cy="787876"/>
          </a:xfrm>
          <a:prstGeom prst="rect">
            <a:avLst/>
          </a:prstGeom>
          <a:solidFill>
            <a:srgbClr val="BCADF8"/>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4: model the data</a:t>
            </a:r>
          </a:p>
        </p:txBody>
      </p:sp>
      <p:pic>
        <p:nvPicPr>
          <p:cNvPr id="2" name="Picture 1">
            <a:extLst>
              <a:ext uri="{FF2B5EF4-FFF2-40B4-BE49-F238E27FC236}">
                <a16:creationId xmlns:a16="http://schemas.microsoft.com/office/drawing/2014/main" id="{E278BC6F-E7A2-3745-B7A0-2F13B1A2339C}"/>
              </a:ext>
            </a:extLst>
          </p:cNvPr>
          <p:cNvPicPr>
            <a:picLocks noChangeAspect="1"/>
          </p:cNvPicPr>
          <p:nvPr/>
        </p:nvPicPr>
        <p:blipFill>
          <a:blip r:embed="rId3"/>
          <a:stretch>
            <a:fillRect/>
          </a:stretch>
        </p:blipFill>
        <p:spPr>
          <a:xfrm>
            <a:off x="8594741" y="0"/>
            <a:ext cx="3597259" cy="6858000"/>
          </a:xfrm>
          <a:prstGeom prst="rect">
            <a:avLst/>
          </a:prstGeom>
        </p:spPr>
      </p:pic>
      <p:sp>
        <p:nvSpPr>
          <p:cNvPr id="7" name="Rectangle 6">
            <a:extLst>
              <a:ext uri="{FF2B5EF4-FFF2-40B4-BE49-F238E27FC236}">
                <a16:creationId xmlns:a16="http://schemas.microsoft.com/office/drawing/2014/main" id="{466D0CA7-DD2E-D441-8A3A-010298DB40EE}"/>
              </a:ext>
            </a:extLst>
          </p:cNvPr>
          <p:cNvSpPr/>
          <p:nvPr/>
        </p:nvSpPr>
        <p:spPr>
          <a:xfrm>
            <a:off x="998767" y="1711171"/>
            <a:ext cx="5670257" cy="2708434"/>
          </a:xfrm>
          <a:prstGeom prst="rect">
            <a:avLst/>
          </a:prstGeom>
        </p:spPr>
        <p:txBody>
          <a:bodyPr wrap="square">
            <a:spAutoFit/>
          </a:bodyPr>
          <a:lstStyle/>
          <a:p>
            <a:pPr>
              <a:spcBef>
                <a:spcPts val="2000"/>
              </a:spcBef>
            </a:pPr>
            <a:r>
              <a:rPr lang="en-US" sz="2400" dirty="0">
                <a:solidFill>
                  <a:srgbClr val="C00000"/>
                </a:solidFill>
                <a:latin typeface="Avenir Roman" panose="02000503020000020003" pitchFamily="2" charset="0"/>
              </a:rPr>
              <a:t>Model #1: Linear Regression</a:t>
            </a:r>
          </a:p>
          <a:p>
            <a:pPr>
              <a:spcBef>
                <a:spcPts val="2000"/>
              </a:spcBef>
            </a:pPr>
            <a:endParaRPr lang="en-US" sz="2400" dirty="0">
              <a:solidFill>
                <a:srgbClr val="C00000"/>
              </a:solidFill>
              <a:latin typeface="Avenir Roman" panose="02000503020000020003" pitchFamily="2" charset="0"/>
            </a:endParaRPr>
          </a:p>
          <a:p>
            <a:pPr>
              <a:spcBef>
                <a:spcPts val="2000"/>
              </a:spcBef>
            </a:pPr>
            <a:r>
              <a:rPr lang="en-US" sz="2400" dirty="0">
                <a:latin typeface="Avenir Roman" panose="02000503020000020003" pitchFamily="2" charset="0"/>
              </a:rPr>
              <a:t>Question: should we scale our data?</a:t>
            </a:r>
          </a:p>
          <a:p>
            <a:pPr>
              <a:spcBef>
                <a:spcPts val="2000"/>
              </a:spcBef>
            </a:pPr>
            <a:r>
              <a:rPr lang="en-US" sz="2400" dirty="0">
                <a:latin typeface="Avenir Roman" panose="02000503020000020003" pitchFamily="2" charset="0"/>
              </a:rPr>
              <a:t>Question: should we use polynomial features?</a:t>
            </a:r>
          </a:p>
        </p:txBody>
      </p:sp>
      <p:sp>
        <p:nvSpPr>
          <p:cNvPr id="6" name="Rectangle 5">
            <a:extLst>
              <a:ext uri="{FF2B5EF4-FFF2-40B4-BE49-F238E27FC236}">
                <a16:creationId xmlns:a16="http://schemas.microsoft.com/office/drawing/2014/main" id="{22C4171D-0F55-044A-927D-76FFA73677D8}"/>
              </a:ext>
            </a:extLst>
          </p:cNvPr>
          <p:cNvSpPr/>
          <p:nvPr/>
        </p:nvSpPr>
        <p:spPr>
          <a:xfrm>
            <a:off x="887443" y="5188640"/>
            <a:ext cx="7707298" cy="830997"/>
          </a:xfrm>
          <a:prstGeom prst="rect">
            <a:avLst/>
          </a:prstGeom>
        </p:spPr>
        <p:txBody>
          <a:bodyPr wrap="square">
            <a:spAutoFit/>
          </a:bodyPr>
          <a:lstStyle/>
          <a:p>
            <a:pPr>
              <a:spcBef>
                <a:spcPts val="2000"/>
              </a:spcBef>
            </a:pPr>
            <a:r>
              <a:rPr lang="en-US" sz="2400" dirty="0">
                <a:latin typeface="Avenir Roman" panose="02000503020000020003" pitchFamily="2" charset="0"/>
              </a:rPr>
              <a:t>Please see </a:t>
            </a:r>
            <a:r>
              <a:rPr lang="en-US" sz="2400" dirty="0">
                <a:solidFill>
                  <a:srgbClr val="C00000"/>
                </a:solidFill>
                <a:latin typeface="Avenir Roman" panose="02000503020000020003" pitchFamily="2" charset="0"/>
              </a:rPr>
              <a:t>Case_Study_PART_5.ipynb</a:t>
            </a:r>
            <a:r>
              <a:rPr lang="en-US" sz="2400" dirty="0">
                <a:latin typeface="Avenir Roman" panose="02000503020000020003" pitchFamily="2" charset="0"/>
              </a:rPr>
              <a:t>, which I will make available after the matinee lecture.</a:t>
            </a:r>
          </a:p>
        </p:txBody>
      </p:sp>
    </p:spTree>
    <p:extLst>
      <p:ext uri="{BB962C8B-B14F-4D97-AF65-F5344CB8AC3E}">
        <p14:creationId xmlns:p14="http://schemas.microsoft.com/office/powerpoint/2010/main" val="64809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469798A-3287-FE41-A8B3-9C5EBD440DA9}"/>
              </a:ext>
            </a:extLst>
          </p:cNvPr>
          <p:cNvSpPr txBox="1">
            <a:spLocks/>
          </p:cNvSpPr>
          <p:nvPr/>
        </p:nvSpPr>
        <p:spPr>
          <a:xfrm>
            <a:off x="2141643" y="1091278"/>
            <a:ext cx="9509831" cy="3840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None/>
            </a:pPr>
            <a:r>
              <a:rPr lang="en-US" dirty="0">
                <a:solidFill>
                  <a:schemeClr val="bg2">
                    <a:lumMod val="25000"/>
                  </a:schemeClr>
                </a:solidFill>
                <a:latin typeface="Avenir Medium" panose="02000503020000020003" pitchFamily="2" charset="0"/>
              </a:rPr>
              <a:t>Example project</a:t>
            </a:r>
            <a:endParaRPr lang="en-US" b="1" dirty="0">
              <a:solidFill>
                <a:schemeClr val="bg2">
                  <a:lumMod val="25000"/>
                </a:schemeClr>
              </a:solidFill>
              <a:latin typeface="Avenir Medium" panose="02000503020000020003" pitchFamily="2" charset="0"/>
            </a:endParaRPr>
          </a:p>
        </p:txBody>
      </p:sp>
      <p:sp>
        <p:nvSpPr>
          <p:cNvPr id="10" name="Slide Number Placeholder 9">
            <a:extLst>
              <a:ext uri="{FF2B5EF4-FFF2-40B4-BE49-F238E27FC236}">
                <a16:creationId xmlns:a16="http://schemas.microsoft.com/office/drawing/2014/main" id="{7FCB2847-0F6D-EA4A-9C75-CAB26E4B6490}"/>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4</a:t>
            </a:fld>
            <a:endParaRPr lang="en-US" dirty="0"/>
          </a:p>
        </p:txBody>
      </p:sp>
      <p:sp>
        <p:nvSpPr>
          <p:cNvPr id="8" name="Rectangle 7">
            <a:extLst>
              <a:ext uri="{FF2B5EF4-FFF2-40B4-BE49-F238E27FC236}">
                <a16:creationId xmlns:a16="http://schemas.microsoft.com/office/drawing/2014/main" id="{FC66E1C5-52E5-0045-A018-E96403FC959D}"/>
              </a:ext>
            </a:extLst>
          </p:cNvPr>
          <p:cNvSpPr/>
          <p:nvPr/>
        </p:nvSpPr>
        <p:spPr>
          <a:xfrm>
            <a:off x="1044878" y="1599328"/>
            <a:ext cx="771242" cy="907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E0600C-5FE1-A04D-B8A5-14AF40FFA3FE}"/>
              </a:ext>
            </a:extLst>
          </p:cNvPr>
          <p:cNvSpPr/>
          <p:nvPr/>
        </p:nvSpPr>
        <p:spPr>
          <a:xfrm>
            <a:off x="1044878" y="1680418"/>
            <a:ext cx="771242" cy="1003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8B7CA55-066D-DE4F-98F1-19E39CB74039}"/>
              </a:ext>
            </a:extLst>
          </p:cNvPr>
          <p:cNvSpPr/>
          <p:nvPr/>
        </p:nvSpPr>
        <p:spPr>
          <a:xfrm>
            <a:off x="525395" y="468403"/>
            <a:ext cx="4419241" cy="584775"/>
          </a:xfrm>
          <a:prstGeom prst="rect">
            <a:avLst/>
          </a:prstGeom>
        </p:spPr>
        <p:txBody>
          <a:bodyPr wrap="square" anchor="b">
            <a:spAutoFit/>
          </a:bodyPr>
          <a:lstStyle/>
          <a:p>
            <a:r>
              <a:rPr lang="en-US" sz="3200" dirty="0">
                <a:solidFill>
                  <a:schemeClr val="tx1">
                    <a:lumMod val="75000"/>
                    <a:lumOff val="25000"/>
                  </a:schemeClr>
                </a:solidFill>
                <a:latin typeface="Avenir Medium" panose="02000503020000020003" pitchFamily="2" charset="0"/>
              </a:rPr>
              <a:t>Agenda</a:t>
            </a:r>
          </a:p>
        </p:txBody>
      </p:sp>
    </p:spTree>
    <p:extLst>
      <p:ext uri="{BB962C8B-B14F-4D97-AF65-F5344CB8AC3E}">
        <p14:creationId xmlns:p14="http://schemas.microsoft.com/office/powerpoint/2010/main" val="2312156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40</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305609" y="1096525"/>
            <a:ext cx="9624769" cy="5245860"/>
          </a:xfrm>
          <a:prstGeom prst="rect">
            <a:avLst/>
          </a:prstGeom>
        </p:spPr>
        <p:txBody>
          <a:bodyPr wrap="square">
            <a:spAutoFit/>
          </a:bodyPr>
          <a:lstStyle/>
          <a:p>
            <a:pPr>
              <a:lnSpc>
                <a:spcPct val="150000"/>
              </a:lnSpc>
              <a:spcBef>
                <a:spcPts val="2000"/>
              </a:spcBef>
            </a:pPr>
            <a:r>
              <a:rPr lang="en-US" sz="2400" dirty="0">
                <a:solidFill>
                  <a:srgbClr val="000000"/>
                </a:solidFill>
                <a:latin typeface="Avenir Roman" panose="02000503020000020003" pitchFamily="2" charset="0"/>
              </a:rPr>
              <a:t>1. Are there certain attributes of bourbons that are predictive of good bourbons? (i.e., highly rated by customers)</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hidden gems (i.e., should be good but current reviews are absent or unsupportive of such)</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over-hyped bourbons (i.e., the reviews seem high but the attributes aren't indicative)</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Are there significant results if we target experts' ratings instead of average customer ratings?</a:t>
            </a:r>
            <a:endParaRPr lang="en-US" sz="2400" b="0" i="0" dirty="0">
              <a:solidFill>
                <a:srgbClr val="000000"/>
              </a:solidFill>
              <a:effectLst/>
              <a:latin typeface="Avenir Roman" panose="02000503020000020003" pitchFamily="2" charset="0"/>
            </a:endParaRPr>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rgbClr val="FFC3C4"/>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1: formulate questions</a:t>
            </a:r>
          </a:p>
          <a:p>
            <a:pPr fontAlgn="ctr"/>
            <a:endParaRPr lang="en-US" sz="40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3021261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41</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37028"/>
            <a:ext cx="6790944" cy="787876"/>
          </a:xfrm>
          <a:prstGeom prst="rect">
            <a:avLst/>
          </a:prstGeom>
          <a:solidFill>
            <a:srgbClr val="BCADF8"/>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4: model the data</a:t>
            </a:r>
          </a:p>
        </p:txBody>
      </p:sp>
      <p:sp>
        <p:nvSpPr>
          <p:cNvPr id="7" name="Rectangle 6">
            <a:extLst>
              <a:ext uri="{FF2B5EF4-FFF2-40B4-BE49-F238E27FC236}">
                <a16:creationId xmlns:a16="http://schemas.microsoft.com/office/drawing/2014/main" id="{466D0CA7-DD2E-D441-8A3A-010298DB40EE}"/>
              </a:ext>
            </a:extLst>
          </p:cNvPr>
          <p:cNvSpPr/>
          <p:nvPr/>
        </p:nvSpPr>
        <p:spPr>
          <a:xfrm>
            <a:off x="1559599" y="1321027"/>
            <a:ext cx="9681425" cy="6719788"/>
          </a:xfrm>
          <a:prstGeom prst="rect">
            <a:avLst/>
          </a:prstGeom>
        </p:spPr>
        <p:txBody>
          <a:bodyPr wrap="square">
            <a:spAutoFit/>
          </a:bodyPr>
          <a:lstStyle/>
          <a:p>
            <a:pPr>
              <a:spcBef>
                <a:spcPts val="2000"/>
              </a:spcBef>
            </a:pPr>
            <a:r>
              <a:rPr lang="en-US" sz="2400" b="1" dirty="0">
                <a:solidFill>
                  <a:srgbClr val="C00000"/>
                </a:solidFill>
                <a:latin typeface="Avenir Roman" panose="02000503020000020003" pitchFamily="2" charset="0"/>
              </a:rPr>
              <a:t>Good, important practices:</a:t>
            </a:r>
          </a:p>
          <a:p>
            <a:pPr marL="342900" indent="-342900">
              <a:spcBef>
                <a:spcPts val="2000"/>
              </a:spcBef>
              <a:buFont typeface="Arial" panose="020B0604020202020204" pitchFamily="34" charset="0"/>
              <a:buChar char="•"/>
            </a:pPr>
            <a:r>
              <a:rPr lang="en-US" sz="2400" dirty="0">
                <a:latin typeface="Avenir Roman" panose="02000503020000020003" pitchFamily="2" charset="0"/>
              </a:rPr>
              <a:t>Heavily inspect your data first</a:t>
            </a:r>
          </a:p>
          <a:p>
            <a:pPr marL="342900" indent="-342900">
              <a:spcBef>
                <a:spcPts val="2000"/>
              </a:spcBef>
              <a:buFont typeface="Arial" panose="020B0604020202020204" pitchFamily="34" charset="0"/>
              <a:buChar char="•"/>
            </a:pPr>
            <a:r>
              <a:rPr lang="en-US" sz="2400" dirty="0">
                <a:latin typeface="Avenir Roman" panose="02000503020000020003" pitchFamily="2" charset="0"/>
              </a:rPr>
              <a:t>Spend the extra time to clean it</a:t>
            </a:r>
          </a:p>
          <a:p>
            <a:pPr marL="342900" indent="-342900">
              <a:spcBef>
                <a:spcPts val="2000"/>
              </a:spcBef>
              <a:buFont typeface="Arial" panose="020B0604020202020204" pitchFamily="34" charset="0"/>
              <a:buChar char="•"/>
            </a:pPr>
            <a:r>
              <a:rPr lang="en-US" sz="2400" dirty="0">
                <a:latin typeface="Avenir Roman" panose="02000503020000020003" pitchFamily="2" charset="0"/>
              </a:rPr>
              <a:t>Start with the most simple models</a:t>
            </a:r>
          </a:p>
          <a:p>
            <a:pPr marL="342900" indent="-342900">
              <a:spcBef>
                <a:spcPts val="2000"/>
              </a:spcBef>
              <a:buFont typeface="Arial" panose="020B0604020202020204" pitchFamily="34" charset="0"/>
              <a:buChar char="•"/>
            </a:pPr>
            <a:r>
              <a:rPr lang="en-US" sz="2400" dirty="0">
                <a:latin typeface="Avenir Roman" panose="02000503020000020003" pitchFamily="2" charset="0"/>
              </a:rPr>
              <a:t>If the model seems sensitive to a particular run, use </a:t>
            </a:r>
            <a:r>
              <a:rPr lang="en-US" sz="2400" dirty="0">
                <a:solidFill>
                  <a:srgbClr val="C00000"/>
                </a:solidFill>
                <a:latin typeface="Avenir Roman" panose="02000503020000020003" pitchFamily="2" charset="0"/>
              </a:rPr>
              <a:t>bootstrapping</a:t>
            </a:r>
          </a:p>
          <a:p>
            <a:pPr marL="342900" indent="-342900">
              <a:spcBef>
                <a:spcPts val="2000"/>
              </a:spcBef>
              <a:buFont typeface="Arial" panose="020B0604020202020204" pitchFamily="34" charset="0"/>
              <a:buChar char="•"/>
            </a:pPr>
            <a:r>
              <a:rPr lang="en-US" sz="2400" dirty="0">
                <a:latin typeface="Avenir Roman" panose="02000503020000020003" pitchFamily="2" charset="0"/>
              </a:rPr>
              <a:t>Inspect results, and allow that to guide your next choices</a:t>
            </a:r>
          </a:p>
          <a:p>
            <a:pPr marL="342900" indent="-342900">
              <a:spcBef>
                <a:spcPts val="2000"/>
              </a:spcBef>
              <a:buFont typeface="Arial" panose="020B0604020202020204" pitchFamily="34" charset="0"/>
              <a:buChar char="•"/>
            </a:pPr>
            <a:r>
              <a:rPr lang="en-US" sz="2400" dirty="0">
                <a:latin typeface="Avenir Roman" panose="02000503020000020003" pitchFamily="2" charset="0"/>
              </a:rPr>
              <a:t>Reflect about your modelling choices</a:t>
            </a:r>
          </a:p>
          <a:p>
            <a:pPr marL="342900" indent="-342900">
              <a:spcBef>
                <a:spcPts val="2000"/>
              </a:spcBef>
              <a:buFont typeface="Arial" panose="020B0604020202020204" pitchFamily="34" charset="0"/>
              <a:buChar char="•"/>
            </a:pPr>
            <a:r>
              <a:rPr lang="en-US" sz="2400" dirty="0">
                <a:latin typeface="Avenir Roman" panose="02000503020000020003" pitchFamily="2" charset="0"/>
              </a:rPr>
              <a:t>Leverage as much of your data as possible (</a:t>
            </a:r>
            <a:r>
              <a:rPr lang="en-US" sz="2400" dirty="0">
                <a:solidFill>
                  <a:srgbClr val="C00000"/>
                </a:solidFill>
                <a:latin typeface="Avenir Roman" panose="02000503020000020003" pitchFamily="2" charset="0"/>
              </a:rPr>
              <a:t>cross-validation</a:t>
            </a:r>
            <a:r>
              <a:rPr lang="en-US" sz="2400" dirty="0">
                <a:latin typeface="Avenir Roman" panose="02000503020000020003" pitchFamily="2" charset="0"/>
              </a:rPr>
              <a:t>)</a:t>
            </a:r>
          </a:p>
          <a:p>
            <a:pPr marL="342900" indent="-342900">
              <a:spcBef>
                <a:spcPts val="2000"/>
              </a:spcBef>
              <a:buFont typeface="Arial" panose="020B0604020202020204" pitchFamily="34" charset="0"/>
              <a:buChar char="•"/>
            </a:pPr>
            <a:endParaRPr lang="en-US" sz="2400" dirty="0">
              <a:latin typeface="Avenir Roman" panose="02000503020000020003" pitchFamily="2" charset="0"/>
            </a:endParaRPr>
          </a:p>
          <a:p>
            <a:pPr marL="342900" indent="-342900">
              <a:spcBef>
                <a:spcPts val="2000"/>
              </a:spcBef>
              <a:buFont typeface="Arial" panose="020B0604020202020204" pitchFamily="34" charset="0"/>
              <a:buChar char="•"/>
            </a:pPr>
            <a:endParaRPr lang="en-US" sz="2400" dirty="0">
              <a:latin typeface="Avenir Roman" panose="02000503020000020003" pitchFamily="2" charset="0"/>
            </a:endParaRPr>
          </a:p>
          <a:p>
            <a:pPr marL="342900" indent="-342900">
              <a:spcBef>
                <a:spcPts val="2000"/>
              </a:spcBef>
              <a:buFont typeface="Arial" panose="020B0604020202020204" pitchFamily="34" charset="0"/>
              <a:buChar char="•"/>
            </a:pPr>
            <a:endParaRPr lang="en-US" sz="2400" dirty="0">
              <a:latin typeface="Avenir Roman" panose="02000503020000020003" pitchFamily="2" charset="0"/>
            </a:endParaRPr>
          </a:p>
        </p:txBody>
      </p:sp>
    </p:spTree>
    <p:extLst>
      <p:ext uri="{BB962C8B-B14F-4D97-AF65-F5344CB8AC3E}">
        <p14:creationId xmlns:p14="http://schemas.microsoft.com/office/powerpoint/2010/main" val="2380413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42</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37028"/>
            <a:ext cx="6790944" cy="787876"/>
          </a:xfrm>
          <a:prstGeom prst="rect">
            <a:avLst/>
          </a:prstGeom>
          <a:solidFill>
            <a:srgbClr val="BCADF8"/>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4: model the data</a:t>
            </a:r>
          </a:p>
        </p:txBody>
      </p:sp>
      <p:sp>
        <p:nvSpPr>
          <p:cNvPr id="7" name="Rectangle 6">
            <a:extLst>
              <a:ext uri="{FF2B5EF4-FFF2-40B4-BE49-F238E27FC236}">
                <a16:creationId xmlns:a16="http://schemas.microsoft.com/office/drawing/2014/main" id="{466D0CA7-DD2E-D441-8A3A-010298DB40EE}"/>
              </a:ext>
            </a:extLst>
          </p:cNvPr>
          <p:cNvSpPr/>
          <p:nvPr/>
        </p:nvSpPr>
        <p:spPr>
          <a:xfrm>
            <a:off x="1559599" y="1321027"/>
            <a:ext cx="9681425" cy="5211683"/>
          </a:xfrm>
          <a:prstGeom prst="rect">
            <a:avLst/>
          </a:prstGeom>
        </p:spPr>
        <p:txBody>
          <a:bodyPr wrap="square">
            <a:spAutoFit/>
          </a:bodyPr>
          <a:lstStyle/>
          <a:p>
            <a:pPr>
              <a:spcBef>
                <a:spcPts val="2000"/>
              </a:spcBef>
            </a:pPr>
            <a:r>
              <a:rPr lang="en-US" sz="2400" b="1" dirty="0">
                <a:solidFill>
                  <a:srgbClr val="C00000"/>
                </a:solidFill>
                <a:latin typeface="Avenir Roman" panose="02000503020000020003" pitchFamily="2" charset="0"/>
              </a:rPr>
              <a:t>Good, important practices:</a:t>
            </a:r>
          </a:p>
          <a:p>
            <a:pPr marL="342900" indent="-342900">
              <a:spcBef>
                <a:spcPts val="2000"/>
              </a:spcBef>
              <a:buFont typeface="Arial" panose="020B0604020202020204" pitchFamily="34" charset="0"/>
              <a:buChar char="•"/>
            </a:pPr>
            <a:r>
              <a:rPr lang="en-US" sz="2400" dirty="0">
                <a:latin typeface="Avenir Roman" panose="02000503020000020003" pitchFamily="2" charset="0"/>
              </a:rPr>
              <a:t>When comparing different models, make everything as fair as possible</a:t>
            </a:r>
          </a:p>
          <a:p>
            <a:pPr marL="800100" lvl="1" indent="-342900">
              <a:spcBef>
                <a:spcPts val="2000"/>
              </a:spcBef>
              <a:buFont typeface="Arial" panose="020B0604020202020204" pitchFamily="34" charset="0"/>
              <a:buChar char="•"/>
            </a:pPr>
            <a:r>
              <a:rPr lang="en-US" sz="2400" dirty="0">
                <a:latin typeface="Avenir Roman" panose="02000503020000020003" pitchFamily="2" charset="0"/>
              </a:rPr>
              <a:t>Same data splits</a:t>
            </a:r>
          </a:p>
          <a:p>
            <a:pPr marL="800100" lvl="1" indent="-342900">
              <a:spcBef>
                <a:spcPts val="2000"/>
              </a:spcBef>
              <a:buFont typeface="Arial" panose="020B0604020202020204" pitchFamily="34" charset="0"/>
              <a:buChar char="•"/>
            </a:pPr>
            <a:r>
              <a:rPr lang="en-US" sz="2400" dirty="0">
                <a:latin typeface="Avenir Roman" panose="02000503020000020003" pitchFamily="2" charset="0"/>
              </a:rPr>
              <a:t>Fix all random seeds so your experiments are repeatable</a:t>
            </a:r>
          </a:p>
          <a:p>
            <a:pPr marL="342900" indent="-342900">
              <a:spcBef>
                <a:spcPts val="2000"/>
              </a:spcBef>
              <a:buFont typeface="Arial" panose="020B0604020202020204" pitchFamily="34" charset="0"/>
              <a:buChar char="•"/>
            </a:pPr>
            <a:r>
              <a:rPr lang="en-US" sz="2400" dirty="0">
                <a:latin typeface="Avenir Roman" panose="02000503020000020003" pitchFamily="2" charset="0"/>
              </a:rPr>
              <a:t>Look at your worst mistakes. Any patterns to these errors?</a:t>
            </a:r>
          </a:p>
          <a:p>
            <a:pPr marL="342900" indent="-342900">
              <a:spcBef>
                <a:spcPts val="2000"/>
              </a:spcBef>
              <a:buFont typeface="Arial" panose="020B0604020202020204" pitchFamily="34" charset="0"/>
              <a:buChar char="•"/>
            </a:pPr>
            <a:r>
              <a:rPr lang="en-US" sz="2400" dirty="0">
                <a:latin typeface="Avenir Roman" panose="02000503020000020003" pitchFamily="2" charset="0"/>
              </a:rPr>
              <a:t>For classification tasks, look at false positives and false negatives</a:t>
            </a:r>
          </a:p>
          <a:p>
            <a:pPr marL="342900" indent="-342900">
              <a:spcBef>
                <a:spcPts val="2000"/>
              </a:spcBef>
              <a:buFont typeface="Arial" panose="020B0604020202020204" pitchFamily="34" charset="0"/>
              <a:buChar char="•"/>
            </a:pPr>
            <a:r>
              <a:rPr lang="en-US" sz="2400" dirty="0">
                <a:latin typeface="Avenir Roman" panose="02000503020000020003" pitchFamily="2" charset="0"/>
              </a:rPr>
              <a:t>Do you have any indication that your data is limiting?</a:t>
            </a:r>
          </a:p>
          <a:p>
            <a:pPr marL="800100" lvl="1" indent="-342900">
              <a:spcBef>
                <a:spcPts val="2000"/>
              </a:spcBef>
              <a:buFont typeface="Arial" panose="020B0604020202020204" pitchFamily="34" charset="0"/>
              <a:buChar char="•"/>
            </a:pPr>
            <a:r>
              <a:rPr lang="en-US" sz="2400" dirty="0">
                <a:latin typeface="Avenir Roman" panose="02000503020000020003" pitchFamily="2" charset="0"/>
              </a:rPr>
              <a:t>Clean up data further or get more data?</a:t>
            </a:r>
          </a:p>
        </p:txBody>
      </p:sp>
    </p:spTree>
    <p:extLst>
      <p:ext uri="{BB962C8B-B14F-4D97-AF65-F5344CB8AC3E}">
        <p14:creationId xmlns:p14="http://schemas.microsoft.com/office/powerpoint/2010/main" val="155135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43</a:t>
            </a:fld>
            <a:endParaRPr lang="en-US" dirty="0"/>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37028"/>
            <a:ext cx="8827008" cy="787876"/>
          </a:xfrm>
          <a:prstGeom prst="rect">
            <a:avLst/>
          </a:prstGeom>
          <a:solidFill>
            <a:srgbClr val="92BBCC"/>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5: communicate your results</a:t>
            </a:r>
          </a:p>
        </p:txBody>
      </p:sp>
      <p:sp>
        <p:nvSpPr>
          <p:cNvPr id="7" name="Rectangle 6">
            <a:extLst>
              <a:ext uri="{FF2B5EF4-FFF2-40B4-BE49-F238E27FC236}">
                <a16:creationId xmlns:a16="http://schemas.microsoft.com/office/drawing/2014/main" id="{466D0CA7-DD2E-D441-8A3A-010298DB40EE}"/>
              </a:ext>
            </a:extLst>
          </p:cNvPr>
          <p:cNvSpPr/>
          <p:nvPr/>
        </p:nvSpPr>
        <p:spPr>
          <a:xfrm>
            <a:off x="1559599" y="1321027"/>
            <a:ext cx="9681425" cy="5950347"/>
          </a:xfrm>
          <a:prstGeom prst="rect">
            <a:avLst/>
          </a:prstGeom>
        </p:spPr>
        <p:txBody>
          <a:bodyPr wrap="square">
            <a:spAutoFit/>
          </a:bodyPr>
          <a:lstStyle/>
          <a:p>
            <a:pPr marL="342900" indent="-342900">
              <a:spcBef>
                <a:spcPts val="2000"/>
              </a:spcBef>
              <a:buFont typeface="Arial" panose="020B0604020202020204" pitchFamily="34" charset="0"/>
              <a:buChar char="•"/>
            </a:pPr>
            <a:r>
              <a:rPr lang="en-US" sz="2400" dirty="0">
                <a:latin typeface="Avenir Roman" panose="02000503020000020003" pitchFamily="2" charset="0"/>
              </a:rPr>
              <a:t>A long notebooks I provided are only good for exploring and getting work done. By no means is it an attempt to communicate the results</a:t>
            </a:r>
          </a:p>
          <a:p>
            <a:pPr marL="342900" indent="-342900">
              <a:spcBef>
                <a:spcPts val="2000"/>
              </a:spcBef>
              <a:buFont typeface="Arial" panose="020B0604020202020204" pitchFamily="34" charset="0"/>
              <a:buChar char="•"/>
            </a:pPr>
            <a:r>
              <a:rPr lang="en-US" sz="2400" dirty="0">
                <a:latin typeface="Avenir Roman" panose="02000503020000020003" pitchFamily="2" charset="0"/>
              </a:rPr>
              <a:t>Think of what would be the easiest, most succinct way to discern:</a:t>
            </a:r>
          </a:p>
          <a:p>
            <a:pPr marL="800100" lvl="1" indent="-342900">
              <a:spcBef>
                <a:spcPts val="2000"/>
              </a:spcBef>
              <a:buFont typeface="Arial" panose="020B0604020202020204" pitchFamily="34" charset="0"/>
              <a:buChar char="•"/>
            </a:pPr>
            <a:r>
              <a:rPr lang="en-US" sz="2400" dirty="0">
                <a:latin typeface="Avenir Roman" panose="02000503020000020003" pitchFamily="2" charset="0"/>
              </a:rPr>
              <a:t>All of your models’ results (e.g., heatmap table?).</a:t>
            </a:r>
          </a:p>
          <a:p>
            <a:pPr marL="800100" lvl="1" indent="-342900">
              <a:spcBef>
                <a:spcPts val="2000"/>
              </a:spcBef>
              <a:buFont typeface="Arial" panose="020B0604020202020204" pitchFamily="34" charset="0"/>
              <a:buChar char="•"/>
            </a:pPr>
            <a:r>
              <a:rPr lang="en-US" sz="2400" dirty="0">
                <a:latin typeface="Avenir Roman" panose="02000503020000020003" pitchFamily="2" charset="0"/>
              </a:rPr>
              <a:t>The effectiveness and ineffectiveness of your model</a:t>
            </a:r>
          </a:p>
          <a:p>
            <a:pPr marL="800100" lvl="1" indent="-342900">
              <a:spcBef>
                <a:spcPts val="2000"/>
              </a:spcBef>
              <a:buFont typeface="Arial" panose="020B0604020202020204" pitchFamily="34" charset="0"/>
              <a:buChar char="•"/>
            </a:pPr>
            <a:r>
              <a:rPr lang="en-US" sz="2400" dirty="0">
                <a:latin typeface="Avenir Roman" panose="02000503020000020003" pitchFamily="2" charset="0"/>
              </a:rPr>
              <a:t>Examples of it working / results</a:t>
            </a:r>
          </a:p>
          <a:p>
            <a:pPr marL="342900" indent="-342900">
              <a:spcBef>
                <a:spcPts val="2000"/>
              </a:spcBef>
              <a:buFont typeface="Arial" panose="020B0604020202020204" pitchFamily="34" charset="0"/>
              <a:buChar char="•"/>
            </a:pPr>
            <a:r>
              <a:rPr lang="en-US" sz="2400" dirty="0">
                <a:latin typeface="Avenir Roman" panose="02000503020000020003" pitchFamily="2" charset="0"/>
              </a:rPr>
              <a:t>It should be clear and compelling which model we should use (instead of the baseline)</a:t>
            </a:r>
          </a:p>
          <a:p>
            <a:pPr marL="342900" indent="-342900">
              <a:spcBef>
                <a:spcPts val="2000"/>
              </a:spcBef>
              <a:buFont typeface="Arial" panose="020B0604020202020204" pitchFamily="34" charset="0"/>
              <a:buChar char="•"/>
            </a:pPr>
            <a:r>
              <a:rPr lang="en-US" sz="2400" dirty="0">
                <a:latin typeface="Avenir Roman" panose="02000503020000020003" pitchFamily="2" charset="0"/>
              </a:rPr>
              <a:t>Review the </a:t>
            </a:r>
            <a:r>
              <a:rPr lang="en-US" sz="2400" dirty="0">
                <a:solidFill>
                  <a:srgbClr val="C00000"/>
                </a:solidFill>
                <a:latin typeface="Avenir Roman" panose="02000503020000020003" pitchFamily="2" charset="0"/>
              </a:rPr>
              <a:t>Visualization</a:t>
            </a:r>
            <a:r>
              <a:rPr lang="en-US" sz="2400" dirty="0">
                <a:latin typeface="Avenir Roman" panose="02000503020000020003" pitchFamily="2" charset="0"/>
              </a:rPr>
              <a:t> lecture for more inspiration</a:t>
            </a:r>
          </a:p>
          <a:p>
            <a:pPr marL="800100" lvl="1" indent="-342900">
              <a:spcBef>
                <a:spcPts val="2000"/>
              </a:spcBef>
              <a:buFont typeface="Arial" panose="020B0604020202020204" pitchFamily="34" charset="0"/>
              <a:buChar char="•"/>
            </a:pPr>
            <a:endParaRPr lang="en-US" sz="2400" dirty="0">
              <a:latin typeface="Avenir Roman" panose="02000503020000020003" pitchFamily="2" charset="0"/>
            </a:endParaRPr>
          </a:p>
        </p:txBody>
      </p:sp>
    </p:spTree>
    <p:extLst>
      <p:ext uri="{BB962C8B-B14F-4D97-AF65-F5344CB8AC3E}">
        <p14:creationId xmlns:p14="http://schemas.microsoft.com/office/powerpoint/2010/main" val="2368813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44</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244649" y="1803661"/>
            <a:ext cx="9624769" cy="2773388"/>
          </a:xfrm>
          <a:prstGeom prst="rect">
            <a:avLst/>
          </a:prstGeom>
        </p:spPr>
        <p:txBody>
          <a:bodyPr wrap="square">
            <a:spAutoFit/>
          </a:bodyPr>
          <a:lstStyle/>
          <a:p>
            <a:pPr>
              <a:lnSpc>
                <a:spcPct val="150000"/>
              </a:lnSpc>
              <a:spcBef>
                <a:spcPts val="2000"/>
              </a:spcBef>
            </a:pPr>
            <a:r>
              <a:rPr lang="en-US" sz="2400" dirty="0">
                <a:solidFill>
                  <a:srgbClr val="000000"/>
                </a:solidFill>
                <a:latin typeface="Avenir Roman" panose="02000503020000020003" pitchFamily="2" charset="0"/>
              </a:rPr>
              <a:t>2. Are there certain attributes of bourbons that are predictive of expensive bourbons?</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underpriced ones</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over-priced ones</a:t>
            </a:r>
            <a:endParaRPr lang="en-US" sz="2400" b="0" i="0" dirty="0">
              <a:solidFill>
                <a:srgbClr val="000000"/>
              </a:solidFill>
              <a:effectLst/>
              <a:latin typeface="Avenir Roman" panose="02000503020000020003" pitchFamily="2" charset="0"/>
            </a:endParaRPr>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rgbClr val="FFC3C4"/>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1: formulate questions</a:t>
            </a:r>
          </a:p>
          <a:p>
            <a:pPr fontAlgn="ctr"/>
            <a:endParaRPr lang="en-US" sz="40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3881084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45</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244649" y="1803661"/>
            <a:ext cx="9624769" cy="1962910"/>
          </a:xfrm>
          <a:prstGeom prst="rect">
            <a:avLst/>
          </a:prstGeom>
        </p:spPr>
        <p:txBody>
          <a:bodyPr wrap="square">
            <a:spAutoFit/>
          </a:bodyPr>
          <a:lstStyle/>
          <a:p>
            <a:pPr>
              <a:lnSpc>
                <a:spcPct val="150000"/>
              </a:lnSpc>
              <a:spcBef>
                <a:spcPts val="2000"/>
              </a:spcBef>
            </a:pPr>
            <a:r>
              <a:rPr lang="en-US" sz="2400" dirty="0">
                <a:solidFill>
                  <a:srgbClr val="000000"/>
                </a:solidFill>
                <a:latin typeface="Avenir Roman" panose="02000503020000020003" pitchFamily="2" charset="0"/>
              </a:rPr>
              <a:t>3. Which bourbons are most similar to each other?</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Which attributes are important for determining similarity? (e.g., does price play a role, or does similarity transcend price?)</a:t>
            </a:r>
            <a:endParaRPr lang="en-US" sz="2400" b="0" i="0" dirty="0">
              <a:solidFill>
                <a:srgbClr val="000000"/>
              </a:solidFill>
              <a:effectLst/>
              <a:latin typeface="Avenir Roman" panose="02000503020000020003" pitchFamily="2" charset="0"/>
            </a:endParaRPr>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rgbClr val="FFC3C4"/>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1: formulate questions</a:t>
            </a:r>
          </a:p>
          <a:p>
            <a:pPr fontAlgn="ctr"/>
            <a:endParaRPr lang="en-US" sz="40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2774401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6" name="Slide Number Placeholder 9">
            <a:extLst>
              <a:ext uri="{FF2B5EF4-FFF2-40B4-BE49-F238E27FC236}">
                <a16:creationId xmlns:a16="http://schemas.microsoft.com/office/drawing/2014/main" id="{9CD7FD7F-23D8-AD43-9B12-779D20ECE403}"/>
              </a:ext>
            </a:extLst>
          </p:cNvPr>
          <p:cNvSpPr>
            <a:spLocks noGrp="1"/>
          </p:cNvSpPr>
          <p:nvPr>
            <p:ph type="sldNum" sz="quarter" idx="12"/>
          </p:nvPr>
        </p:nvSpPr>
        <p:spPr>
          <a:xfrm>
            <a:off x="11480800" y="6342385"/>
            <a:ext cx="505820" cy="365125"/>
          </a:xfrm>
        </p:spPr>
        <p:txBody>
          <a:bodyPr/>
          <a:lstStyle/>
          <a:p>
            <a:fld id="{6BCA73C5-4051-2D45-AC51-FD5A1C1C157A}" type="slidenum">
              <a:rPr lang="en-US" smtClean="0"/>
              <a:t>46</a:t>
            </a:fld>
            <a:endParaRPr lang="en-US" dirty="0"/>
          </a:p>
        </p:txBody>
      </p:sp>
      <p:sp>
        <p:nvSpPr>
          <p:cNvPr id="2" name="Rectangle 1">
            <a:extLst>
              <a:ext uri="{FF2B5EF4-FFF2-40B4-BE49-F238E27FC236}">
                <a16:creationId xmlns:a16="http://schemas.microsoft.com/office/drawing/2014/main" id="{8D7CD06A-BEEA-4047-81CD-2B0698596E7B}"/>
              </a:ext>
            </a:extLst>
          </p:cNvPr>
          <p:cNvSpPr/>
          <p:nvPr/>
        </p:nvSpPr>
        <p:spPr>
          <a:xfrm>
            <a:off x="2601735" y="1473966"/>
            <a:ext cx="6469113" cy="1859163"/>
          </a:xfrm>
          <a:prstGeom prst="rect">
            <a:avLst/>
          </a:prstGeom>
        </p:spPr>
        <p:txBody>
          <a:bodyPr wrap="square">
            <a:spAutoFit/>
          </a:bodyPr>
          <a:lstStyle/>
          <a:p>
            <a:pPr algn="ctr">
              <a:lnSpc>
                <a:spcPct val="150000"/>
              </a:lnSpc>
              <a:spcBef>
                <a:spcPts val="1500"/>
              </a:spcBef>
            </a:pPr>
            <a:r>
              <a:rPr lang="en-US" sz="4000" b="1" dirty="0">
                <a:latin typeface="Avenir Roman" panose="02000503020000020003" pitchFamily="2" charset="0"/>
              </a:rPr>
              <a:t>Good luck on your projects! You can do it.</a:t>
            </a:r>
          </a:p>
        </p:txBody>
      </p:sp>
    </p:spTree>
    <p:extLst>
      <p:ext uri="{BB962C8B-B14F-4D97-AF65-F5344CB8AC3E}">
        <p14:creationId xmlns:p14="http://schemas.microsoft.com/office/powerpoint/2010/main" val="168834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B7CA55-066D-DE4F-98F1-19E39CB74039}"/>
              </a:ext>
            </a:extLst>
          </p:cNvPr>
          <p:cNvSpPr/>
          <p:nvPr/>
        </p:nvSpPr>
        <p:spPr>
          <a:xfrm>
            <a:off x="2177591" y="1630337"/>
            <a:ext cx="7824248" cy="2308324"/>
          </a:xfrm>
          <a:prstGeom prst="rect">
            <a:avLst/>
          </a:prstGeom>
        </p:spPr>
        <p:txBody>
          <a:bodyPr wrap="square" anchor="b">
            <a:spAutoFit/>
          </a:bodyPr>
          <a:lstStyle/>
          <a:p>
            <a:pPr algn="ctr"/>
            <a:r>
              <a:rPr lang="en-US" sz="4800" dirty="0">
                <a:solidFill>
                  <a:schemeClr val="tx1">
                    <a:lumMod val="95000"/>
                    <a:lumOff val="5000"/>
                  </a:schemeClr>
                </a:solidFill>
                <a:latin typeface="Avenir Medium" panose="02000503020000020003" pitchFamily="2" charset="0"/>
              </a:rPr>
              <a:t>How prepared do you feel for completing your course project?</a:t>
            </a:r>
          </a:p>
        </p:txBody>
      </p:sp>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5</a:t>
            </a:fld>
            <a:endParaRPr lang="en-US" dirty="0"/>
          </a:p>
        </p:txBody>
      </p:sp>
    </p:spTree>
    <p:extLst>
      <p:ext uri="{BB962C8B-B14F-4D97-AF65-F5344CB8AC3E}">
        <p14:creationId xmlns:p14="http://schemas.microsoft.com/office/powerpoint/2010/main" val="310046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B7CA55-066D-DE4F-98F1-19E39CB74039}"/>
              </a:ext>
            </a:extLst>
          </p:cNvPr>
          <p:cNvSpPr/>
          <p:nvPr/>
        </p:nvSpPr>
        <p:spPr>
          <a:xfrm>
            <a:off x="2017335" y="392744"/>
            <a:ext cx="7824248" cy="830997"/>
          </a:xfrm>
          <a:prstGeom prst="rect">
            <a:avLst/>
          </a:prstGeom>
        </p:spPr>
        <p:txBody>
          <a:bodyPr wrap="square" anchor="b">
            <a:spAutoFit/>
          </a:bodyPr>
          <a:lstStyle/>
          <a:p>
            <a:pPr algn="ctr"/>
            <a:r>
              <a:rPr lang="en-US" sz="4800" dirty="0">
                <a:solidFill>
                  <a:schemeClr val="tx1">
                    <a:lumMod val="95000"/>
                    <a:lumOff val="5000"/>
                  </a:schemeClr>
                </a:solidFill>
                <a:latin typeface="Avenir Medium" panose="02000503020000020003" pitchFamily="2" charset="0"/>
              </a:rPr>
              <a:t>DISCLAIMER:</a:t>
            </a:r>
          </a:p>
        </p:txBody>
      </p:sp>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6</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385740" y="1659404"/>
            <a:ext cx="9464511" cy="3970318"/>
          </a:xfrm>
          <a:prstGeom prst="rect">
            <a:avLst/>
          </a:prstGeom>
        </p:spPr>
        <p:txBody>
          <a:bodyPr wrap="square">
            <a:spAutoFit/>
          </a:bodyPr>
          <a:lstStyle/>
          <a:p>
            <a:r>
              <a:rPr lang="en-US" dirty="0">
                <a:solidFill>
                  <a:srgbClr val="000000"/>
                </a:solidFill>
                <a:latin typeface="Avenir Roman" panose="02000503020000020003" pitchFamily="2" charset="0"/>
              </a:rPr>
              <a:t>This example project concerns predicting customers’ ratings of bourbon (alcoholic drink).</a:t>
            </a:r>
          </a:p>
          <a:p>
            <a:endParaRPr lang="en-US" dirty="0">
              <a:solidFill>
                <a:srgbClr val="000000"/>
              </a:solidFill>
              <a:latin typeface="Avenir Roman" panose="02000503020000020003" pitchFamily="2" charset="0"/>
            </a:endParaRPr>
          </a:p>
          <a:p>
            <a:r>
              <a:rPr lang="en-US" dirty="0">
                <a:solidFill>
                  <a:srgbClr val="000000"/>
                </a:solidFill>
                <a:latin typeface="Avenir Roman" panose="02000503020000020003" pitchFamily="2" charset="0"/>
              </a:rPr>
              <a:t>Alcohol is drug. There are state and federal laws that govern the sale, distribution, and consumption of such. In the United States, those who consume alcohol must be at least 21 years of age. In no way am I, or anyone else at IACS or Harvard at large, promoting or encouraging the usage of alcohol. My intention is not to celebrate it. Anyone who chooses to consume alcohol should be of legal age and should do so responsibly. Abusing alcohol has serious, grave effects.</a:t>
            </a:r>
          </a:p>
          <a:p>
            <a:endParaRPr lang="en-US" dirty="0">
              <a:solidFill>
                <a:srgbClr val="000000"/>
              </a:solidFill>
              <a:latin typeface="Avenir Roman" panose="02000503020000020003" pitchFamily="2" charset="0"/>
            </a:endParaRPr>
          </a:p>
          <a:p>
            <a:r>
              <a:rPr lang="en-US" dirty="0">
                <a:solidFill>
                  <a:srgbClr val="000000"/>
                </a:solidFill>
                <a:latin typeface="Avenir Roman" panose="02000503020000020003" pitchFamily="2" charset="0"/>
              </a:rPr>
              <a:t>The point of this exercise is purely pedagogical, and it illustrates the wide range of tasks to which one can apply data science and machine learning. That is, I am focusing on a particular interest and demonstrating how it can be used to answer questions that one may be interested in for one's own personal life. You could easily imagine this being used in professional settings, too.</a:t>
            </a:r>
            <a:endParaRPr lang="en-US" b="0" i="0" dirty="0">
              <a:solidFill>
                <a:srgbClr val="000000"/>
              </a:solidFill>
              <a:effectLst/>
              <a:latin typeface="Avenir Roman" panose="02000503020000020003" pitchFamily="2" charset="0"/>
            </a:endParaRPr>
          </a:p>
        </p:txBody>
      </p:sp>
    </p:spTree>
    <p:extLst>
      <p:ext uri="{BB962C8B-B14F-4D97-AF65-F5344CB8AC3E}">
        <p14:creationId xmlns:p14="http://schemas.microsoft.com/office/powerpoint/2010/main" val="245303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7</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305609" y="1096525"/>
            <a:ext cx="9624769" cy="5245860"/>
          </a:xfrm>
          <a:prstGeom prst="rect">
            <a:avLst/>
          </a:prstGeom>
        </p:spPr>
        <p:txBody>
          <a:bodyPr wrap="square">
            <a:spAutoFit/>
          </a:bodyPr>
          <a:lstStyle/>
          <a:p>
            <a:pPr>
              <a:lnSpc>
                <a:spcPct val="150000"/>
              </a:lnSpc>
              <a:spcBef>
                <a:spcPts val="2000"/>
              </a:spcBef>
            </a:pPr>
            <a:r>
              <a:rPr lang="en-US" sz="2400" dirty="0">
                <a:solidFill>
                  <a:srgbClr val="000000"/>
                </a:solidFill>
                <a:latin typeface="Avenir Roman" panose="02000503020000020003" pitchFamily="2" charset="0"/>
              </a:rPr>
              <a:t>1. Are there certain attributes of bourbons that are predictive of good bourbons? (i.e., highly rated by customers)</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hidden gems (i.e., should be good but current reviews are absent or unsupportive of such)</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over-hyped bourbons (i.e., the reviews seem high but the attributes aren't indicative)</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Are there significant results if we target experts' ratings instead of average customer ratings?</a:t>
            </a:r>
            <a:endParaRPr lang="en-US" sz="2400" b="0" i="0" dirty="0">
              <a:solidFill>
                <a:srgbClr val="000000"/>
              </a:solidFill>
              <a:effectLst/>
              <a:latin typeface="Avenir Roman" panose="02000503020000020003" pitchFamily="2" charset="0"/>
            </a:endParaRPr>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rgbClr val="FFC3C4"/>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1: formulate questions</a:t>
            </a:r>
          </a:p>
          <a:p>
            <a:pPr fontAlgn="ctr"/>
            <a:endParaRPr lang="en-US" sz="40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312061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8</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244649" y="1803661"/>
            <a:ext cx="9624769" cy="2773388"/>
          </a:xfrm>
          <a:prstGeom prst="rect">
            <a:avLst/>
          </a:prstGeom>
        </p:spPr>
        <p:txBody>
          <a:bodyPr wrap="square">
            <a:spAutoFit/>
          </a:bodyPr>
          <a:lstStyle/>
          <a:p>
            <a:pPr>
              <a:lnSpc>
                <a:spcPct val="150000"/>
              </a:lnSpc>
              <a:spcBef>
                <a:spcPts val="2000"/>
              </a:spcBef>
            </a:pPr>
            <a:r>
              <a:rPr lang="en-US" sz="2400" dirty="0">
                <a:solidFill>
                  <a:srgbClr val="000000"/>
                </a:solidFill>
                <a:latin typeface="Avenir Roman" panose="02000503020000020003" pitchFamily="2" charset="0"/>
              </a:rPr>
              <a:t>2. Are there certain attributes of bourbons that are predictive of expensive bourbons?</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underpriced ones</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Find over-priced ones</a:t>
            </a:r>
            <a:endParaRPr lang="en-US" sz="2400" b="0" i="0" dirty="0">
              <a:solidFill>
                <a:srgbClr val="000000"/>
              </a:solidFill>
              <a:effectLst/>
              <a:latin typeface="Avenir Roman" panose="02000503020000020003" pitchFamily="2" charset="0"/>
            </a:endParaRPr>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rgbClr val="FFC3C4"/>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1: formulate questions</a:t>
            </a:r>
          </a:p>
          <a:p>
            <a:pPr fontAlgn="ctr"/>
            <a:endParaRPr lang="en-US" sz="40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422944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9">
            <a:extLst>
              <a:ext uri="{FF2B5EF4-FFF2-40B4-BE49-F238E27FC236}">
                <a16:creationId xmlns:a16="http://schemas.microsoft.com/office/drawing/2014/main" id="{DF0812ED-23D5-8D43-83FA-E0096F793F4C}"/>
              </a:ext>
            </a:extLst>
          </p:cNvPr>
          <p:cNvSpPr>
            <a:spLocks noGrp="1"/>
          </p:cNvSpPr>
          <p:nvPr>
            <p:ph type="sldNum" sz="quarter" idx="12"/>
          </p:nvPr>
        </p:nvSpPr>
        <p:spPr>
          <a:xfrm>
            <a:off x="9243420" y="6342385"/>
            <a:ext cx="2743200" cy="365125"/>
          </a:xfrm>
        </p:spPr>
        <p:txBody>
          <a:bodyPr/>
          <a:lstStyle/>
          <a:p>
            <a:fld id="{6BCA73C5-4051-2D45-AC51-FD5A1C1C157A}" type="slidenum">
              <a:rPr lang="en-US" smtClean="0"/>
              <a:t>9</a:t>
            </a:fld>
            <a:endParaRPr lang="en-US" dirty="0"/>
          </a:p>
        </p:txBody>
      </p:sp>
      <p:sp>
        <p:nvSpPr>
          <p:cNvPr id="3" name="Rectangle 2">
            <a:extLst>
              <a:ext uri="{FF2B5EF4-FFF2-40B4-BE49-F238E27FC236}">
                <a16:creationId xmlns:a16="http://schemas.microsoft.com/office/drawing/2014/main" id="{56BF9CD3-E659-F242-86EA-B75B4581C566}"/>
              </a:ext>
            </a:extLst>
          </p:cNvPr>
          <p:cNvSpPr/>
          <p:nvPr/>
        </p:nvSpPr>
        <p:spPr>
          <a:xfrm>
            <a:off x="1244649" y="1803661"/>
            <a:ext cx="9624769" cy="1962910"/>
          </a:xfrm>
          <a:prstGeom prst="rect">
            <a:avLst/>
          </a:prstGeom>
        </p:spPr>
        <p:txBody>
          <a:bodyPr wrap="square">
            <a:spAutoFit/>
          </a:bodyPr>
          <a:lstStyle/>
          <a:p>
            <a:pPr>
              <a:lnSpc>
                <a:spcPct val="150000"/>
              </a:lnSpc>
              <a:spcBef>
                <a:spcPts val="2000"/>
              </a:spcBef>
            </a:pPr>
            <a:r>
              <a:rPr lang="en-US" sz="2400" dirty="0">
                <a:solidFill>
                  <a:srgbClr val="000000"/>
                </a:solidFill>
                <a:latin typeface="Avenir Roman" panose="02000503020000020003" pitchFamily="2" charset="0"/>
              </a:rPr>
              <a:t>3. Which bourbons are most similar to each other?</a:t>
            </a:r>
          </a:p>
          <a:p>
            <a:pPr marL="342900" indent="-342900">
              <a:lnSpc>
                <a:spcPct val="150000"/>
              </a:lnSpc>
              <a:spcBef>
                <a:spcPts val="2000"/>
              </a:spcBef>
              <a:buFont typeface="Arial" panose="020B0604020202020204" pitchFamily="34" charset="0"/>
              <a:buChar char="•"/>
            </a:pPr>
            <a:r>
              <a:rPr lang="en-US" sz="2400" dirty="0">
                <a:solidFill>
                  <a:srgbClr val="000000"/>
                </a:solidFill>
                <a:latin typeface="Avenir Roman" panose="02000503020000020003" pitchFamily="2" charset="0"/>
              </a:rPr>
              <a:t>Which attributes are important for determining similarity? (e.g., does price play a role, or does similarity transcend price?)</a:t>
            </a:r>
            <a:endParaRPr lang="en-US" sz="2400" b="0" i="0" dirty="0">
              <a:solidFill>
                <a:srgbClr val="000000"/>
              </a:solidFill>
              <a:effectLst/>
              <a:latin typeface="Avenir Roman" panose="02000503020000020003" pitchFamily="2" charset="0"/>
            </a:endParaRPr>
          </a:p>
        </p:txBody>
      </p:sp>
      <p:sp>
        <p:nvSpPr>
          <p:cNvPr id="5" name="Title 1">
            <a:extLst>
              <a:ext uri="{FF2B5EF4-FFF2-40B4-BE49-F238E27FC236}">
                <a16:creationId xmlns:a16="http://schemas.microsoft.com/office/drawing/2014/main" id="{5257DB76-97DB-8C48-A937-46812677FCA9}"/>
              </a:ext>
            </a:extLst>
          </p:cNvPr>
          <p:cNvSpPr txBox="1">
            <a:spLocks/>
          </p:cNvSpPr>
          <p:nvPr/>
        </p:nvSpPr>
        <p:spPr>
          <a:xfrm>
            <a:off x="0" y="211868"/>
            <a:ext cx="7921272" cy="704801"/>
          </a:xfrm>
          <a:prstGeom prst="rect">
            <a:avLst/>
          </a:prstGeom>
          <a:solidFill>
            <a:srgbClr val="FFC3C4"/>
          </a:solidFill>
        </p:spPr>
        <p:txBody>
          <a:bodyPr/>
          <a:lstStyle>
            <a:lvl1pPr algn="ctr" defTabSz="457171" rtl="0" eaLnBrk="1" latinLnBrk="0" hangingPunct="1">
              <a:spcBef>
                <a:spcPct val="0"/>
              </a:spcBef>
              <a:buNone/>
              <a:defRPr sz="3200" kern="1200" baseline="0">
                <a:solidFill>
                  <a:schemeClr val="tx1"/>
                </a:solidFill>
                <a:latin typeface="Karla"/>
                <a:ea typeface="+mj-ea"/>
                <a:cs typeface="Karla"/>
              </a:defRPr>
            </a:lvl1pPr>
          </a:lstStyle>
          <a:p>
            <a:pPr fontAlgn="ctr"/>
            <a:r>
              <a:rPr lang="en-US" sz="4000" dirty="0">
                <a:solidFill>
                  <a:schemeClr val="tx1">
                    <a:lumMod val="95000"/>
                    <a:lumOff val="5000"/>
                  </a:schemeClr>
                </a:solidFill>
                <a:latin typeface="Avenir Medium" panose="02000503020000020003" pitchFamily="2" charset="0"/>
              </a:rPr>
              <a:t>Step 1: formulate questions</a:t>
            </a:r>
          </a:p>
          <a:p>
            <a:pPr fontAlgn="ctr"/>
            <a:endParaRPr lang="en-US" sz="40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1119576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9921</TotalTime>
  <Words>1708</Words>
  <Application>Microsoft Macintosh PowerPoint</Application>
  <PresentationFormat>Widescreen</PresentationFormat>
  <Paragraphs>249</Paragraphs>
  <Slides>46</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Avenir Medium</vt:lpstr>
      <vt:lpstr>Avenir Next</vt:lpstr>
      <vt:lpstr>Avenir Roman</vt:lpstr>
      <vt:lpstr>Calibri</vt:lpstr>
      <vt:lpstr>Calibri Light</vt:lpstr>
      <vt:lpstr>Karla</vt:lpstr>
      <vt:lpstr>Wingdings</vt:lpstr>
      <vt:lpstr>Office Theme</vt:lpstr>
      <vt:lpstr>Lecture 27: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Roadmap:</dc:title>
  <dc:creator>Microsoft Office User</dc:creator>
  <cp:lastModifiedBy>Microsoft Office User</cp:lastModifiedBy>
  <cp:revision>459</cp:revision>
  <cp:lastPrinted>2020-09-10T13:54:53Z</cp:lastPrinted>
  <dcterms:created xsi:type="dcterms:W3CDTF">2020-02-22T17:06:58Z</dcterms:created>
  <dcterms:modified xsi:type="dcterms:W3CDTF">2020-11-06T13:43:28Z</dcterms:modified>
</cp:coreProperties>
</file>