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</p:sldMasterIdLst>
  <p:notesMasterIdLst>
    <p:notesMasterId r:id="rId24"/>
  </p:notesMasterIdLst>
  <p:sldIdLst>
    <p:sldId id="257" r:id="rId2"/>
    <p:sldId id="258" r:id="rId3"/>
    <p:sldId id="321" r:id="rId4"/>
    <p:sldId id="407" r:id="rId5"/>
    <p:sldId id="402" r:id="rId6"/>
    <p:sldId id="401" r:id="rId7"/>
    <p:sldId id="307" r:id="rId8"/>
    <p:sldId id="311" r:id="rId9"/>
    <p:sldId id="409" r:id="rId10"/>
    <p:sldId id="403" r:id="rId11"/>
    <p:sldId id="309" r:id="rId12"/>
    <p:sldId id="408" r:id="rId13"/>
    <p:sldId id="308" r:id="rId14"/>
    <p:sldId id="404" r:id="rId15"/>
    <p:sldId id="306" r:id="rId16"/>
    <p:sldId id="380" r:id="rId17"/>
    <p:sldId id="399" r:id="rId18"/>
    <p:sldId id="381" r:id="rId19"/>
    <p:sldId id="304" r:id="rId20"/>
    <p:sldId id="383" r:id="rId21"/>
    <p:sldId id="398" r:id="rId22"/>
    <p:sldId id="4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FFAD9-A5BE-F646-B55C-F0638195490F}" type="datetimeFigureOut">
              <a:rPr lang="en-US" smtClean="0"/>
              <a:t>10/30/20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9DB4-82E0-AF40-81BE-1C4AA0DF45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9DB4-82E0-AF40-81BE-1C4AA0DF45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1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Protopapas,</a:t>
            </a:r>
            <a:r>
              <a:rPr lang="en-US" sz="24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Kevin Rader and Chris Tanner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5746" y="6400800"/>
            <a:ext cx="2287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5CB2-BF6F-6E49-AC61-7BDDE2E02F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B86F-3171-0647-A08E-F96D3494C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24: Random Forests </a:t>
            </a:r>
          </a:p>
        </p:txBody>
      </p:sp>
    </p:spTree>
    <p:extLst>
      <p:ext uri="{BB962C8B-B14F-4D97-AF65-F5344CB8AC3E}">
        <p14:creationId xmlns:p14="http://schemas.microsoft.com/office/powerpoint/2010/main" val="156477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8749"/>
            <a:ext cx="7765346" cy="2421842"/>
          </a:xfrm>
        </p:spPr>
        <p:txBody>
          <a:bodyPr/>
          <a:lstStyle/>
          <a:p>
            <a:pPr marL="108582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Person sharing their screen is the one  located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closest to NYC. </a:t>
            </a:r>
          </a:p>
          <a:p>
            <a:pPr marL="108582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Be respectful of each other.</a:t>
            </a:r>
          </a:p>
          <a:p>
            <a:pPr>
              <a:spcAft>
                <a:spcPts val="1800"/>
              </a:spcAft>
            </a:pPr>
            <a:endParaRPr lang="en-US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9121CC-1D59-6C4F-A55A-F3C06892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397" y="983807"/>
            <a:ext cx="4077362" cy="2971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21F9B-F31D-E14F-822A-01783AFB30B6}"/>
              </a:ext>
            </a:extLst>
          </p:cNvPr>
          <p:cNvSpPr txBox="1"/>
          <p:nvPr/>
        </p:nvSpPr>
        <p:spPr>
          <a:xfrm>
            <a:off x="0" y="4163402"/>
            <a:ext cx="11842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582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464646"/>
                </a:solidFill>
                <a:latin typeface="Karla"/>
              </a:rPr>
              <a:t>Exercise 1 is about comparing Bagging to RF. You are asked to run a Bagging classification model and a RF classification model and compare the trees.</a:t>
            </a:r>
          </a:p>
        </p:txBody>
      </p:sp>
    </p:spTree>
    <p:extLst>
      <p:ext uri="{BB962C8B-B14F-4D97-AF65-F5344CB8AC3E}">
        <p14:creationId xmlns:p14="http://schemas.microsoft.com/office/powerpoint/2010/main" val="199504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Random Forests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529" y="1003745"/>
            <a:ext cx="10327008" cy="4850509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sz="2400" dirty="0"/>
              <a:t>Random forest models have multiple </a:t>
            </a:r>
            <a:r>
              <a:rPr lang="en-US" sz="2400" dirty="0">
                <a:solidFill>
                  <a:schemeClr val="accent1"/>
                </a:solidFill>
              </a:rPr>
              <a:t>hyperparameters</a:t>
            </a:r>
            <a:r>
              <a:rPr lang="en-US" sz="2400" dirty="0"/>
              <a:t> to tune: </a:t>
            </a:r>
          </a:p>
          <a:p>
            <a:pPr marL="1200120" lvl="1" indent="-457200">
              <a:spcAft>
                <a:spcPts val="2400"/>
              </a:spcAft>
              <a:buSzPct val="90000"/>
              <a:buFont typeface="+mj-lt"/>
              <a:buAutoNum type="arabicPeriod"/>
            </a:pPr>
            <a:r>
              <a:rPr lang="en-US" sz="2000" dirty="0"/>
              <a:t>The sampling scheme: </a:t>
            </a:r>
            <a:r>
              <a:rPr lang="en-US" sz="2000" dirty="0">
                <a:solidFill>
                  <a:schemeClr val="accent1"/>
                </a:solidFill>
              </a:rPr>
              <a:t>number of predictors </a:t>
            </a:r>
            <a:r>
              <a:rPr lang="en-US" sz="2000" dirty="0"/>
              <a:t>to randomly select at each split : </a:t>
            </a:r>
            <a:r>
              <a:rPr lang="en-US" sz="2000" dirty="0" err="1">
                <a:latin typeface="Courier" pitchFamily="2" charset="0"/>
              </a:rPr>
              <a:t>max_features</a:t>
            </a:r>
            <a:r>
              <a:rPr lang="en-US" sz="2000" dirty="0">
                <a:latin typeface="Courier" pitchFamily="2" charset="0"/>
              </a:rPr>
              <a:t> {“auto”, “sqrt”, “log2”}, int or float, default=”auto”.</a:t>
            </a:r>
          </a:p>
          <a:p>
            <a:pPr marL="1200120" lvl="1" indent="-457200">
              <a:spcAft>
                <a:spcPts val="2400"/>
              </a:spcAft>
              <a:buSzPct val="90000"/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1"/>
                </a:solidFill>
              </a:rPr>
              <a:t>total number of trees </a:t>
            </a:r>
            <a:r>
              <a:rPr lang="en-US" sz="2000" dirty="0"/>
              <a:t>in the forest: </a:t>
            </a:r>
            <a:r>
              <a:rPr lang="en-US" sz="2000" dirty="0" err="1">
                <a:latin typeface="Courier" pitchFamily="2" charset="0"/>
              </a:rPr>
              <a:t>n_estimators</a:t>
            </a:r>
            <a:r>
              <a:rPr lang="en-US" sz="2000" dirty="0"/>
              <a:t>, </a:t>
            </a:r>
            <a:r>
              <a:rPr lang="en-US" sz="2000" dirty="0">
                <a:latin typeface="Courier" pitchFamily="2" charset="0"/>
              </a:rPr>
              <a:t>int, default=100</a:t>
            </a:r>
          </a:p>
          <a:p>
            <a:pPr marL="1200120" lvl="1" indent="-457200">
              <a:spcAft>
                <a:spcPts val="2400"/>
              </a:spcAft>
              <a:buSzPct val="90000"/>
              <a:buFont typeface="+mj-lt"/>
              <a:buAutoNum type="arabicPeriod"/>
            </a:pPr>
            <a:r>
              <a:rPr lang="en-US" sz="2000" dirty="0"/>
              <a:t>The complexity of each tree: stop when a leaf has &lt;= </a:t>
            </a:r>
            <a:r>
              <a:rPr lang="en-US" sz="2000" dirty="0">
                <a:solidFill>
                  <a:schemeClr val="accent1"/>
                </a:solidFill>
              </a:rPr>
              <a:t>min_samples_leaf</a:t>
            </a:r>
            <a:r>
              <a:rPr lang="en-US" sz="2000" dirty="0"/>
              <a:t> samples or when we reach a certain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max_depth.</a:t>
            </a:r>
          </a:p>
          <a:p>
            <a:pPr marL="1200120" lvl="1" indent="-457200">
              <a:spcAft>
                <a:spcPts val="2400"/>
              </a:spcAft>
              <a:buSzPct val="90000"/>
              <a:buFont typeface="+mj-lt"/>
              <a:buAutoNum type="arabicPeriod"/>
            </a:pPr>
            <a:r>
              <a:rPr lang="en-US" sz="2000" dirty="0"/>
              <a:t>In theory, each tree in the random forest is full, but in practice this can be computationally expensive (and added redundancies in the model), thus, imposing a minimum node size is not unusual. </a:t>
            </a:r>
          </a:p>
          <a:p>
            <a:pPr>
              <a:spcAft>
                <a:spcPts val="2400"/>
              </a:spcAft>
            </a:pPr>
            <a:endParaRPr lang="en-US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1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Random Forests 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898220"/>
            <a:ext cx="10327008" cy="5588167"/>
          </a:xfrm>
        </p:spPr>
        <p:txBody>
          <a:bodyPr/>
          <a:lstStyle/>
          <a:p>
            <a:r>
              <a:rPr lang="en-US" sz="2400" dirty="0"/>
              <a:t>When the number of predictors is large, but the number of relevant predictors is small, you need to set 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max_features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 </a:t>
            </a:r>
            <a:r>
              <a:rPr lang="en-US" sz="2400" dirty="0"/>
              <a:t>to a larger number. </a:t>
            </a:r>
          </a:p>
          <a:p>
            <a:endParaRPr lang="en-US" sz="2400" dirty="0"/>
          </a:p>
          <a:p>
            <a:r>
              <a:rPr lang="en-US" sz="2400" b="1" dirty="0"/>
              <a:t>Question</a:t>
            </a:r>
            <a:r>
              <a:rPr lang="en-US" sz="2400" dirty="0"/>
              <a:t>: Why?</a:t>
            </a:r>
          </a:p>
          <a:p>
            <a:r>
              <a:rPr lang="en-US" sz="2400" dirty="0"/>
              <a:t>If chosen features is small, in each split, the chances of selected a relevant predictor will be low and hence most trees in the ensemble will be weak models.</a:t>
            </a:r>
            <a:endParaRPr lang="en-US" sz="2400" dirty="0">
              <a:effectLst/>
            </a:endParaRPr>
          </a:p>
          <a:p>
            <a:pPr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Random Forests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There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are standard (default) </a:t>
                </a:r>
                <a:r>
                  <a:rPr lang="en-US" sz="2400" dirty="0"/>
                  <a:t>values for each of random forest hyper-parameters recommended by long time practitioners, but generally these parameters should be tuned through the use of out-of-bag (</a:t>
                </a:r>
                <a:r>
                  <a:rPr lang="en-US" sz="2400" b="1" dirty="0"/>
                  <a:t>OOB)</a:t>
                </a:r>
                <a:r>
                  <a:rPr lang="en-US" sz="2400" dirty="0"/>
                  <a:t> (making them data and problem dependent). </a:t>
                </a:r>
              </a:p>
              <a:p>
                <a:pPr marL="0" lvl="1" indent="0">
                  <a:spcAft>
                    <a:spcPts val="1800"/>
                  </a:spcAft>
                  <a:buNone/>
                </a:pPr>
                <a:r>
                  <a:rPr lang="en-US" dirty="0"/>
                  <a:t>e.g. number of predictors to randomly select at each split: </a:t>
                </a:r>
              </a:p>
              <a:p>
                <a:pPr marL="342900" lvl="1" indent="-342900">
                  <a:spcAft>
                    <a:spcPts val="1800"/>
                  </a:spcAft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classification</a:t>
                </a:r>
              </a:p>
              <a:p>
                <a:pPr marL="342900" lvl="1" indent="-342900">
                  <a:spcAft>
                    <a:spcPts val="1800"/>
                  </a:spcAft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for regression </a:t>
                </a:r>
                <a:endParaRPr lang="en-US" sz="2400" dirty="0"/>
              </a:p>
              <a:p>
                <a:pPr>
                  <a:spcAft>
                    <a:spcPts val="1800"/>
                  </a:spcAft>
                </a:pPr>
                <a:r>
                  <a:rPr lang="en-US" sz="2400" dirty="0"/>
                  <a:t>Using OOB errors, training and cross validation can be done in a single sequence - we cease training once the OOB error stabilizes. </a:t>
                </a:r>
              </a:p>
              <a:p>
                <a:pPr>
                  <a:spcAft>
                    <a:spcPts val="18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0" t="-2381" b="-135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7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8749"/>
            <a:ext cx="7765346" cy="2421842"/>
          </a:xfrm>
        </p:spPr>
        <p:txBody>
          <a:bodyPr/>
          <a:lstStyle/>
          <a:p>
            <a:pPr marL="108582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Person sharing their screen is the one  located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closest to NYC. </a:t>
            </a:r>
          </a:p>
          <a:p>
            <a:pPr marL="108582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Be respectful of each other.</a:t>
            </a:r>
          </a:p>
          <a:p>
            <a:pPr>
              <a:spcAft>
                <a:spcPts val="1800"/>
              </a:spcAft>
            </a:pPr>
            <a:endParaRPr lang="en-US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9121CC-1D59-6C4F-A55A-F3C06892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397" y="983807"/>
            <a:ext cx="4077362" cy="2971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21F9B-F31D-E14F-822A-01783AFB30B6}"/>
              </a:ext>
            </a:extLst>
          </p:cNvPr>
          <p:cNvSpPr txBox="1"/>
          <p:nvPr/>
        </p:nvSpPr>
        <p:spPr>
          <a:xfrm>
            <a:off x="0" y="4163402"/>
            <a:ext cx="1184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582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464646"/>
                </a:solidFill>
                <a:latin typeface="Karla"/>
              </a:rPr>
              <a:t>Exercise 2 is about tuning the hyperparameters in a RF. </a:t>
            </a:r>
          </a:p>
        </p:txBody>
      </p:sp>
    </p:spTree>
    <p:extLst>
      <p:ext uri="{BB962C8B-B14F-4D97-AF65-F5344CB8AC3E}">
        <p14:creationId xmlns:p14="http://schemas.microsoft.com/office/powerpoint/2010/main" val="406469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for 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7"/>
            <a:ext cx="4699480" cy="522304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2000" dirty="0"/>
              <a:t>Explaining predictions from tree models is always desired; the patterns uncovered by a model are, in some applications, more important than the model’s prediction performance.</a:t>
            </a:r>
          </a:p>
          <a:p>
            <a:pPr>
              <a:spcAft>
                <a:spcPts val="1800"/>
              </a:spcAft>
            </a:pPr>
            <a:r>
              <a:rPr lang="en-US" sz="2000" dirty="0"/>
              <a:t>A drawback of RF, Bagging, and other </a:t>
            </a:r>
            <a:r>
              <a:rPr lang="en-US" sz="2000" b="1" i="1" dirty="0"/>
              <a:t>ensemble methods, </a:t>
            </a:r>
            <a:r>
              <a:rPr lang="en-US" sz="2000" dirty="0"/>
              <a:t>is that the averaged model is no longer easily interpretable - i.e. one can no longer trace the </a:t>
            </a:r>
            <a:r>
              <a:rPr lang="en-US" sz="2000" i="1" dirty="0"/>
              <a:t>logic</a:t>
            </a:r>
            <a:r>
              <a:rPr lang="en-US" sz="2000" dirty="0"/>
              <a:t> of an output through a series of decisions based on predictor values! </a:t>
            </a:r>
          </a:p>
          <a:p>
            <a:pPr>
              <a:spcAft>
                <a:spcPts val="18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ED33100-339B-2E42-8955-55A8D4EED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31" y="704976"/>
            <a:ext cx="6926799" cy="60609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31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for RF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853" y="458813"/>
            <a:ext cx="6926799" cy="606094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16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18747" y="6266379"/>
            <a:ext cx="3793330" cy="42330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1600" dirty="0"/>
              <a:t>100 trees, </a:t>
            </a:r>
            <a:r>
              <a:rPr lang="en-US" sz="1600" dirty="0" err="1"/>
              <a:t>max_depth</a:t>
            </a:r>
            <a:r>
              <a:rPr lang="en-US" sz="1600" dirty="0"/>
              <a:t>=10</a:t>
            </a:r>
          </a:p>
          <a:p>
            <a:pPr>
              <a:spcAft>
                <a:spcPts val="1800"/>
              </a:spcAft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60" y="458813"/>
            <a:ext cx="6928539" cy="60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2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for 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7"/>
                <a:ext cx="10327008" cy="5052561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b="1" dirty="0">
                    <a:latin typeface="Karla" charset="0"/>
                    <a:ea typeface="Karla" charset="0"/>
                    <a:cs typeface="Karla" charset="0"/>
                  </a:rPr>
                  <a:t>1. Mean Decrease in Impurity (MDI)</a:t>
                </a: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Same as Bagging.</a:t>
                </a: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Record the prediction accuracy on the </a:t>
                </a:r>
                <a:r>
                  <a:rPr lang="en-US" sz="2400" i="1" dirty="0">
                    <a:latin typeface="Karla" charset="0"/>
                    <a:ea typeface="Karla" charset="0"/>
                    <a:cs typeface="Karla" charset="0"/>
                  </a:rPr>
                  <a:t>oob 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samples for each tree. </a:t>
                </a: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Calculate the total amount that the RSS (for regression) or Gini index (for classification) is decreased due to splits over a given predictor, averaged over all trees. </a:t>
                </a: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The decrease in accuracy as a result of this permuting is averaged over all trees, and is used as a measure of the importance of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Karla" charset="0"/>
                        <a:cs typeface="Karla" charset="0"/>
                      </a:rPr>
                      <m:t>𝑗</m:t>
                    </m:r>
                    <m:r>
                      <a:rPr lang="en-US" sz="2400" i="1">
                        <a:latin typeface="Cambria Math" charset="0"/>
                        <a:ea typeface="Karla" charset="0"/>
                        <a:cs typeface="Karla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in the random forest. </a:t>
                </a: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The default in Scikit-learn </a:t>
                </a:r>
                <a:r>
                  <a:rPr lang="en-US" sz="2400" dirty="0">
                    <a:latin typeface="Andale Mono" panose="020B0509000000000004" pitchFamily="49" charset="0"/>
                  </a:rPr>
                  <a:t>feature_importances_</a:t>
                </a:r>
                <a:endParaRPr lang="en-US" sz="2400" dirty="0">
                  <a:latin typeface="Andale Mono" panose="020B0509000000000004" pitchFamily="49" charset="0"/>
                  <a:ea typeface="Karla" charset="0"/>
                  <a:cs typeface="Karla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endParaRPr lang="en-US" sz="2400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7"/>
                <a:ext cx="10327008" cy="5052561"/>
              </a:xfrm>
              <a:blipFill>
                <a:blip r:embed="rId2"/>
                <a:stretch>
                  <a:fillRect l="-1229" t="-1253" b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for 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7"/>
                <a:ext cx="10327008" cy="4758093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b="1" dirty="0">
                    <a:latin typeface="Karla" charset="0"/>
                    <a:ea typeface="Karla" charset="0"/>
                    <a:cs typeface="Karla" charset="0"/>
                  </a:rPr>
                  <a:t>2. Permutation Importance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Record the prediction accuracy on the </a:t>
                </a:r>
                <a:r>
                  <a:rPr lang="en-US" sz="2400" i="1" dirty="0">
                    <a:latin typeface="Karla" charset="0"/>
                    <a:ea typeface="Karla" charset="0"/>
                    <a:cs typeface="Karla" charset="0"/>
                  </a:rPr>
                  <a:t>oob 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samples for each tree. </a:t>
                </a: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Randomly permute the data for column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Karla" charset="0"/>
                        <a:cs typeface="Karla" charset="0"/>
                      </a:rPr>
                      <m:t>𝑗</m:t>
                    </m:r>
                    <m:r>
                      <a:rPr lang="en-US" sz="2400" b="0" i="1" smtClean="0">
                        <a:latin typeface="Cambria Math" charset="0"/>
                        <a:ea typeface="Karla" charset="0"/>
                        <a:cs typeface="Karla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in the </a:t>
                </a:r>
                <a:r>
                  <a:rPr lang="en-US" sz="2400" i="1" dirty="0">
                    <a:latin typeface="Karla" charset="0"/>
                    <a:ea typeface="Karla" charset="0"/>
                    <a:cs typeface="Karla" charset="0"/>
                  </a:rPr>
                  <a:t>oob </a:t>
                </a: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samples the record the accuracy again. </a:t>
                </a:r>
              </a:p>
              <a:p>
                <a:pPr marL="342900" indent="-342900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The decrease in accuracy as a result of this permuting is averaged over all trees, and is used as a measure of the importance of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Karla" charset="0"/>
                        <a:cs typeface="Karla" charset="0"/>
                      </a:rPr>
                      <m:t>𝑗</m:t>
                    </m:r>
                    <m:r>
                      <a:rPr lang="en-US" sz="2400" i="1">
                        <a:latin typeface="Cambria Math" charset="0"/>
                        <a:ea typeface="Karla" charset="0"/>
                        <a:cs typeface="Karla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 in the random forest.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b="1" dirty="0">
                    <a:latin typeface="Karla" charset="0"/>
                    <a:ea typeface="Karla" charset="0"/>
                    <a:cs typeface="Karla" charset="0"/>
                  </a:rPr>
                  <a:t>3. One step further (SHAP values, LIME)</a:t>
                </a:r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Karla" charset="0"/>
                    <a:ea typeface="Karla" charset="0"/>
                    <a:cs typeface="Karla" charset="0"/>
                  </a:rPr>
                  <a:t>We will see these methods in later lectures.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7"/>
                <a:ext cx="10327008" cy="4758093"/>
              </a:xfrm>
              <a:blipFill>
                <a:blip r:embed="rId2"/>
                <a:stretch>
                  <a:fillRect l="-1229" t="-1330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 on Random Forests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781936" cy="211114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2400" dirty="0"/>
              <a:t>Increasing the number of trees in the ensemble generally does </a:t>
            </a:r>
            <a:r>
              <a:rPr lang="en-US" sz="2400" dirty="0">
                <a:solidFill>
                  <a:schemeClr val="accent1"/>
                </a:solidFill>
              </a:rPr>
              <a:t>not increase the risk of overfitting</a:t>
            </a:r>
            <a:r>
              <a:rPr lang="en-US" sz="24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Again, by decomposing the generalization error in terms of bias and variance, we see that increasing the number of trees produces a model that is at least as robust as a single tree. 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accent1"/>
                </a:solidFill>
              </a:rPr>
              <a:t>However</a:t>
            </a:r>
            <a:r>
              <a:rPr lang="en-US" sz="2400" dirty="0"/>
              <a:t>, if the number of trees is too large, then the trees in the ensemble may become more correlated, increase the variance. </a:t>
            </a:r>
          </a:p>
          <a:p>
            <a:pPr>
              <a:spcAft>
                <a:spcPts val="18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2327-FAB5-1F47-962B-825946F7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94A1-B7BF-F041-AEF2-0A78788E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917" y="1457341"/>
            <a:ext cx="10327008" cy="2111143"/>
          </a:xfrm>
        </p:spPr>
        <p:txBody>
          <a:bodyPr/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Random Forest (RF)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Tuning the hyperparameters of a RF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Feature interpretation in a RF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43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81100"/>
            <a:ext cx="8077200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7278" y="6086475"/>
            <a:ext cx="4072747" cy="343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Zeenat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Potia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9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781936" cy="4737267"/>
          </a:xfrm>
        </p:spPr>
        <p:txBody>
          <a:bodyPr/>
          <a:lstStyle/>
          <a:p>
            <a:pPr marL="457182" lvl="1" indent="0">
              <a:spcAft>
                <a:spcPts val="1200"/>
              </a:spcAft>
              <a:buNone/>
            </a:pPr>
            <a:endParaRPr lang="en-US" sz="2200" dirty="0"/>
          </a:p>
          <a:p>
            <a:pPr marL="57162" indent="-342900"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Imbalanced dataset</a:t>
            </a:r>
          </a:p>
          <a:p>
            <a:pPr marL="800082" lvl="1" indent="-342900"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Weighted samples </a:t>
            </a:r>
          </a:p>
          <a:p>
            <a:pPr marL="57162" indent="-342900"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Categorical data</a:t>
            </a:r>
          </a:p>
          <a:p>
            <a:pPr marL="57162" indent="-342900"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Missing data</a:t>
            </a:r>
          </a:p>
          <a:p>
            <a:pPr indent="3778250">
              <a:spcAft>
                <a:spcPts val="1200"/>
              </a:spcAft>
            </a:pPr>
            <a:r>
              <a:rPr lang="en-US" sz="3200" dirty="0">
                <a:solidFill>
                  <a:srgbClr val="C00000"/>
                </a:solidFill>
              </a:rPr>
              <a:t>AND BOOSTING!</a:t>
            </a:r>
          </a:p>
          <a:p>
            <a:pPr indent="-285738">
              <a:spcAft>
                <a:spcPts val="1200"/>
              </a:spcAft>
            </a:pPr>
            <a:endParaRPr lang="en-US" sz="3400" dirty="0"/>
          </a:p>
          <a:p>
            <a:pPr>
              <a:spcAft>
                <a:spcPts val="1200"/>
              </a:spcAft>
            </a:pPr>
            <a:r>
              <a:rPr lang="en-US" sz="2400" dirty="0"/>
              <a:t>	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64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8749"/>
            <a:ext cx="7765346" cy="2421842"/>
          </a:xfrm>
        </p:spPr>
        <p:txBody>
          <a:bodyPr/>
          <a:lstStyle/>
          <a:p>
            <a:pPr marL="108582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Person sharing their screen is the one  located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closest to NYC. </a:t>
            </a:r>
          </a:p>
          <a:p>
            <a:pPr marL="108582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Be respectful of each other.</a:t>
            </a:r>
          </a:p>
          <a:p>
            <a:pPr>
              <a:spcAft>
                <a:spcPts val="1800"/>
              </a:spcAft>
            </a:pPr>
            <a:endParaRPr lang="en-US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9121CC-1D59-6C4F-A55A-F3C06892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397" y="983807"/>
            <a:ext cx="4077362" cy="2971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21F9B-F31D-E14F-822A-01783AFB30B6}"/>
              </a:ext>
            </a:extLst>
          </p:cNvPr>
          <p:cNvSpPr txBox="1"/>
          <p:nvPr/>
        </p:nvSpPr>
        <p:spPr>
          <a:xfrm>
            <a:off x="0" y="4163402"/>
            <a:ext cx="11842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582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464646"/>
                </a:solidFill>
                <a:latin typeface="Karla"/>
              </a:rPr>
              <a:t>Exercise 3 is about calculating feature importance in a single tree and a RF, using two methods.</a:t>
            </a:r>
          </a:p>
        </p:txBody>
      </p:sp>
    </p:spTree>
    <p:extLst>
      <p:ext uri="{BB962C8B-B14F-4D97-AF65-F5344CB8AC3E}">
        <p14:creationId xmlns:p14="http://schemas.microsoft.com/office/powerpoint/2010/main" val="28447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554" y="983807"/>
            <a:ext cx="10327008" cy="4959188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Review</a:t>
            </a:r>
            <a:r>
              <a:rPr lang="en-US" sz="2400" dirty="0"/>
              <a:t>: </a:t>
            </a:r>
          </a:p>
          <a:p>
            <a:r>
              <a:rPr lang="en-US" sz="2400" dirty="0"/>
              <a:t>To learn a decision tree model, we take a greedy approach: </a:t>
            </a:r>
          </a:p>
          <a:p>
            <a:pPr marL="1200120" lvl="1" indent="-457200">
              <a:buSzPct val="85000"/>
              <a:buFont typeface="+mj-lt"/>
              <a:buAutoNum type="arabicPeriod"/>
            </a:pPr>
            <a:r>
              <a:rPr lang="en-US" dirty="0"/>
              <a:t>Start with an empty decision tree (undivided feature space) </a:t>
            </a:r>
          </a:p>
          <a:p>
            <a:pPr marL="1200120" lvl="1" indent="-457200">
              <a:buSzPct val="85000"/>
              <a:buFont typeface="+mj-lt"/>
              <a:buAutoNum type="arabicPeriod"/>
            </a:pPr>
            <a:r>
              <a:rPr lang="en-US" dirty="0"/>
              <a:t>Choose the ‘optimal’ predictor on which to split and choose the ‘optimal’ threshold value for splitting by applying a </a:t>
            </a:r>
            <a:r>
              <a:rPr lang="en-US" b="1" dirty="0"/>
              <a:t>splitting criterion, </a:t>
            </a:r>
            <a:r>
              <a:rPr lang="en-US" dirty="0"/>
              <a:t>purity of the regions for classification and MSE for regression.</a:t>
            </a:r>
          </a:p>
          <a:p>
            <a:pPr marL="1200120" lvl="1" indent="-457200">
              <a:buSzPct val="85000"/>
              <a:buFont typeface="+mj-lt"/>
              <a:buAutoNum type="arabicPeriod"/>
            </a:pPr>
            <a:r>
              <a:rPr lang="en-US" dirty="0"/>
              <a:t>Recurse on each new node until </a:t>
            </a:r>
            <a:r>
              <a:rPr lang="en-US" b="1" dirty="0"/>
              <a:t>stopping condition </a:t>
            </a:r>
            <a:r>
              <a:rPr lang="en-US" dirty="0"/>
              <a:t>is met </a:t>
            </a:r>
          </a:p>
          <a:p>
            <a:pPr marL="1200120" lvl="1" indent="-457200">
              <a:buSzPct val="85000"/>
              <a:buFont typeface="+mj-lt"/>
              <a:buAutoNum type="arabicPeriod"/>
            </a:pPr>
            <a:r>
              <a:rPr lang="en-US" dirty="0"/>
              <a:t>For classification, we label each region in the model with the label of the class to which the plurality of the points within the region belong</a:t>
            </a:r>
          </a:p>
          <a:p>
            <a:pPr marL="1200120" lvl="1" indent="-457200">
              <a:buSzPct val="85000"/>
              <a:buFont typeface="+mj-lt"/>
              <a:buAutoNum type="arabicPeriod"/>
            </a:pPr>
            <a:r>
              <a:rPr lang="en-US" dirty="0"/>
              <a:t>For regression, we predict with the average of the output values of the training points contained in the region.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6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29" y="1193256"/>
            <a:ext cx="10327008" cy="4959188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Review</a:t>
            </a:r>
            <a:r>
              <a:rPr lang="en-US" dirty="0"/>
              <a:t>: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(Bootstrap) </a:t>
            </a:r>
            <a:r>
              <a:rPr lang="en-US" sz="2400" dirty="0"/>
              <a:t>we generate multiple samples of training data, via bootstrapping. We train a large decision tree on each sample of data.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(Aggregate) </a:t>
            </a:r>
            <a:r>
              <a:rPr lang="en-US" sz="2400" dirty="0"/>
              <a:t>for a given input, we output the averaged outputs of all the models for that input. </a:t>
            </a:r>
          </a:p>
          <a:p>
            <a:endParaRPr lang="en-US" sz="2400" dirty="0"/>
          </a:p>
          <a:p>
            <a:r>
              <a:rPr lang="en-US" sz="2400" dirty="0"/>
              <a:t>Bagging enjoys the benefits of: </a:t>
            </a:r>
          </a:p>
          <a:p>
            <a:pPr marL="1200120" lvl="1" indent="-457200">
              <a:buSzPct val="85000"/>
              <a:buFont typeface="+mj-lt"/>
              <a:buAutoNum type="arabicPeriod"/>
            </a:pPr>
            <a:r>
              <a:rPr lang="en-US" dirty="0"/>
              <a:t>High expressiveness, by using larger trees each model is able to approximate complex functions and decision boundaries.</a:t>
            </a:r>
          </a:p>
          <a:p>
            <a:pPr marL="1200120" lvl="1" indent="-457200">
              <a:buSzPct val="85000"/>
              <a:buFont typeface="+mj-lt"/>
              <a:buAutoNum type="arabicPeriod"/>
            </a:pPr>
            <a:r>
              <a:rPr lang="en-US" dirty="0"/>
              <a:t>Low variance, by averaging the prediction of all the models thus reducing the variance in the final prediction.</a:t>
            </a:r>
          </a:p>
          <a:p>
            <a:pPr lvl="1" indent="0">
              <a:buSzPct val="85000"/>
              <a:buNone/>
            </a:pPr>
            <a:br>
              <a:rPr lang="en-US" sz="2800" dirty="0"/>
            </a:br>
            <a:endParaRPr lang="en-US" sz="2800" dirty="0"/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1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Improving on Bagging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819" y="1180223"/>
                <a:ext cx="11009293" cy="5006088"/>
              </a:xfrm>
            </p:spPr>
            <p:txBody>
              <a:bodyPr/>
              <a:lstStyle/>
              <a:p>
                <a:pPr>
                  <a:spcAft>
                    <a:spcPts val="576"/>
                  </a:spcAft>
                </a:pPr>
                <a:r>
                  <a:rPr lang="en-US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Review:</a:t>
                </a:r>
                <a:r>
                  <a:rPr lang="en-US" sz="2400" dirty="0"/>
                  <a:t> </a:t>
                </a:r>
              </a:p>
              <a:p>
                <a:pPr>
                  <a:spcAft>
                    <a:spcPts val="576"/>
                  </a:spcAft>
                </a:pPr>
                <a:r>
                  <a:rPr lang="en-US" sz="2400" dirty="0"/>
                  <a:t>In practice, the ensembles of trees in Bagging tend to be </a:t>
                </a:r>
                <a:r>
                  <a:rPr lang="en-US" sz="2400" b="1" dirty="0"/>
                  <a:t>highly correlated</a:t>
                </a:r>
                <a:r>
                  <a:rPr lang="en-US" sz="2400" dirty="0"/>
                  <a:t>. Suppose we have an extremely strong predictor,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, in the training set amongst moderate predictors. Then the greedy learning algorithm ensures that most of the models in the ensemble will choose to split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 early iterations. </a:t>
                </a:r>
              </a:p>
              <a:p>
                <a:pPr>
                  <a:spcAft>
                    <a:spcPts val="576"/>
                  </a:spcAft>
                </a:pPr>
                <a:r>
                  <a:rPr lang="en-US" sz="2400" dirty="0"/>
                  <a:t>That is, each tree in the ensemble is identically distributed, with the expected output of the averaged model the same as the expected output of any one of the trees. </a:t>
                </a:r>
                <a:endPara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819" y="1180223"/>
                <a:ext cx="11009293" cy="5006088"/>
              </a:xfrm>
              <a:blipFill>
                <a:blip r:embed="rId2"/>
                <a:stretch>
                  <a:fillRect l="-922" t="-1013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2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2327-FAB5-1F47-962B-825946F7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of a Random Forest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8A8E29-BE4B-0346-AB94-646682678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520" y="836737"/>
            <a:ext cx="6850278" cy="4277478"/>
          </a:xfrm>
        </p:spPr>
      </p:pic>
    </p:spTree>
    <p:extLst>
      <p:ext uri="{BB962C8B-B14F-4D97-AF65-F5344CB8AC3E}">
        <p14:creationId xmlns:p14="http://schemas.microsoft.com/office/powerpoint/2010/main" val="289007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7"/>
                <a:ext cx="10327008" cy="4545709"/>
              </a:xfrm>
            </p:spPr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Random Forest </a:t>
                </a:r>
                <a:r>
                  <a:rPr lang="en-US" sz="2400" dirty="0"/>
                  <a:t>is a modified form of bagging that creates ensembles of independent decision trees. 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/>
                  <a:t>To decorrelate the trees, we: </a:t>
                </a:r>
              </a:p>
              <a:p>
                <a:pPr marL="1200120" lvl="1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dirty="0"/>
                  <a:t>train each tree on a separate bootstrap sample of the full training set (same as in bagging).</a:t>
                </a:r>
              </a:p>
              <a:p>
                <a:pPr marL="1200120" lvl="1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dirty="0"/>
                  <a:t>for each tree, </a:t>
                </a:r>
                <a:r>
                  <a:rPr lang="en-US" dirty="0">
                    <a:solidFill>
                      <a:schemeClr val="accent1"/>
                    </a:solidFill>
                  </a:rPr>
                  <a:t>at each split</a:t>
                </a:r>
                <a:r>
                  <a:rPr lang="en-US" dirty="0"/>
                  <a:t>, we </a:t>
                </a:r>
                <a:r>
                  <a:rPr lang="en-US" b="1" i="1" dirty="0"/>
                  <a:t>randomly </a:t>
                </a:r>
                <a:r>
                  <a:rPr lang="en-US" dirty="0"/>
                  <a:t>select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𝐽</m:t>
                    </m:r>
                  </m:oMath>
                </a14:m>
                <a:r>
                  <a:rPr lang="en-US" dirty="0"/>
                  <a:t> predictors from the full set of predictors.</a:t>
                </a:r>
              </a:p>
              <a:p>
                <a:pPr marL="1200120" lvl="1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dirty="0"/>
                  <a:t>From amongst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𝐽</m:t>
                    </m:r>
                  </m:oMath>
                </a14:m>
                <a:r>
                  <a:rPr lang="en-US" dirty="0"/>
                  <a:t>  predictors, we select the optimal predictor and the optimal corresponding threshold for the split. </a:t>
                </a:r>
              </a:p>
              <a:p>
                <a:pPr lvl="1" indent="0">
                  <a:spcAft>
                    <a:spcPts val="1800"/>
                  </a:spcAft>
                  <a:buNone/>
                </a:pPr>
                <a:r>
                  <a:rPr lang="en-US" dirty="0"/>
                  <a:t> </a:t>
                </a:r>
              </a:p>
              <a:p>
                <a:pPr>
                  <a:spcAft>
                    <a:spcPts val="1800"/>
                  </a:spcAft>
                </a:pPr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7"/>
                <a:ext cx="10327008" cy="4545709"/>
              </a:xfrm>
              <a:blipFill>
                <a:blip r:embed="rId2"/>
                <a:stretch>
                  <a:fillRect l="-860" t="-1114" r="-614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22" y="1464313"/>
            <a:ext cx="10972800" cy="565965"/>
          </a:xfrm>
        </p:spPr>
        <p:txBody>
          <a:bodyPr/>
          <a:lstStyle/>
          <a:p>
            <a:r>
              <a:rPr lang="en-US" dirty="0"/>
              <a:t>Random Forests</a:t>
            </a:r>
            <a:br>
              <a:rPr lang="en-US" dirty="0"/>
            </a:br>
            <a:br>
              <a:rPr lang="en-US" dirty="0"/>
            </a:br>
            <a:endParaRPr lang="en-US" sz="2000" dirty="0">
              <a:latin typeface="American Typewriter" panose="02090604020004020304" pitchFamily="18" charset="7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275EB-34EF-F04F-B33E-82D131C93E93}"/>
              </a:ext>
            </a:extLst>
          </p:cNvPr>
          <p:cNvSpPr txBox="1"/>
          <p:nvPr/>
        </p:nvSpPr>
        <p:spPr>
          <a:xfrm>
            <a:off x="4677905" y="2030278"/>
            <a:ext cx="283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  (Leo Breiman, 2001)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DCA5F0-ABAF-0445-9AD2-BC139619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22" y="2448797"/>
            <a:ext cx="10693400" cy="2171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A9C26B-8499-F841-80C6-6547D27CC0A5}"/>
              </a:ext>
            </a:extLst>
          </p:cNvPr>
          <p:cNvSpPr txBox="1"/>
          <p:nvPr/>
        </p:nvSpPr>
        <p:spPr>
          <a:xfrm>
            <a:off x="3194755" y="4423137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SEEN THAT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DD828-E3F1-6E40-8332-03781AEA1DB0}"/>
              </a:ext>
            </a:extLst>
          </p:cNvPr>
          <p:cNvSpPr txBox="1"/>
          <p:nvPr/>
        </p:nvSpPr>
        <p:spPr>
          <a:xfrm>
            <a:off x="9409289" y="4423137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NEW 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3B18B-CBD5-2844-B25B-146F755F7EF6}"/>
              </a:ext>
            </a:extLst>
          </p:cNvPr>
          <p:cNvSpPr txBox="1"/>
          <p:nvPr/>
        </p:nvSpPr>
        <p:spPr>
          <a:xfrm>
            <a:off x="7262283" y="4423137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SEEN THAT</a:t>
            </a:r>
          </a:p>
        </p:txBody>
      </p:sp>
    </p:spTree>
    <p:extLst>
      <p:ext uri="{BB962C8B-B14F-4D97-AF65-F5344CB8AC3E}">
        <p14:creationId xmlns:p14="http://schemas.microsoft.com/office/powerpoint/2010/main" val="20542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B33E61-EED1-014A-ADA2-911BBCC1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7E74D-9E63-C74F-A7CD-DE073C37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336550"/>
            <a:ext cx="45593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83752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Lecture5_LinearRegression</Template>
  <TotalTime>8296</TotalTime>
  <Words>1277</Words>
  <Application>Microsoft Macintosh PowerPoint</Application>
  <PresentationFormat>Widescreen</PresentationFormat>
  <Paragraphs>125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American Typewriter</vt:lpstr>
      <vt:lpstr>Andale Mono</vt:lpstr>
      <vt:lpstr>Arial</vt:lpstr>
      <vt:lpstr>Calibri</vt:lpstr>
      <vt:lpstr>Cambria Math</vt:lpstr>
      <vt:lpstr>Courier</vt:lpstr>
      <vt:lpstr>Courier New</vt:lpstr>
      <vt:lpstr>Karla</vt:lpstr>
      <vt:lpstr>GEC_template</vt:lpstr>
      <vt:lpstr>Lecture 24: Random Forests </vt:lpstr>
      <vt:lpstr>Outline </vt:lpstr>
      <vt:lpstr>1. Decision Trees</vt:lpstr>
      <vt:lpstr>2. Bagging</vt:lpstr>
      <vt:lpstr>3. Improving on Bagging</vt:lpstr>
      <vt:lpstr>Ingredients of a Random Forest </vt:lpstr>
      <vt:lpstr>Random Forests</vt:lpstr>
      <vt:lpstr>Random Forests  </vt:lpstr>
      <vt:lpstr>PowerPoint Presentation</vt:lpstr>
      <vt:lpstr>Exercise 1</vt:lpstr>
      <vt:lpstr>Tuning Random Forests</vt:lpstr>
      <vt:lpstr>Tuning Random Forests  </vt:lpstr>
      <vt:lpstr>Tuning Random Forests</vt:lpstr>
      <vt:lpstr>Exercise 2</vt:lpstr>
      <vt:lpstr>Variable Importance for RF</vt:lpstr>
      <vt:lpstr>Variable Importance for RF</vt:lpstr>
      <vt:lpstr>Variable Importance for RF</vt:lpstr>
      <vt:lpstr>Variable Importance for RF</vt:lpstr>
      <vt:lpstr>Final Thoughts on Random Forests </vt:lpstr>
      <vt:lpstr>PowerPoint Presentation</vt:lpstr>
      <vt:lpstr>Next Lecture</vt:lpstr>
      <vt:lpstr>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Microsoft Office User</cp:lastModifiedBy>
  <cp:revision>226</cp:revision>
  <dcterms:created xsi:type="dcterms:W3CDTF">2018-07-20T19:26:24Z</dcterms:created>
  <dcterms:modified xsi:type="dcterms:W3CDTF">2020-10-30T10:25:08Z</dcterms:modified>
</cp:coreProperties>
</file>