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</p:sldMasterIdLst>
  <p:notesMasterIdLst>
    <p:notesMasterId r:id="rId12"/>
  </p:notesMasterIdLst>
  <p:sldIdLst>
    <p:sldId id="257" r:id="rId2"/>
    <p:sldId id="258" r:id="rId3"/>
    <p:sldId id="306" r:id="rId4"/>
    <p:sldId id="380" r:id="rId5"/>
    <p:sldId id="399" r:id="rId6"/>
    <p:sldId id="381" r:id="rId7"/>
    <p:sldId id="304" r:id="rId8"/>
    <p:sldId id="383" r:id="rId9"/>
    <p:sldId id="398" r:id="rId10"/>
    <p:sldId id="4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FFAD9-A5BE-F646-B55C-F0638195490F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9DB4-82E0-AF40-81BE-1C4AA0DF4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9DB4-82E0-AF40-81BE-1C4AA0DF45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1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Protopapas,</a:t>
            </a:r>
            <a:r>
              <a:rPr lang="en-US" sz="24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Kevin Rader and Chris Tanner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5746" y="6400800"/>
            <a:ext cx="2287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B86F-3171-0647-A08E-F96D3494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24: Random Forests </a:t>
            </a:r>
          </a:p>
        </p:txBody>
      </p:sp>
    </p:spTree>
    <p:extLst>
      <p:ext uri="{BB962C8B-B14F-4D97-AF65-F5344CB8AC3E}">
        <p14:creationId xmlns:p14="http://schemas.microsoft.com/office/powerpoint/2010/main" val="156477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8749"/>
            <a:ext cx="7765346" cy="2421842"/>
          </a:xfrm>
        </p:spPr>
        <p:txBody>
          <a:bodyPr/>
          <a:lstStyle/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Person sharing their screen is the one  located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closest to NYC. </a:t>
            </a:r>
          </a:p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Be respectful of each other.</a:t>
            </a:r>
          </a:p>
          <a:p>
            <a:pPr>
              <a:spcAft>
                <a:spcPts val="1800"/>
              </a:spcAft>
            </a:pP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9121CC-1D59-6C4F-A55A-F3C06892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97" y="983807"/>
            <a:ext cx="4077362" cy="2971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21F9B-F31D-E14F-822A-01783AFB30B6}"/>
              </a:ext>
            </a:extLst>
          </p:cNvPr>
          <p:cNvSpPr txBox="1"/>
          <p:nvPr/>
        </p:nvSpPr>
        <p:spPr>
          <a:xfrm>
            <a:off x="0" y="4163402"/>
            <a:ext cx="11842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464646"/>
                </a:solidFill>
                <a:latin typeface="Karla"/>
              </a:rPr>
              <a:t>Exercise 3 is about calculating feature importance in a single tree and a RF, using two methods.</a:t>
            </a:r>
          </a:p>
        </p:txBody>
      </p:sp>
    </p:spTree>
    <p:extLst>
      <p:ext uri="{BB962C8B-B14F-4D97-AF65-F5344CB8AC3E}">
        <p14:creationId xmlns:p14="http://schemas.microsoft.com/office/powerpoint/2010/main" val="28447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2327-FAB5-1F47-962B-825946F7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94A1-B7BF-F041-AEF2-0A78788E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17" y="1457341"/>
            <a:ext cx="10327008" cy="2111143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Random Forest (RF)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Tuning the hyperparameters of a RF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b="1" dirty="0"/>
              <a:t>Feature interpretation in a RF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for 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7"/>
            <a:ext cx="4699480" cy="522304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000" dirty="0"/>
              <a:t>Explaining predictions from tree models is always desired; the patterns uncovered by a model are, in some applications, more important than the model’s prediction performance.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A drawback of RF, Bagging, and other </a:t>
            </a:r>
            <a:r>
              <a:rPr lang="en-US" sz="2000" b="1" i="1" dirty="0"/>
              <a:t>ensemble methods, </a:t>
            </a:r>
            <a:r>
              <a:rPr lang="en-US" sz="2000" dirty="0"/>
              <a:t>is that the averaged model is no longer easily interpretable - i.e. one can no longer trace the </a:t>
            </a:r>
            <a:r>
              <a:rPr lang="en-US" sz="2000" i="1" dirty="0"/>
              <a:t>logic</a:t>
            </a:r>
            <a:r>
              <a:rPr lang="en-US" sz="2000" dirty="0"/>
              <a:t> of an output through a series of decisions based on predictor values! </a:t>
            </a:r>
          </a:p>
          <a:p>
            <a:pPr>
              <a:spcAft>
                <a:spcPts val="18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ED33100-339B-2E42-8955-55A8D4EED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31" y="704976"/>
            <a:ext cx="6926799" cy="60609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3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for RF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853" y="458813"/>
            <a:ext cx="6926799" cy="606094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18747" y="6266379"/>
            <a:ext cx="3793330" cy="42330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1600" dirty="0"/>
              <a:t>100 trees, </a:t>
            </a:r>
            <a:r>
              <a:rPr lang="en-US" sz="1600" dirty="0" err="1"/>
              <a:t>max_depth</a:t>
            </a:r>
            <a:r>
              <a:rPr lang="en-US" sz="1600" dirty="0"/>
              <a:t>=10</a:t>
            </a:r>
          </a:p>
          <a:p>
            <a:pPr>
              <a:spcAft>
                <a:spcPts val="1800"/>
              </a:spcAft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60" y="458813"/>
            <a:ext cx="6928539" cy="60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2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for 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7"/>
                <a:ext cx="10327008" cy="5052561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b="1" dirty="0">
                    <a:latin typeface="Karla" charset="0"/>
                    <a:ea typeface="Karla" charset="0"/>
                    <a:cs typeface="Karla" charset="0"/>
                  </a:rPr>
                  <a:t>1. Mean Decrease in Impurity (MDI)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Same as Bagging.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Record the prediction accuracy on the </a:t>
                </a:r>
                <a:r>
                  <a:rPr lang="en-US" sz="2400" i="1" dirty="0">
                    <a:latin typeface="Karla" charset="0"/>
                    <a:ea typeface="Karla" charset="0"/>
                    <a:cs typeface="Karla" charset="0"/>
                  </a:rPr>
                  <a:t>oob 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samples for each tree. 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Calculate the total amount that the RSS (for regression) or Gini index (for classification) is decreased due to splits over a given predictor, averaged over all trees. 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The decrease in accuracy as a result of this permuting is averaged over all trees, and is used as a measure of the importance of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Karla" charset="0"/>
                        <a:cs typeface="Karla" charset="0"/>
                      </a:rPr>
                      <m:t>𝑗</m:t>
                    </m:r>
                    <m:r>
                      <a:rPr lang="en-US" sz="2400" i="1">
                        <a:latin typeface="Cambria Math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in the random forest. 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The default in Scikit-learn </a:t>
                </a:r>
                <a:r>
                  <a:rPr lang="en-US" sz="2400" dirty="0">
                    <a:latin typeface="Andale Mono" panose="020B0509000000000004" pitchFamily="49" charset="0"/>
                  </a:rPr>
                  <a:t>feature_importances_</a:t>
                </a:r>
                <a:endParaRPr lang="en-US" sz="2400" dirty="0">
                  <a:latin typeface="Andale Mono" panose="020B0509000000000004" pitchFamily="49" charset="0"/>
                  <a:ea typeface="Karla" charset="0"/>
                  <a:cs typeface="Karla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endParaRPr lang="en-US" sz="2400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7"/>
                <a:ext cx="10327008" cy="5052561"/>
              </a:xfrm>
              <a:blipFill>
                <a:blip r:embed="rId2"/>
                <a:stretch>
                  <a:fillRect l="-1229" t="-1253" b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for 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7"/>
                <a:ext cx="10327008" cy="4758093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b="1" dirty="0">
                    <a:latin typeface="Karla" charset="0"/>
                    <a:ea typeface="Karla" charset="0"/>
                    <a:cs typeface="Karla" charset="0"/>
                  </a:rPr>
                  <a:t>2. Permutation Importance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Record the prediction accuracy on the </a:t>
                </a:r>
                <a:r>
                  <a:rPr lang="en-US" sz="2400" i="1" dirty="0">
                    <a:latin typeface="Karla" charset="0"/>
                    <a:ea typeface="Karla" charset="0"/>
                    <a:cs typeface="Karla" charset="0"/>
                  </a:rPr>
                  <a:t>oob 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samples for each tree. 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Randomly permute the data for column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Karla" charset="0"/>
                        <a:cs typeface="Karla" charset="0"/>
                      </a:rPr>
                      <m:t>𝑗</m:t>
                    </m:r>
                    <m:r>
                      <a:rPr lang="en-US" sz="2400" b="0" i="1" smtClean="0">
                        <a:latin typeface="Cambria Math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in the </a:t>
                </a:r>
                <a:r>
                  <a:rPr lang="en-US" sz="2400" i="1" dirty="0">
                    <a:latin typeface="Karla" charset="0"/>
                    <a:ea typeface="Karla" charset="0"/>
                    <a:cs typeface="Karla" charset="0"/>
                  </a:rPr>
                  <a:t>oob 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samples the record the accuracy again. 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The decrease in accuracy as a result of this permuting is averaged over all trees, and is used as a measure of the importance of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Karla" charset="0"/>
                        <a:cs typeface="Karla" charset="0"/>
                      </a:rPr>
                      <m:t>𝑗</m:t>
                    </m:r>
                    <m:r>
                      <a:rPr lang="en-US" sz="2400" i="1">
                        <a:latin typeface="Cambria Math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in the random forest.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b="1" dirty="0">
                    <a:latin typeface="Karla" charset="0"/>
                    <a:ea typeface="Karla" charset="0"/>
                    <a:cs typeface="Karla" charset="0"/>
                  </a:rPr>
                  <a:t>3. One step further (SHAP values, LIME)</a:t>
                </a: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We will see these methods in later lectures.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7"/>
                <a:ext cx="10327008" cy="4758093"/>
              </a:xfrm>
              <a:blipFill>
                <a:blip r:embed="rId2"/>
                <a:stretch>
                  <a:fillRect l="-1229" t="-1330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on Random Forests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781936" cy="211114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400" dirty="0"/>
              <a:t>Increasing the number of trees in the ensemble generally does </a:t>
            </a:r>
            <a:r>
              <a:rPr lang="en-US" sz="2400" dirty="0">
                <a:solidFill>
                  <a:schemeClr val="accent1"/>
                </a:solidFill>
              </a:rPr>
              <a:t>not increase the risk of overfitting</a:t>
            </a:r>
            <a:r>
              <a:rPr lang="en-US" sz="24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Again, by decomposing the generalization error in terms of bias and variance, we see that increasing the number of trees produces a model that is at least as robust as a single tree.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accent1"/>
                </a:solidFill>
              </a:rPr>
              <a:t>However</a:t>
            </a:r>
            <a:r>
              <a:rPr lang="en-US" sz="2400" dirty="0"/>
              <a:t>, if the number of trees is too large, then the trees in the ensemble may become more correlated, increase the variance. </a:t>
            </a:r>
          </a:p>
          <a:p>
            <a:pPr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81100"/>
            <a:ext cx="8077200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7278" y="6086475"/>
            <a:ext cx="4072747" cy="343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Zeenat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Potia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9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781936" cy="4737267"/>
          </a:xfrm>
        </p:spPr>
        <p:txBody>
          <a:bodyPr/>
          <a:lstStyle/>
          <a:p>
            <a:pPr marL="457182" lvl="1" indent="0">
              <a:spcAft>
                <a:spcPts val="1200"/>
              </a:spcAft>
              <a:buNone/>
            </a:pPr>
            <a:endParaRPr lang="en-US" sz="2200" dirty="0"/>
          </a:p>
          <a:p>
            <a:pPr marL="57162" indent="-342900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Imbalanced dataset</a:t>
            </a:r>
          </a:p>
          <a:p>
            <a:pPr marL="800082" lvl="1" indent="-342900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Weighted samples </a:t>
            </a:r>
          </a:p>
          <a:p>
            <a:pPr marL="57162" indent="-342900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Categorical data</a:t>
            </a:r>
          </a:p>
          <a:p>
            <a:pPr marL="57162" indent="-342900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Missing data</a:t>
            </a:r>
          </a:p>
          <a:p>
            <a:pPr indent="3778250">
              <a:spcAft>
                <a:spcPts val="1200"/>
              </a:spcAft>
            </a:pPr>
            <a:r>
              <a:rPr lang="en-US" sz="3200" dirty="0">
                <a:solidFill>
                  <a:srgbClr val="C00000"/>
                </a:solidFill>
              </a:rPr>
              <a:t>AND BOOSTING!</a:t>
            </a:r>
          </a:p>
          <a:p>
            <a:pPr indent="-285738">
              <a:spcAft>
                <a:spcPts val="1200"/>
              </a:spcAft>
            </a:pPr>
            <a:endParaRPr lang="en-US" sz="3400" dirty="0"/>
          </a:p>
          <a:p>
            <a:pPr>
              <a:spcAft>
                <a:spcPts val="1200"/>
              </a:spcAft>
            </a:pPr>
            <a:r>
              <a:rPr lang="en-US" sz="2400" dirty="0"/>
              <a:t>	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64655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Lecture5_LinearRegression</Template>
  <TotalTime>12035</TotalTime>
  <Words>458</Words>
  <Application>Microsoft Macintosh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Andale Mono</vt:lpstr>
      <vt:lpstr>Arial</vt:lpstr>
      <vt:lpstr>Calibri</vt:lpstr>
      <vt:lpstr>Cambria Math</vt:lpstr>
      <vt:lpstr>Courier New</vt:lpstr>
      <vt:lpstr>Karla</vt:lpstr>
      <vt:lpstr>GEC_template</vt:lpstr>
      <vt:lpstr>Lecture 24: Random Forests </vt:lpstr>
      <vt:lpstr>Outline </vt:lpstr>
      <vt:lpstr>Variable Importance for RF</vt:lpstr>
      <vt:lpstr>Variable Importance for RF</vt:lpstr>
      <vt:lpstr>Variable Importance for RF</vt:lpstr>
      <vt:lpstr>Variable Importance for RF</vt:lpstr>
      <vt:lpstr>Final Thoughts on Random Forests </vt:lpstr>
      <vt:lpstr>PowerPoint Presentation</vt:lpstr>
      <vt:lpstr>Next Lecture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229</cp:revision>
  <dcterms:created xsi:type="dcterms:W3CDTF">2018-07-20T19:26:24Z</dcterms:created>
  <dcterms:modified xsi:type="dcterms:W3CDTF">2020-11-02T02:58:07Z</dcterms:modified>
</cp:coreProperties>
</file>