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12" r:id="rId4"/>
    <p:sldId id="295" r:id="rId5"/>
    <p:sldId id="296" r:id="rId6"/>
    <p:sldId id="297" r:id="rId7"/>
    <p:sldId id="298" r:id="rId8"/>
    <p:sldId id="301" r:id="rId9"/>
    <p:sldId id="299" r:id="rId10"/>
    <p:sldId id="300" r:id="rId11"/>
    <p:sldId id="31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Karla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Chris Tanner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27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716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90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493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04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481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18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75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43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72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534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35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768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490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380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94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303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579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9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79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367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3e9a35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3e9a357a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53e9a357a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57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6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39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036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96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93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e9a35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453e9a357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453e9a357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15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9F9F9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sz="3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lang="en-US" sz="3200" b="0" i="0" u="none" strike="noStrike" cap="none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sz="2400" b="0" i="0" u="none" strike="noStrike" cap="none" dirty="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Protopapas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Kevin Rader, and Chris Tanner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20" name="Google Shape;20;p2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sz="32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27" name="Google Shape;27;p3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sz="4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Content ">
  <p:cSld name="Only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42" name="Google Shape;42;p5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52" name="Google Shape;52;p6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63" name="Google Shape;63;p7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sz="3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0" name="Google Shape;70;p8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6" name="Google Shape;76;p9" descr="iacs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 descr="harvar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881750" y="377096"/>
            <a:ext cx="10363200" cy="292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#3:</a:t>
            </a:r>
            <a:br>
              <a:rPr lang="en-US" sz="32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3200" dirty="0"/>
              <a:t>GLMs: Logistic Regression and Beyond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Kevin Rader*</a:t>
            </a:r>
            <a:br>
              <a:rPr lang="en-US" sz="3200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*special thanks to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Nick Stern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help in original development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2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lang="en-US" sz="3200" b="0" i="0" u="none" strike="noStrike" cap="none" dirty="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sz="32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Motivation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7145CA7-1AFC-964B-97A2-33EA94CEA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20" b="3980"/>
          <a:stretch/>
        </p:blipFill>
        <p:spPr>
          <a:xfrm>
            <a:off x="3239008" y="1341120"/>
            <a:ext cx="50800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0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Anatomy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15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467138"/>
          </a:xfrm>
        </p:spPr>
        <p:txBody>
          <a:bodyPr/>
          <a:lstStyle/>
          <a:p>
            <a:r>
              <a:rPr lang="en-US" sz="2600" dirty="0"/>
              <a:t>Two adjustments must be made to turn LM into GLM</a:t>
            </a:r>
          </a:p>
          <a:p>
            <a:endParaRPr lang="en-US" sz="400" dirty="0"/>
          </a:p>
          <a:p>
            <a:endParaRPr lang="en-US" sz="2600" dirty="0"/>
          </a:p>
          <a:p>
            <a:pPr marL="742950" indent="-514350">
              <a:buAutoNum type="arabicPeriod"/>
            </a:pPr>
            <a:r>
              <a:rPr lang="en-US" sz="2600" dirty="0"/>
              <a:t>Assume response variable comes from a family of distributions called the </a:t>
            </a:r>
            <a:r>
              <a:rPr lang="en-US" sz="2600" b="1" dirty="0"/>
              <a:t>exponential dispersion family (EDF)</a:t>
            </a:r>
            <a:r>
              <a:rPr lang="en-US" sz="2600" dirty="0"/>
              <a:t>.</a:t>
            </a:r>
          </a:p>
          <a:p>
            <a:pPr marL="742950" indent="-514350">
              <a:buAutoNum type="arabicPeriod"/>
            </a:pPr>
            <a:endParaRPr lang="en-US" sz="2600" dirty="0"/>
          </a:p>
          <a:p>
            <a:pPr marL="742950" indent="-514350">
              <a:buAutoNum type="arabicPeriod"/>
            </a:pPr>
            <a:r>
              <a:rPr lang="en-US" sz="2600" dirty="0"/>
              <a:t>The relationship between expected value and predictors is expressed through a </a:t>
            </a:r>
            <a:r>
              <a:rPr lang="en-US" sz="2600" b="1" dirty="0"/>
              <a:t>link function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18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3357666"/>
              </a:xfrm>
            </p:spPr>
            <p:txBody>
              <a:bodyPr/>
              <a:lstStyle/>
              <a:p>
                <a:r>
                  <a:rPr lang="en-US" sz="2600" dirty="0"/>
                  <a:t>The EDF family contains: Normal, Poisson, Gamma, and more!</a:t>
                </a:r>
              </a:p>
              <a:p>
                <a:endParaRPr lang="en-US" sz="1200" dirty="0"/>
              </a:p>
              <a:p>
                <a:pPr>
                  <a:spcAft>
                    <a:spcPts val="2400"/>
                  </a:spcAft>
                </a:pPr>
                <a:r>
                  <a:rPr lang="en-US" sz="2600" dirty="0"/>
                  <a:t>The probability density function must follow this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Where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33576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8ED5F54-013A-5A45-AA9A-2AFB4B4B7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158" y="4340352"/>
                <a:ext cx="10038292" cy="182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 - “canonical parameter” 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200" dirty="0"/>
                  <a:t>- “dispersion parameter” 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200" dirty="0"/>
                  <a:t> - “cumulant function” 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200" dirty="0"/>
                  <a:t> - “normalization factor”</a:t>
                </a: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8ED5F54-013A-5A45-AA9A-2AFB4B4B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8" y="4340352"/>
                <a:ext cx="10038292" cy="1828800"/>
              </a:xfrm>
              <a:prstGeom prst="rect">
                <a:avLst/>
              </a:prstGeom>
              <a:blipFill>
                <a:blip r:embed="rId4"/>
                <a:stretch>
                  <a:fillRect b="-13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7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5040162"/>
              </a:xfrm>
            </p:spPr>
            <p:txBody>
              <a:bodyPr/>
              <a:lstStyle/>
              <a:p>
                <a:r>
                  <a:rPr lang="en-US" sz="2600" b="1" dirty="0"/>
                  <a:t>Example:</a:t>
                </a:r>
                <a:r>
                  <a:rPr lang="en-US" sz="2600" dirty="0"/>
                  <a:t> representing Bernoulli distribution in EDF form.</a:t>
                </a:r>
              </a:p>
              <a:p>
                <a:endParaRPr lang="en-US" sz="1200" dirty="0"/>
              </a:p>
              <a:p>
                <a:r>
                  <a:rPr lang="en-US" sz="2200" dirty="0"/>
                  <a:t>PDF of a Bernoulli random variable: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  <a:p>
                <a:r>
                  <a:rPr lang="en-US" sz="2200" dirty="0"/>
                  <a:t>Taking the log and then exponentiating (to cancel each other out) gives: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  <a:p>
                <a:r>
                  <a:rPr lang="en-US" sz="2200" dirty="0"/>
                  <a:t>Rearranging terms… 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50401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767400"/>
          </a:xfrm>
        </p:spPr>
        <p:txBody>
          <a:bodyPr/>
          <a:lstStyle/>
          <a:p>
            <a:r>
              <a:rPr lang="en-US" sz="2600" dirty="0"/>
              <a:t>Comparing:</a:t>
            </a: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8055E389-A898-1241-BFBC-18C98D228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563" y="2069366"/>
                <a:ext cx="5502867" cy="7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8055E389-A898-1241-BFBC-18C98D22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63" y="2069366"/>
                <a:ext cx="5502867" cy="76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7C3543A-ACCF-CD42-9A9F-97B8E6093B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9842" y="1908624"/>
                <a:ext cx="4974452" cy="8955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7C3543A-ACCF-CD42-9A9F-97B8E609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42" y="1908624"/>
                <a:ext cx="4974452" cy="895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D999CF-54C9-CE46-A94A-D1990F50F0ED}"/>
              </a:ext>
            </a:extLst>
          </p:cNvPr>
          <p:cNvSpPr txBox="1">
            <a:spLocks/>
          </p:cNvSpPr>
          <p:nvPr/>
        </p:nvSpPr>
        <p:spPr>
          <a:xfrm>
            <a:off x="5610242" y="2036802"/>
            <a:ext cx="9714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600" dirty="0"/>
              <a:t>vs.</a:t>
            </a:r>
          </a:p>
          <a:p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3E7CEEB7-988E-534E-9677-4E0B27CA0B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773" y="3032298"/>
                <a:ext cx="3344884" cy="2610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sz="2600" dirty="0"/>
                  <a:t>Choosing:</a:t>
                </a:r>
              </a:p>
              <a:p>
                <a:endParaRPr lang="en-US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3E7CEEB7-988E-534E-9677-4E0B27CA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73" y="3032298"/>
                <a:ext cx="3344884" cy="26107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BACD5-E9B9-DD46-8C07-539E63702A64}"/>
              </a:ext>
            </a:extLst>
          </p:cNvPr>
          <p:cNvCxnSpPr>
            <a:cxnSpLocks/>
          </p:cNvCxnSpPr>
          <p:nvPr/>
        </p:nvCxnSpPr>
        <p:spPr>
          <a:xfrm>
            <a:off x="4901126" y="4169519"/>
            <a:ext cx="11948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5A2D52A3-9B5D-5E4E-9039-1AF99B66C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9133" y="3128602"/>
                <a:ext cx="4247091" cy="241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5A2D52A3-9B5D-5E4E-9039-1AF99B66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33" y="3128602"/>
                <a:ext cx="4247091" cy="2418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0E0730B-7DFC-7042-8AF3-81BA33FCAFF9}"/>
              </a:ext>
            </a:extLst>
          </p:cNvPr>
          <p:cNvSpPr txBox="1">
            <a:spLocks/>
          </p:cNvSpPr>
          <p:nvPr/>
        </p:nvSpPr>
        <p:spPr>
          <a:xfrm>
            <a:off x="349292" y="5037304"/>
            <a:ext cx="1096488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600" dirty="0"/>
              <a:t>And we recover the EDF form of the Bernoulli distribution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86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EDF Family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613442"/>
              </a:xfrm>
            </p:spPr>
            <p:txBody>
              <a:bodyPr/>
              <a:lstStyle/>
              <a:p>
                <a:r>
                  <a:rPr lang="en-US" sz="2600" dirty="0"/>
                  <a:t>The EDF family has some useful properties. Namely:</a:t>
                </a:r>
              </a:p>
              <a:p>
                <a:endParaRPr lang="en-US" sz="1200" dirty="0"/>
              </a:p>
              <a:p>
                <a:pPr marL="742950" indent="-51435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indent="-514350" algn="ctr">
                  <a:buFont typeface="+mj-lt"/>
                  <a:buAutoNum type="arabicPeriod"/>
                </a:pPr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742950" indent="-514350" algn="ctr">
                  <a:spcAft>
                    <a:spcPts val="1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 marL="228600" indent="0" algn="ctr">
                  <a:spcAft>
                    <a:spcPts val="1800"/>
                  </a:spcAft>
                </a:pPr>
                <a:r>
                  <a:rPr lang="en-US" sz="1800" dirty="0"/>
                  <a:t>(the proofs for these identities are in the notes)</a:t>
                </a:r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Plugging in the values we obtained for Bernoulli, we get back:</a:t>
                </a:r>
              </a:p>
              <a:p>
                <a:pPr marL="228600" indent="0" algn="ctr"/>
                <a14:m>
                  <m:oMath xmlns:m="http://schemas.openxmlformats.org/officeDocument/2006/math">
                    <m:r>
                      <a:rPr lang="el-G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,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 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6134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613442"/>
          </a:xfrm>
        </p:spPr>
        <p:txBody>
          <a:bodyPr/>
          <a:lstStyle/>
          <a:p>
            <a:r>
              <a:rPr lang="en-US" sz="2600" dirty="0"/>
              <a:t>Time to talk about the link function</a:t>
            </a:r>
          </a:p>
          <a:p>
            <a:endParaRPr lang="en-US" sz="2600" dirty="0"/>
          </a:p>
          <a:p>
            <a:r>
              <a:rPr lang="en-US" sz="2600" dirty="0"/>
              <a:t> </a:t>
            </a:r>
          </a:p>
          <a:p>
            <a:endParaRPr lang="en-US" sz="1200" dirty="0"/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FEE01917-F990-C846-8FB3-DE519276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33" y="2159984"/>
            <a:ext cx="4069334" cy="36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8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r>
                  <a:rPr lang="en-US" sz="2600" dirty="0"/>
                  <a:t>Recall from linear regression that: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600" dirty="0"/>
              </a:p>
              <a:p>
                <a:endParaRPr lang="en-US" sz="1200" dirty="0"/>
              </a:p>
              <a:p>
                <a:r>
                  <a:rPr lang="en-US" sz="2600" dirty="0"/>
                  <a:t>Does this work for the Bernoulli distribution?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600" dirty="0"/>
              </a:p>
              <a:p>
                <a:endParaRPr lang="en-US" sz="1200" dirty="0"/>
              </a:p>
              <a:p>
                <a:r>
                  <a:rPr lang="en-US" sz="2600" dirty="0"/>
                  <a:t>Solution: wrap the </a:t>
                </a:r>
                <a:r>
                  <a:rPr lang="en-US" sz="2600" i="1" u="sng" dirty="0"/>
                  <a:t>expectation</a:t>
                </a:r>
                <a:r>
                  <a:rPr lang="en-US" sz="2600" dirty="0"/>
                  <a:t> in a function called the </a:t>
                </a:r>
                <a:r>
                  <a:rPr lang="en-US" sz="2600" b="1" dirty="0"/>
                  <a:t>link function</a:t>
                </a:r>
                <a:r>
                  <a:rPr lang="en-US" sz="2600" dirty="0"/>
                  <a:t>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endParaRPr lang="en-US" sz="1200" dirty="0"/>
              </a:p>
              <a:p>
                <a:r>
                  <a:rPr lang="en-US" sz="1800" dirty="0"/>
                  <a:t>*For the Bernoulli distribution, the link function is the “logit” function (hence “logistic” regression)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r>
                  <a:rPr lang="en-US" sz="2600" dirty="0"/>
                  <a:t>Link functions are a </a:t>
                </a:r>
                <a:r>
                  <a:rPr lang="en-US" sz="2600" i="1" u="sng" dirty="0"/>
                  <a:t>choice</a:t>
                </a:r>
                <a:r>
                  <a:rPr lang="en-US" sz="2600" i="1" dirty="0"/>
                  <a:t>, </a:t>
                </a:r>
                <a:r>
                  <a:rPr lang="en-US" sz="2600" dirty="0"/>
                  <a:t>not a property. A good choice is:</a:t>
                </a:r>
              </a:p>
              <a:p>
                <a:endParaRPr lang="en-US" sz="1200" dirty="0"/>
              </a:p>
              <a:p>
                <a:pPr marL="7429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600" dirty="0"/>
                  <a:t>Differentiable     </a:t>
                </a:r>
                <a:r>
                  <a:rPr lang="en-US" sz="2200" dirty="0"/>
                  <a:t>(implies “smoothness”)</a:t>
                </a:r>
              </a:p>
              <a:p>
                <a:pPr marL="7429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600" dirty="0"/>
                  <a:t>Monotonic          </a:t>
                </a:r>
                <a:r>
                  <a:rPr lang="en-US" sz="2200" dirty="0"/>
                  <a:t>(guarantees invertibility)</a:t>
                </a:r>
              </a:p>
              <a:p>
                <a:pPr marL="1200150" lvl="1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/>
                  <a:t>Typically increasing so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/>
                  <a:t> increases with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2200" dirty="0"/>
              </a:p>
              <a:p>
                <a:pPr marL="7429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600" dirty="0"/>
                  <a:t>Expands the range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to the entire real line</a:t>
                </a:r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200" dirty="0"/>
                  <a:t>Example: Logit function for Bernoulli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600" dirty="0"/>
              </a:p>
              <a:p>
                <a:pPr marL="228600" indent="0"/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4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Outline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49292" y="1231200"/>
            <a:ext cx="106311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7850" indent="-514350">
              <a:spcAft>
                <a:spcPts val="1200"/>
              </a:spcAft>
              <a:buSzPts val="2600"/>
              <a:buFont typeface="+mj-lt"/>
              <a:buAutoNum type="arabicPeriod"/>
            </a:pPr>
            <a:r>
              <a:rPr lang="en-US" sz="3000" dirty="0"/>
              <a:t>Motivation</a:t>
            </a:r>
          </a:p>
          <a:p>
            <a:pPr marL="977900" lvl="1" indent="-4572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 Limitations of linear regression</a:t>
            </a:r>
          </a:p>
          <a:p>
            <a:pPr marL="577850" indent="-514350">
              <a:spcAft>
                <a:spcPts val="1200"/>
              </a:spcAft>
              <a:buSzPts val="2600"/>
              <a:buFont typeface="+mj-lt"/>
              <a:buAutoNum type="arabicPeriod"/>
            </a:pPr>
            <a:r>
              <a:rPr lang="en-US" sz="3000" dirty="0"/>
              <a:t>Anatomy</a:t>
            </a:r>
          </a:p>
          <a:p>
            <a:pPr marL="863600" lvl="1" indent="-3429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  Exponential Dispersion Family (EDF)</a:t>
            </a:r>
          </a:p>
          <a:p>
            <a:pPr marL="863600" lvl="1" indent="-3429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  Link function</a:t>
            </a:r>
          </a:p>
          <a:p>
            <a:pPr marL="577850" indent="-514350">
              <a:spcAft>
                <a:spcPts val="1200"/>
              </a:spcAft>
              <a:buSzPts val="2600"/>
              <a:buFont typeface="+mj-lt"/>
              <a:buAutoNum type="arabicPeriod"/>
            </a:pPr>
            <a:r>
              <a:rPr lang="en-US" sz="3000" dirty="0"/>
              <a:t>Maximum Likelihood Estimation for GLM’s</a:t>
            </a:r>
          </a:p>
          <a:p>
            <a:pPr marL="977900" lvl="1" indent="-457200">
              <a:spcAft>
                <a:spcPts val="12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600" dirty="0"/>
              <a:t>Fischer Scoring  </a:t>
            </a:r>
            <a:br>
              <a:rPr lang="en-US" sz="2600" dirty="0"/>
            </a:br>
            <a:endParaRPr sz="26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Logit function for Bernoulli looks familiar…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Choosing the link function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gives us what is known as the </a:t>
                </a:r>
                <a:r>
                  <a:rPr lang="en-US" sz="2600" b="1" dirty="0"/>
                  <a:t>canonical link function</a:t>
                </a:r>
                <a:r>
                  <a:rPr lang="en-US" sz="2600" dirty="0"/>
                  <a:t>. Note:</a:t>
                </a:r>
              </a:p>
              <a:p>
                <a:pPr marL="228600" indent="0"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28600" indent="0" algn="ctr">
                  <a:spcAft>
                    <a:spcPts val="1200"/>
                  </a:spcAft>
                </a:pPr>
                <a:r>
                  <a:rPr lang="en-US" sz="1800" dirty="0"/>
                  <a:t>(derivative of cumulant function must be invertible)</a:t>
                </a:r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This choice of link, while not always effective, has some nice properties. Take STAT 149 to find out more! </a:t>
                </a:r>
              </a:p>
              <a:p>
                <a:pPr marL="228600" indent="0"/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76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Anatomy – Link Function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18BCE65-3693-B742-A418-8B0F65C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832898"/>
          </a:xfrm>
        </p:spPr>
        <p:txBody>
          <a:bodyPr/>
          <a:lstStyle/>
          <a:p>
            <a:pPr marL="228600" indent="0">
              <a:spcAft>
                <a:spcPts val="1200"/>
              </a:spcAft>
            </a:pPr>
            <a:r>
              <a:rPr lang="en-US" sz="2600" dirty="0"/>
              <a:t>Here are some more examples (fun exercises at home)</a:t>
            </a:r>
          </a:p>
          <a:p>
            <a:pPr marL="228600" indent="0"/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20194D-FD20-844B-AA12-7AF668973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294503"/>
                  </p:ext>
                </p:extLst>
              </p:nvPr>
            </p:nvGraphicFramePr>
            <p:xfrm>
              <a:off x="1170432" y="2194560"/>
              <a:ext cx="9656064" cy="37769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18688">
                      <a:extLst>
                        <a:ext uri="{9D8B030D-6E8A-4147-A177-3AD203B41FA5}">
                          <a16:colId xmlns:a16="http://schemas.microsoft.com/office/drawing/2014/main" val="1910743303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2274685121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1486001096"/>
                        </a:ext>
                      </a:extLst>
                    </a:gridCol>
                  </a:tblGrid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Distribution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Mean 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Canonical Link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1799497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248361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Bernoulli/Binomial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0574148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3367854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Gamma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6518046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Inverse Gaussian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5895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520194D-FD20-844B-AA12-7AF668973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294503"/>
                  </p:ext>
                </p:extLst>
              </p:nvPr>
            </p:nvGraphicFramePr>
            <p:xfrm>
              <a:off x="1170432" y="2194560"/>
              <a:ext cx="9656064" cy="37769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218688">
                      <a:extLst>
                        <a:ext uri="{9D8B030D-6E8A-4147-A177-3AD203B41FA5}">
                          <a16:colId xmlns:a16="http://schemas.microsoft.com/office/drawing/2014/main" val="1910743303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2274685121"/>
                        </a:ext>
                      </a:extLst>
                    </a:gridCol>
                    <a:gridCol w="3218688">
                      <a:extLst>
                        <a:ext uri="{9D8B030D-6E8A-4147-A177-3AD203B41FA5}">
                          <a16:colId xmlns:a16="http://schemas.microsoft.com/office/drawing/2014/main" val="1486001096"/>
                        </a:ext>
                      </a:extLst>
                    </a:gridCol>
                  </a:tblGrid>
                  <a:tr h="59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" t="-2128" r="-200000" b="-5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2128" r="-100791" b="-5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8" r="-394" b="-5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799497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102128" r="-100791" b="-43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2128" r="-394" b="-4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48361"/>
                      </a:ext>
                    </a:extLst>
                  </a:tr>
                  <a:tr h="6645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Bernoulli/Binomial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179245" r="-100791" b="-2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79245" r="-394" b="-286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574148"/>
                      </a:ext>
                    </a:extLst>
                  </a:tr>
                  <a:tr h="593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314894" r="-100791" b="-2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14894" r="-394" b="-2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3367854"/>
                      </a:ext>
                    </a:extLst>
                  </a:tr>
                  <a:tr h="653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Gamma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382353" r="-100791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82353" r="-394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518046"/>
                      </a:ext>
                    </a:extLst>
                  </a:tr>
                  <a:tr h="679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Inverse Gaussian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91" t="-455556" r="-100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55556" r="-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895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347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Maximum Likelihood Estimation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31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Recall from linear regression – we can estimate our parameters,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dirty="0"/>
                  <a:t>, by choosing those that maximize the likelihood,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of the data, where: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600" b="0" dirty="0"/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u="sng" dirty="0"/>
                  <a:t>In words:</a:t>
                </a:r>
                <a:r>
                  <a:rPr lang="en-US" sz="2600" dirty="0"/>
                  <a:t> likelihood is the probability of observing a set of “N” independent datapoints, given our assumptions about the generative process.</a:t>
                </a:r>
                <a:endParaRPr lang="en-US" sz="2600" b="0" dirty="0"/>
              </a:p>
              <a:p>
                <a:pPr marL="228600" indent="0">
                  <a:spcAft>
                    <a:spcPts val="1200"/>
                  </a:spcAft>
                </a:pPr>
                <a:endParaRPr lang="en-US" sz="2600" dirty="0"/>
              </a:p>
              <a:p>
                <a:pPr marL="228600" indent="0"/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For GLM’s we can plug in the PDF of the EDF family: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600" b="0" dirty="0"/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How do we maximize this? Differentiate </a:t>
                </a:r>
                <a:r>
                  <a:rPr lang="en-US" sz="2600" dirty="0" err="1"/>
                  <a:t>w.r.t.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set equal to 0. Recall: taking the log first simplifies our life: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228600" indent="0"/>
                <a:endParaRPr lang="en-US" sz="26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18BCE65-3693-B742-A418-8B0F65C57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t="-11549" b="-3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1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Through lots of calculus &amp; algebra (see notes), we can obtain the following form for the derivative of the log-likelihood: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Setting this sum equal to 0 gives us the </a:t>
                </a:r>
                <a:r>
                  <a:rPr lang="en-US" sz="2600" b="1" dirty="0"/>
                  <a:t>generalized estimating equations:</a:t>
                </a:r>
                <a:endParaRPr lang="en-US" sz="2600" dirty="0"/>
              </a:p>
              <a:p>
                <a:pPr marL="2286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t="-3412" b="-39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9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dirty="0"/>
                  <a:t>When we use the canonical link, this simplifies to the </a:t>
                </a:r>
                <a:r>
                  <a:rPr lang="en-US" sz="2600" b="1" dirty="0"/>
                  <a:t>normal equations</a:t>
                </a:r>
                <a:r>
                  <a:rPr lang="en-US" sz="2600" dirty="0"/>
                  <a:t>:</a:t>
                </a:r>
              </a:p>
              <a:p>
                <a:pPr marL="228600" indent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  <a:p>
                <a:pPr marL="228600" indent="0">
                  <a:spcAft>
                    <a:spcPts val="1200"/>
                  </a:spcAft>
                </a:pPr>
                <a:r>
                  <a:rPr lang="en-US" sz="2600" dirty="0"/>
                  <a:t>Let’s attempt to solve the normal equations for the Bernoulli distribution. Plugging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we get:</a:t>
                </a:r>
              </a:p>
              <a:p>
                <a:pPr marL="2286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t="-3412" b="-35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u="sng" dirty="0"/>
                  <a:t>Sad news</a:t>
                </a:r>
                <a:r>
                  <a:rPr lang="en-US" sz="2600" dirty="0"/>
                  <a:t>: we can’t isolate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600" dirty="0"/>
                  <a:t> analytically.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FFE923A8-0FCD-074C-B1AB-6A7050828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706" y="2096737"/>
            <a:ext cx="3268472" cy="38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2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</p:spPr>
            <p:txBody>
              <a:bodyPr/>
              <a:lstStyle/>
              <a:p>
                <a:pPr marL="228600" indent="0">
                  <a:spcAft>
                    <a:spcPts val="1800"/>
                  </a:spcAft>
                </a:pPr>
                <a:r>
                  <a:rPr lang="en-US" sz="2600" u="sng" dirty="0"/>
                  <a:t>Good news</a:t>
                </a:r>
                <a:r>
                  <a:rPr lang="en-US" sz="2600" dirty="0"/>
                  <a:t>: we can approximate it numerically. One choice of algorithm is the </a:t>
                </a:r>
                <a:r>
                  <a:rPr lang="en-US" sz="2600" b="1" dirty="0"/>
                  <a:t>Fisher Scoring </a:t>
                </a:r>
                <a:r>
                  <a:rPr lang="en-US" sz="2600" dirty="0"/>
                  <a:t>algorithm. </a:t>
                </a:r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dirty="0"/>
                  <a:t>In order to find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 that maximizes the log-likelihood,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dirty="0"/>
                  <a:t>1. Pick a starting value for our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dirty="0"/>
                  <a:t>2. Iteratively update this value as follows:</a:t>
                </a:r>
              </a:p>
              <a:p>
                <a:pPr marL="228600" indent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228600" indent="0">
                  <a:spcAft>
                    <a:spcPts val="1800"/>
                  </a:spcAft>
                </a:pPr>
                <a:r>
                  <a:rPr lang="en-US" sz="2200" u="sng" dirty="0"/>
                  <a:t>In words</a:t>
                </a:r>
                <a:r>
                  <a:rPr lang="en-US" sz="2200" dirty="0"/>
                  <a:t>: perform gradient ascent with a learning rate inversely proportional to the expected curvature of the function at that point.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AE8D9254-32CE-EB4D-A1AF-6B1CC847B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38718"/>
                <a:ext cx="10964884" cy="4832898"/>
              </a:xfrm>
              <a:blipFill>
                <a:blip r:embed="rId3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2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 dirty="0"/>
              <a:t>Maximum Likelihood Estimation</a:t>
            </a:r>
            <a:endParaRPr sz="3400" b="0" i="0" u="none" strike="noStrike" cap="none" dirty="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8D9254-32CE-EB4D-A1AF-6B1CC847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38718"/>
            <a:ext cx="10964884" cy="4832898"/>
          </a:xfrm>
        </p:spPr>
        <p:txBody>
          <a:bodyPr/>
          <a:lstStyle/>
          <a:p>
            <a:pPr marL="228600" indent="0">
              <a:spcAft>
                <a:spcPts val="1800"/>
              </a:spcAft>
            </a:pPr>
            <a:r>
              <a:rPr lang="en-US" sz="2600" dirty="0"/>
              <a:t>Here are the results of implementing the Fisher Scoring algorithm for simple logistic regression in python: </a:t>
            </a:r>
          </a:p>
        </p:txBody>
      </p:sp>
      <p:sp>
        <p:nvSpPr>
          <p:cNvPr id="5" name="Google Shape;117;p15">
            <a:extLst>
              <a:ext uri="{FF2B5EF4-FFF2-40B4-BE49-F238E27FC236}">
                <a16:creationId xmlns:a16="http://schemas.microsoft.com/office/drawing/2014/main" id="{B534C60A-A673-404E-BF5F-B5542E53CA52}"/>
              </a:ext>
            </a:extLst>
          </p:cNvPr>
          <p:cNvSpPr txBox="1">
            <a:spLocks/>
          </p:cNvSpPr>
          <p:nvPr/>
        </p:nvSpPr>
        <p:spPr>
          <a:xfrm>
            <a:off x="780392" y="3520788"/>
            <a:ext cx="106311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 algn="ctr">
              <a:spcBef>
                <a:spcPts val="480"/>
              </a:spcBef>
              <a:buSzPts val="2600"/>
            </a:pPr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64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Motivation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240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49342" y="2845431"/>
            <a:ext cx="11493300" cy="76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Questions?</a:t>
            </a:r>
            <a:endParaRPr sz="4800"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9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2675" y="1182225"/>
                <a:ext cx="10920900" cy="11313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480"/>
                  </a:spcBef>
                  <a:spcAft>
                    <a:spcPts val="600"/>
                  </a:spcAft>
                  <a:buClr>
                    <a:srgbClr val="464646"/>
                  </a:buClr>
                  <a:buSzPts val="2800"/>
                </a:pPr>
                <a:r>
                  <a:rPr lang="en-US" sz="2600" dirty="0"/>
                  <a:t>Linear regression framework: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</a:pPr>
                <a:endParaRPr sz="2600" dirty="0"/>
              </a:p>
            </p:txBody>
          </p:sp>
        </mc:Choice>
        <mc:Fallback xmlns="">
          <p:sp>
            <p:nvSpPr>
              <p:cNvPr id="126" name="Google Shape;12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2675" y="1182225"/>
                <a:ext cx="10920900" cy="1131300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26;p16">
                <a:extLst>
                  <a:ext uri="{FF2B5EF4-FFF2-40B4-BE49-F238E27FC236}">
                    <a16:creationId xmlns:a16="http://schemas.microsoft.com/office/drawing/2014/main" id="{39EC17E8-FFAD-0049-89E1-95927F6AC3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675" y="3029312"/>
                <a:ext cx="10920900" cy="2895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464646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464646"/>
                  </a:buClr>
                  <a:buSzPts val="2400"/>
                  <a:buFont typeface="Arial"/>
                  <a:buChar char="–"/>
                  <a:defRPr sz="24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464646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rgbClr val="464646"/>
                    </a:solidFill>
                    <a:latin typeface="Karla"/>
                    <a:ea typeface="Karla"/>
                    <a:cs typeface="Karla"/>
                    <a:sym typeface="Karla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spcBef>
                    <a:spcPts val="480"/>
                  </a:spcBef>
                  <a:spcAft>
                    <a:spcPts val="600"/>
                  </a:spcAft>
                </a:pPr>
                <a:r>
                  <a:rPr lang="en-US" sz="2600" dirty="0"/>
                  <a:t>Assumptions: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Linearity:</a:t>
                </a:r>
                <a:r>
                  <a:rPr lang="en-US" sz="2200" dirty="0"/>
                  <a:t> Linear relationship between expected value and predictors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Normality:</a:t>
                </a:r>
                <a:r>
                  <a:rPr lang="en-US" sz="2200" dirty="0"/>
                  <a:t> Residuals are normally distributed about expected value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Homoskedasticity:</a:t>
                </a:r>
                <a:r>
                  <a:rPr lang="en-US" sz="2200" dirty="0"/>
                  <a:t> Residuals have constant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b="0" dirty="0"/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n-US" sz="2200" b="1" dirty="0"/>
                  <a:t>Independence:</a:t>
                </a:r>
                <a:r>
                  <a:rPr lang="en-US" sz="2200" dirty="0"/>
                  <a:t> Observations are independent of one another</a:t>
                </a:r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600" dirty="0"/>
              </a:p>
              <a:p>
                <a:pPr indent="-457200">
                  <a:spcBef>
                    <a:spcPts val="48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ar-AE" sz="2600" dirty="0"/>
              </a:p>
              <a:p>
                <a:pPr marL="0" indent="0">
                  <a:spcBef>
                    <a:spcPts val="480"/>
                  </a:spcBef>
                </a:pPr>
                <a:endParaRPr lang="ar-AE" sz="2600" dirty="0"/>
              </a:p>
            </p:txBody>
          </p:sp>
        </mc:Choice>
        <mc:Fallback xmlns="">
          <p:sp>
            <p:nvSpPr>
              <p:cNvPr id="12" name="Google Shape;126;p16">
                <a:extLst>
                  <a:ext uri="{FF2B5EF4-FFF2-40B4-BE49-F238E27FC236}">
                    <a16:creationId xmlns:a16="http://schemas.microsoft.com/office/drawing/2014/main" id="{39EC17E8-FFAD-0049-89E1-95927F6A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5" y="3029312"/>
                <a:ext cx="10920900" cy="2895999"/>
              </a:xfrm>
              <a:prstGeom prst="rect">
                <a:avLst/>
              </a:prstGeom>
              <a:blipFill>
                <a:blip r:embed="rId4"/>
                <a:stretch>
                  <a:fillRect l="-929" b="-449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4FA125-1D1F-5146-81D2-09D6835913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9292" y="1202142"/>
                <a:ext cx="5746708" cy="5198658"/>
              </a:xfrm>
            </p:spPr>
            <p:txBody>
              <a:bodyPr/>
              <a:lstStyle/>
              <a:p>
                <a:r>
                  <a:rPr lang="en-US" sz="2600" dirty="0"/>
                  <a:t>Expressed mathematically…</a:t>
                </a:r>
              </a:p>
              <a:p>
                <a:endParaRPr lang="en-US" sz="4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Linearity</a:t>
                </a:r>
              </a:p>
              <a:p>
                <a:pPr marL="228600"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Normality</a:t>
                </a:r>
              </a:p>
              <a:p>
                <a:pPr marL="228600"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Homoskedasticity</a:t>
                </a:r>
              </a:p>
              <a:p>
                <a:pPr marL="228600" indent="0"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(instead of)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pPr marL="742950" indent="-5143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Independence</a:t>
                </a:r>
              </a:p>
              <a:p>
                <a:pPr marL="228600" indent="0"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4FA125-1D1F-5146-81D2-09D68359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9292" y="1202142"/>
                <a:ext cx="5746708" cy="51986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74;p19">
            <a:extLst>
              <a:ext uri="{FF2B5EF4-FFF2-40B4-BE49-F238E27FC236}">
                <a16:creationId xmlns:a16="http://schemas.microsoft.com/office/drawing/2014/main" id="{54F3B9B1-F0DB-0F40-87C5-D3A0845C25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4539" y="1677701"/>
            <a:ext cx="5746708" cy="433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4881666"/>
          </a:xfrm>
        </p:spPr>
        <p:txBody>
          <a:bodyPr/>
          <a:lstStyle/>
          <a:p>
            <a:r>
              <a:rPr lang="en-US" sz="2600" dirty="0"/>
              <a:t>What happens when our assumptions break down?</a:t>
            </a:r>
          </a:p>
        </p:txBody>
      </p:sp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3279EFD3-6AEE-674A-8E09-5C9B28C2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81" y="2088050"/>
            <a:ext cx="4931722" cy="3665913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CC8589EA-F3C4-154F-AF46-BD93E5B2F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708" y="3112623"/>
            <a:ext cx="1706996" cy="1706996"/>
          </a:xfrm>
          <a:prstGeom prst="rect">
            <a:avLst/>
          </a:prstGeom>
        </p:spPr>
      </p:pic>
      <p:pic>
        <p:nvPicPr>
          <p:cNvPr id="11" name="Graphic 10" descr="Siren">
            <a:extLst>
              <a:ext uri="{FF2B5EF4-FFF2-40B4-BE49-F238E27FC236}">
                <a16:creationId xmlns:a16="http://schemas.microsoft.com/office/drawing/2014/main" id="{2871A4D9-3B51-0D45-801F-00E15AF5E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3067508"/>
            <a:ext cx="1706996" cy="17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767400"/>
          </a:xfrm>
        </p:spPr>
        <p:txBody>
          <a:bodyPr/>
          <a:lstStyle/>
          <a:p>
            <a:r>
              <a:rPr lang="en-US" sz="2600" dirty="0"/>
              <a:t>We have options within the framework of linear regression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F9D29-7CB7-B34A-BD51-86368D2F2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6" t="7500" r="7333" b="3523"/>
          <a:stretch/>
        </p:blipFill>
        <p:spPr>
          <a:xfrm>
            <a:off x="658368" y="2322887"/>
            <a:ext cx="5062194" cy="311351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919C92-3D58-F243-8BEB-7C7050BFB937}"/>
              </a:ext>
            </a:extLst>
          </p:cNvPr>
          <p:cNvSpPr txBox="1">
            <a:spLocks/>
          </p:cNvSpPr>
          <p:nvPr/>
        </p:nvSpPr>
        <p:spPr>
          <a:xfrm>
            <a:off x="1137063" y="5523671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800" dirty="0"/>
              <a:t>Transform X or Y</a:t>
            </a:r>
          </a:p>
          <a:p>
            <a:pPr algn="ctr"/>
            <a:r>
              <a:rPr lang="en-US" sz="1800" dirty="0"/>
              <a:t>(Ex: Polynomial Regression)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E18DD40-9BF9-AB48-AE81-157C4275B7EA}"/>
              </a:ext>
            </a:extLst>
          </p:cNvPr>
          <p:cNvSpPr txBox="1">
            <a:spLocks/>
          </p:cNvSpPr>
          <p:nvPr/>
        </p:nvSpPr>
        <p:spPr>
          <a:xfrm>
            <a:off x="1137063" y="1851918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200" dirty="0"/>
              <a:t>Nonlinearity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47861-21B6-F64C-9C84-2645491EE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4" t="9412" r="7333" b="2500"/>
          <a:stretch/>
        </p:blipFill>
        <p:spPr>
          <a:xfrm>
            <a:off x="6303264" y="2414016"/>
            <a:ext cx="5064131" cy="302321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4AEEC8-3634-5140-8B75-13935C75ED2F}"/>
              </a:ext>
            </a:extLst>
          </p:cNvPr>
          <p:cNvSpPr txBox="1">
            <a:spLocks/>
          </p:cNvSpPr>
          <p:nvPr/>
        </p:nvSpPr>
        <p:spPr>
          <a:xfrm>
            <a:off x="6950133" y="5523671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800" dirty="0"/>
              <a:t>Weight observations</a:t>
            </a:r>
          </a:p>
          <a:p>
            <a:pPr algn="ctr"/>
            <a:r>
              <a:rPr lang="en-US" sz="1800" dirty="0"/>
              <a:t>(Ex: WLS Regression)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5219BEE-DBF9-8345-8918-DF781E611923}"/>
              </a:ext>
            </a:extLst>
          </p:cNvPr>
          <p:cNvSpPr txBox="1">
            <a:spLocks/>
          </p:cNvSpPr>
          <p:nvPr/>
        </p:nvSpPr>
        <p:spPr>
          <a:xfrm>
            <a:off x="6782927" y="1836819"/>
            <a:ext cx="4104804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200" dirty="0"/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7730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4552482"/>
          </a:xfrm>
        </p:spPr>
        <p:txBody>
          <a:bodyPr/>
          <a:lstStyle/>
          <a:p>
            <a:r>
              <a:rPr lang="en-US" sz="2600" dirty="0"/>
              <a:t>But assuming Normality can be pretty limiting…</a:t>
            </a:r>
          </a:p>
          <a:p>
            <a:endParaRPr lang="en-US" sz="2600" dirty="0"/>
          </a:p>
          <a:p>
            <a:pPr>
              <a:spcAft>
                <a:spcPts val="600"/>
              </a:spcAft>
            </a:pPr>
            <a:r>
              <a:rPr lang="en-US" sz="2600" dirty="0"/>
              <a:t>Consider modeling the following random variables: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Whether a coin flip is heads or tails (Bernoulli)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Count of tropical storms in a given year (Poisson)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Time between stochastic events that occur w/ constant rate (gamma)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200" dirty="0"/>
              <a:t>Vote counts for multiple candidates in a poll (multinomial)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63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 sz="3400"/>
              <a:t>Motivation</a:t>
            </a:r>
            <a:endParaRPr sz="3400" b="0" i="0" u="none" strike="noStrike" cap="non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FA125-1D1F-5146-81D2-09D68359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92" y="1202142"/>
            <a:ext cx="10964884" cy="767400"/>
          </a:xfrm>
        </p:spPr>
        <p:txBody>
          <a:bodyPr/>
          <a:lstStyle/>
          <a:p>
            <a:r>
              <a:rPr lang="en-US" sz="2600" dirty="0"/>
              <a:t>We can extend the framework for linear regression. </a:t>
            </a:r>
          </a:p>
          <a:p>
            <a:r>
              <a:rPr lang="en-US" sz="2600" dirty="0"/>
              <a:t>Enter: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397306A-63EB-B245-B7F5-2DBD0C31F68F}"/>
              </a:ext>
            </a:extLst>
          </p:cNvPr>
          <p:cNvSpPr txBox="1">
            <a:spLocks/>
          </p:cNvSpPr>
          <p:nvPr/>
        </p:nvSpPr>
        <p:spPr>
          <a:xfrm>
            <a:off x="3213603" y="2360645"/>
            <a:ext cx="5764678" cy="767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600" b="1" dirty="0"/>
              <a:t>Generalized Linear Models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3FA3A12-3ACC-F64F-A628-5A99F9C7C981}"/>
              </a:ext>
            </a:extLst>
          </p:cNvPr>
          <p:cNvSpPr txBox="1">
            <a:spLocks/>
          </p:cNvSpPr>
          <p:nvPr/>
        </p:nvSpPr>
        <p:spPr>
          <a:xfrm>
            <a:off x="349292" y="3519148"/>
            <a:ext cx="10964884" cy="178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600" dirty="0"/>
              <a:t>Relaxes: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600" dirty="0"/>
              <a:t>Normality assumption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600" dirty="0"/>
              <a:t>Homoskedasticity assumption</a:t>
            </a:r>
          </a:p>
        </p:txBody>
      </p:sp>
    </p:spTree>
    <p:extLst>
      <p:ext uri="{BB962C8B-B14F-4D97-AF65-F5344CB8AC3E}">
        <p14:creationId xmlns:p14="http://schemas.microsoft.com/office/powerpoint/2010/main" val="1160932446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1210</Words>
  <Application>Microsoft Macintosh PowerPoint</Application>
  <PresentationFormat>Widescreen</PresentationFormat>
  <Paragraphs>259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Karla</vt:lpstr>
      <vt:lpstr>Calibri</vt:lpstr>
      <vt:lpstr>Cambria Math</vt:lpstr>
      <vt:lpstr>Arial</vt:lpstr>
      <vt:lpstr>GEC_template</vt:lpstr>
      <vt:lpstr>Advanced Section #3: GLMs: Logistic Regression and Beyond  Kevin Rader* *special thanks to Nick Stern for help in original development   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Anatomy</vt:lpstr>
      <vt:lpstr>Anatomy</vt:lpstr>
      <vt:lpstr>Anatomy – EDF Family</vt:lpstr>
      <vt:lpstr>Anatomy – EDF Family</vt:lpstr>
      <vt:lpstr>Anatomy – EDF Family</vt:lpstr>
      <vt:lpstr>Anatomy – EDF Family</vt:lpstr>
      <vt:lpstr>Anatomy – Link Function</vt:lpstr>
      <vt:lpstr>Anatomy – Link Function</vt:lpstr>
      <vt:lpstr>Anatomy – Link Function</vt:lpstr>
      <vt:lpstr>Anatomy – Link Function</vt:lpstr>
      <vt:lpstr>Anatomy – Link Function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Maximum Likelihood Estimation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#5: Generalized Linear Models: Logistic Regression and Beyond  </dc:title>
  <cp:lastModifiedBy>Rader, Kevin A.</cp:lastModifiedBy>
  <cp:revision>65</cp:revision>
  <cp:lastPrinted>2019-10-08T23:44:15Z</cp:lastPrinted>
  <dcterms:modified xsi:type="dcterms:W3CDTF">2020-10-14T15:34:27Z</dcterms:modified>
</cp:coreProperties>
</file>