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  <p:sldMasterId id="2147483921" r:id="rId2"/>
  </p:sldMasterIdLst>
  <p:notesMasterIdLst>
    <p:notesMasterId r:id="rId20"/>
  </p:notesMasterIdLst>
  <p:sldIdLst>
    <p:sldId id="256" r:id="rId3"/>
    <p:sldId id="341" r:id="rId4"/>
    <p:sldId id="398" r:id="rId5"/>
    <p:sldId id="347" r:id="rId6"/>
    <p:sldId id="342" r:id="rId7"/>
    <p:sldId id="344" r:id="rId8"/>
    <p:sldId id="345" r:id="rId9"/>
    <p:sldId id="346" r:id="rId10"/>
    <p:sldId id="348" r:id="rId11"/>
    <p:sldId id="400" r:id="rId12"/>
    <p:sldId id="349" r:id="rId13"/>
    <p:sldId id="392" r:id="rId14"/>
    <p:sldId id="402" r:id="rId15"/>
    <p:sldId id="393" r:id="rId16"/>
    <p:sldId id="394" r:id="rId17"/>
    <p:sldId id="395" r:id="rId18"/>
    <p:sldId id="4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/>
    <p:restoredTop sz="92789"/>
  </p:normalViewPr>
  <p:slideViewPr>
    <p:cSldViewPr snapToGrid="0" snapToObjects="1">
      <p:cViewPr varScale="1">
        <p:scale>
          <a:sx n="114" d="100"/>
          <a:sy n="114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los protopapas" userId="74894_tp_dropbox" providerId="OAuth2" clId="{2E2CC807-2EFA-F644-86CD-1BF867B56DAA}"/>
    <pc:docChg chg="addSld delSld modSld">
      <pc:chgData name="pavlos protopapas" userId="74894_tp_dropbox" providerId="OAuth2" clId="{2E2CC807-2EFA-F644-86CD-1BF867B56DAA}" dt="2020-07-23T02:23:26.272" v="89" actId="2696"/>
      <pc:docMkLst>
        <pc:docMk/>
      </pc:docMkLst>
      <pc:sldChg chg="addSp modSp">
        <pc:chgData name="pavlos protopapas" userId="74894_tp_dropbox" providerId="OAuth2" clId="{2E2CC807-2EFA-F644-86CD-1BF867B56DAA}" dt="2020-07-23T02:23:08.171" v="87" actId="255"/>
        <pc:sldMkLst>
          <pc:docMk/>
          <pc:sldMk cId="2188152848" sldId="347"/>
        </pc:sldMkLst>
        <pc:spChg chg="add mod">
          <ac:chgData name="pavlos protopapas" userId="74894_tp_dropbox" providerId="OAuth2" clId="{2E2CC807-2EFA-F644-86CD-1BF867B56DAA}" dt="2020-07-23T02:23:08.171" v="87" actId="255"/>
          <ac:spMkLst>
            <pc:docMk/>
            <pc:sldMk cId="2188152848" sldId="347"/>
            <ac:spMk id="3" creationId="{49C8E0E0-68CD-3448-966C-B1E9DC6E3371}"/>
          </ac:spMkLst>
        </pc:spChg>
        <pc:spChg chg="mod">
          <ac:chgData name="pavlos protopapas" userId="74894_tp_dropbox" providerId="OAuth2" clId="{2E2CC807-2EFA-F644-86CD-1BF867B56DAA}" dt="2020-07-23T02:21:44.676" v="24" actId="20577"/>
          <ac:spMkLst>
            <pc:docMk/>
            <pc:sldMk cId="2188152848" sldId="347"/>
            <ac:spMk id="11" creationId="{EADAF223-E57D-C04A-AA35-644C546B1FE8}"/>
          </ac:spMkLst>
        </pc:spChg>
      </pc:sldChg>
      <pc:sldChg chg="new del">
        <pc:chgData name="pavlos protopapas" userId="74894_tp_dropbox" providerId="OAuth2" clId="{2E2CC807-2EFA-F644-86CD-1BF867B56DAA}" dt="2020-07-23T02:23:26.272" v="89" actId="2696"/>
        <pc:sldMkLst>
          <pc:docMk/>
          <pc:sldMk cId="4132928481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16D4-D3FC-7E44-806B-AFE67B3FD2D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7189-9274-814D-9CD5-CBA9E19E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Lecture #: Lecture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330-536D-2343-85F2-147F226D6DA6}" type="datetime1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</a:t>
            </a:r>
          </a:p>
          <a:p>
            <a:pPr algn="ctr"/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Harvard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83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018-911F-9A46-BB1C-BC3CAB65BADF}" type="datetime1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LML Colombia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4ED5D-3B34-5442-B452-7BFF4288894D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97AD-AFC0-554F-94A1-5BEEF625382B}" type="datetime1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LML Colombia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7AEBA-1FE0-1A4D-B400-0EDA33891F97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3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DBF8-E6AF-4747-BA3A-7DD781293A0D}" type="datetime1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LML Colombia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2427A-3DBF-D146-BFD5-D5A46706F72B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99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330-536D-2343-85F2-147F226D6DA6}" type="datetime1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99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330-536D-2343-85F2-147F226D6DA6}" type="datetime1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F3A431-4B05-674F-A8FD-CD709642281C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>
              <a:extLst>
                <a:ext uri="{FF2B5EF4-FFF2-40B4-BE49-F238E27FC236}">
                  <a16:creationId xmlns:a16="http://schemas.microsoft.com/office/drawing/2014/main" id="{863225A8-F6AD-6B4C-9FA2-E46AB25801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2" name="Picture 11" descr="harvard.png">
              <a:extLst>
                <a:ext uri="{FF2B5EF4-FFF2-40B4-BE49-F238E27FC236}">
                  <a16:creationId xmlns:a16="http://schemas.microsoft.com/office/drawing/2014/main" id="{8BB7C2FA-7277-8D45-8C56-7C0C909DC8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15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r>
              <a:rPr lang="en-US" dirty="0"/>
              <a:t>LML Colombia 2018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C77C-1FEA-B74A-AB54-A6F95215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B837-6FB1-CC47-953F-EF49EF24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3499-17FA-7440-AAFB-D47C8EF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08D4-A468-8443-9702-B77B5132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234F-3B54-5540-9E99-0E0BBDE7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5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0566-4D60-3746-BBE4-091DFA5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72B3-6557-6442-8E6F-7366038A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38F9-B51C-F741-8010-10DC5314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3997-360D-AD44-B0AA-AA842832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F16C-268D-B942-A85F-4292A244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ACC2-D501-4842-9959-868A9A92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A82BE-E82E-3647-AD47-26E8610C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1985-5366-E54F-8050-79B8659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7468-B795-0A42-8F79-6EE0AE22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2F06-40A8-9C49-9410-EBA2BD77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4335-B797-BE4A-A73A-133CA0E0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9D9B-71AE-4E44-A42A-343927DBA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9B71A-A65C-944D-B286-A16BCCE4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4DF61-8A66-3447-A0D8-80A0C9DE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5B76-6500-464F-83B3-CA1FE97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D0D2-81A3-324E-B770-79EB7D40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3235" y="526714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958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DCFB-493E-7642-9C6C-0D5643E6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4EA9B-7F09-6B45-A4D7-E2FA7A3F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8B8A4-D05B-8848-B5CB-11DB9371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1E5FF-24CC-074B-B8C8-BDD6852C9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0FF85-4712-5348-A8D9-2DB82E96D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4D7A0-2B9D-824B-9704-3AFA3079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C4C91-9514-6A4F-BB77-5D7A2514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BD34D-BA8A-5645-A271-73EFACB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6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2F3A-DA9C-9C41-9629-6F623168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BA576-D01E-5741-9D86-0768EDBA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ABE3A-C62B-3C4F-8AF7-BC77E519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5AC82-9650-5C41-BBCA-CD2C607D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60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04B4B-9ACF-FC49-8D2A-8888E7CA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9E63F-25C0-1C45-AEB8-131C4328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BEBC5-0EC5-4044-AFCF-FE76E01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500F-C121-A847-9A5D-D711176A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0196-B695-B04F-9811-9A0F2578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6A26-12CE-184C-B54A-7B73EFBDD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82B9-DABB-1546-86A6-0E118479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80305-C529-FB42-8CD4-F57D5AFB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9021-CCBA-2C40-A85D-3933182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3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32F-4E2F-7245-B474-C846EE52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6AB96-31BB-9643-84AE-A11C1AB86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B76D8-7CD2-F047-8747-F838FC688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5473-FEFB-FC41-910E-65C8DFCC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5E0C-C688-EF43-B6E2-671D32B9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4F4B-78C6-0B48-BC21-1DE3B010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3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C969-3B8B-354F-BF07-AEDE5E3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EC110-35DA-8D4F-90A8-913090C7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A700-A73D-DA45-9D9D-B29C1C86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E61E-6729-914E-8F90-E25C70EF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28F2-8D85-3041-86C4-1891F78A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2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3BC9-B48C-2145-9760-3749CCB1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54917-1FD7-BA46-BFB6-B92A6C3D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A37F-1432-3B48-92D2-5E8A0A1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C770-E0B4-2246-8189-8D4FFEDD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1D7D-6B56-4A47-BA25-82B6B112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9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33235" y="526714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64169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5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8D5E-6D7A-F24D-AC49-9B2D52F30931}" type="datetime1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LML Colombia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1C1CA-B816-0240-B408-1E3172B1EDD9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5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LML Colombia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LML Colombia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760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27688-BC3A-D147-B3A6-0E18A947CA33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2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A3CFE-A95B-8842-B35F-337BC11B85D7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504-1A5F-2146-A8AA-B5332E0A90B3}" type="datetime1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LML Colombia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D0728-46A2-0F49-95AD-9E65F3E6179F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4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2330-536D-2343-85F2-147F226D6DA6}" type="datetime1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878" r:id="rId15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196E9-7CFC-2449-8391-18985A1F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58CA-9C8B-E64B-B28C-43189036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DEEE0-84AF-1C42-B44F-480311E1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4498-B2D2-9E4D-8FCA-14244C42AB3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0D4E-4A4E-A34B-8D86-E4540EAA7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A437-8A49-6845-94B2-A5F5008B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36ED-10AB-5347-84C7-62D5F29D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br>
              <a:rPr lang="en-US" b="1" dirty="0"/>
            </a:br>
            <a:r>
              <a:rPr lang="en-US" dirty="0"/>
              <a:t>Part A: Model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A62E0-C6BA-D448-A3DE-7F3EED33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B6048-06F1-9C4D-97C8-FF868B41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8" y="1800700"/>
            <a:ext cx="3099913" cy="234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0BB921-4B80-974A-B5DF-9F99E26F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613" y="672842"/>
            <a:ext cx="3066315" cy="2288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7F04B-3E70-FD40-8477-9532B22C7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573" y="1302730"/>
            <a:ext cx="3329577" cy="2624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A6629-C3C6-E94A-859B-FA4EECF355B1}"/>
              </a:ext>
            </a:extLst>
          </p:cNvPr>
          <p:cNvSpPr txBox="1"/>
          <p:nvPr/>
        </p:nvSpPr>
        <p:spPr>
          <a:xfrm>
            <a:off x="315695" y="1098910"/>
            <a:ext cx="35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  <a:ea typeface="Karla" pitchFamily="2" charset="0"/>
              </a:rPr>
              <a:t>Underfitting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: train and validation error is high.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69032-0451-A148-B6E0-26977FC18A5E}"/>
              </a:ext>
            </a:extLst>
          </p:cNvPr>
          <p:cNvSpPr txBox="1"/>
          <p:nvPr/>
        </p:nvSpPr>
        <p:spPr>
          <a:xfrm>
            <a:off x="4631117" y="-4211"/>
            <a:ext cx="35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  <a:ea typeface="Karla" pitchFamily="2" charset="0"/>
              </a:rPr>
              <a:t>Best model: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validation error is minimum.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55AB9-5F10-914D-99C5-AEE10BAA8C03}"/>
              </a:ext>
            </a:extLst>
          </p:cNvPr>
          <p:cNvSpPr txBox="1"/>
          <p:nvPr/>
        </p:nvSpPr>
        <p:spPr>
          <a:xfrm>
            <a:off x="8929614" y="656399"/>
            <a:ext cx="35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  <a:ea typeface="Karla" pitchFamily="2" charset="0"/>
              </a:rPr>
              <a:t>Overfitting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: train error is low, validation error is high.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684FA9-3708-AA4F-88A7-0EE82C791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956" y="2898422"/>
            <a:ext cx="5738628" cy="38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741E-B42B-7846-B69F-6DC792CD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C.1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C8183-973D-2242-8398-743C8BB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Cross Validation: </a:t>
            </a:r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Using a single validation set to select amongst multiple models can be problematic - </a:t>
            </a:r>
            <a:r>
              <a:rPr lang="en-US" sz="2400" b="1" dirty="0"/>
              <a:t>there is the possibility of overfitting to the validation set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1B7CCDB-6D39-0547-B7B3-C80E39D6513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99D4E-32E2-694C-A5BB-C469723C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" y="2589945"/>
            <a:ext cx="5982716" cy="42680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BAD4C6-8623-0544-B93B-3E0242D3B5C2}"/>
              </a:ext>
            </a:extLst>
          </p:cNvPr>
          <p:cNvSpPr txBox="1">
            <a:spLocks/>
          </p:cNvSpPr>
          <p:nvPr/>
        </p:nvSpPr>
        <p:spPr>
          <a:xfrm>
            <a:off x="6603196" y="2825147"/>
            <a:ext cx="5037116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/>
              <a:t>It is obvious that degree=3 is the correct model but the validation set by chance favors the linear model. </a:t>
            </a:r>
          </a:p>
        </p:txBody>
      </p:sp>
    </p:spTree>
    <p:extLst>
      <p:ext uri="{BB962C8B-B14F-4D97-AF65-F5344CB8AC3E}">
        <p14:creationId xmlns:p14="http://schemas.microsoft.com/office/powerpoint/2010/main" val="1588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Cross Validation: </a:t>
            </a:r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Using a single validation set to select amongst multiple models can be problematic - </a:t>
            </a:r>
            <a:r>
              <a:rPr lang="en-US" sz="2400" b="1" dirty="0"/>
              <a:t>there is the possibility of overfitting to the validation set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One solution to the problems raised by using a single validation set is to evaluate each model on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2400" dirty="0"/>
              <a:t> validation sets and average the validation performance.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One can randomly split the training set into training and validation multiple times </a:t>
            </a:r>
            <a:r>
              <a:rPr lang="en-US" sz="2400" b="1" dirty="0">
                <a:solidFill>
                  <a:srgbClr val="C00000"/>
                </a:solidFill>
              </a:rPr>
              <a:t>but</a:t>
            </a:r>
            <a:r>
              <a:rPr lang="en-US" sz="2400" dirty="0"/>
              <a:t> randomly creating these sets can create the scenario where important features of the data never appear in our random draws.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1B7CCDB-6D39-0547-B7B3-C80E39D651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1B7CCDB-6D39-0547-B7B3-C80E39D6513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D47A9-EAED-C24F-B743-20AA7760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05" y="1079430"/>
            <a:ext cx="4457380" cy="56167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56A18F-B46B-FC49-A4F2-B34854470474}"/>
              </a:ext>
            </a:extLst>
          </p:cNvPr>
          <p:cNvCxnSpPr/>
          <p:nvPr/>
        </p:nvCxnSpPr>
        <p:spPr>
          <a:xfrm>
            <a:off x="5721926" y="2719091"/>
            <a:ext cx="781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4C996-0462-2B45-A448-BF4BED0DAFFC}"/>
              </a:ext>
            </a:extLst>
          </p:cNvPr>
          <p:cNvCxnSpPr/>
          <p:nvPr/>
        </p:nvCxnSpPr>
        <p:spPr>
          <a:xfrm>
            <a:off x="5721926" y="3603011"/>
            <a:ext cx="781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11D04-73FE-FE4A-BDB3-C89A79B0987C}"/>
              </a:ext>
            </a:extLst>
          </p:cNvPr>
          <p:cNvCxnSpPr/>
          <p:nvPr/>
        </p:nvCxnSpPr>
        <p:spPr>
          <a:xfrm>
            <a:off x="5721926" y="4569227"/>
            <a:ext cx="781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4489ED-1B0A-6143-814F-DCBBD17CC753}"/>
              </a:ext>
            </a:extLst>
          </p:cNvPr>
          <p:cNvCxnSpPr/>
          <p:nvPr/>
        </p:nvCxnSpPr>
        <p:spPr>
          <a:xfrm>
            <a:off x="5741598" y="6084083"/>
            <a:ext cx="781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70BD53-CD4E-184B-ABFC-4E142B002217}"/>
                  </a:ext>
                </a:extLst>
              </p:cNvPr>
              <p:cNvSpPr txBox="1"/>
              <p:nvPr/>
            </p:nvSpPr>
            <p:spPr>
              <a:xfrm>
                <a:off x="6744618" y="2575398"/>
                <a:ext cx="746230" cy="294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70BD53-CD4E-184B-ABFC-4E142B00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18" y="2575398"/>
                <a:ext cx="746230" cy="294761"/>
              </a:xfrm>
              <a:prstGeom prst="rect">
                <a:avLst/>
              </a:prstGeom>
              <a:blipFill>
                <a:blip r:embed="rId3"/>
                <a:stretch>
                  <a:fillRect l="-5000" r="-16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5CFEF-968B-4543-A70F-AE0C473F9446}"/>
                  </a:ext>
                </a:extLst>
              </p:cNvPr>
              <p:cNvSpPr txBox="1"/>
              <p:nvPr/>
            </p:nvSpPr>
            <p:spPr>
              <a:xfrm>
                <a:off x="6744618" y="3459318"/>
                <a:ext cx="746230" cy="295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5CFEF-968B-4543-A70F-AE0C473F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18" y="3459318"/>
                <a:ext cx="746230" cy="295337"/>
              </a:xfrm>
              <a:prstGeom prst="rect">
                <a:avLst/>
              </a:prstGeom>
              <a:blipFill>
                <a:blip r:embed="rId4"/>
                <a:stretch>
                  <a:fillRect l="-5000" r="-166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D9EFC4-4AD2-F747-A3AE-6C78A5FC7FE9}"/>
                  </a:ext>
                </a:extLst>
              </p:cNvPr>
              <p:cNvSpPr txBox="1"/>
              <p:nvPr/>
            </p:nvSpPr>
            <p:spPr>
              <a:xfrm>
                <a:off x="6805007" y="4425534"/>
                <a:ext cx="74623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D9EFC4-4AD2-F747-A3AE-6C78A5FC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07" y="4425534"/>
                <a:ext cx="746230" cy="296748"/>
              </a:xfrm>
              <a:prstGeom prst="rect">
                <a:avLst/>
              </a:prstGeom>
              <a:blipFill>
                <a:blip r:embed="rId5"/>
                <a:stretch>
                  <a:fillRect l="-6667" r="-1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C36E2-4F65-234D-B04E-CCB512FA5834}"/>
                  </a:ext>
                </a:extLst>
              </p:cNvPr>
              <p:cNvSpPr txBox="1"/>
              <p:nvPr/>
            </p:nvSpPr>
            <p:spPr>
              <a:xfrm>
                <a:off x="6805007" y="5940390"/>
                <a:ext cx="746230" cy="302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C36E2-4F65-234D-B04E-CCB512FA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07" y="5940390"/>
                <a:ext cx="746230" cy="302583"/>
              </a:xfrm>
              <a:prstGeom prst="rect">
                <a:avLst/>
              </a:prstGeom>
              <a:blipFill>
                <a:blip r:embed="rId6"/>
                <a:stretch>
                  <a:fillRect l="-6667" r="-1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6EAB2294-837E-7A47-B673-31A93A3BE5C0}"/>
              </a:ext>
            </a:extLst>
          </p:cNvPr>
          <p:cNvSpPr/>
          <p:nvPr/>
        </p:nvSpPr>
        <p:spPr>
          <a:xfrm>
            <a:off x="7699248" y="2575398"/>
            <a:ext cx="871010" cy="36848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93E149-F698-0B46-A18E-A7E5318EA0FA}"/>
                  </a:ext>
                </a:extLst>
              </p:cNvPr>
              <p:cNvSpPr txBox="1"/>
              <p:nvPr/>
            </p:nvSpPr>
            <p:spPr>
              <a:xfrm>
                <a:off x="9027570" y="4206078"/>
                <a:ext cx="2315699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val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93E149-F698-0B46-A18E-A7E5318EA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0" y="4206078"/>
                <a:ext cx="2315699" cy="784574"/>
              </a:xfrm>
              <a:prstGeom prst="rect">
                <a:avLst/>
              </a:prstGeom>
              <a:blipFill>
                <a:blip r:embed="rId7"/>
                <a:stretch>
                  <a:fillRect l="-546" t="-107937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7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078" y="886210"/>
                <a:ext cx="11365630" cy="2111143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contains </a:t>
                </a:r>
                <a:r>
                  <a:rPr lang="en-US" sz="2400" i="1" dirty="0"/>
                  <a:t>J</a:t>
                </a:r>
                <a:r>
                  <a:rPr lang="en-US" sz="2400" dirty="0"/>
                  <a:t> features.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To ensure that every observation in the dataset is included in at least one training set and at least one validation set we use the </a:t>
                </a:r>
                <a:r>
                  <a:rPr lang="en-US" sz="2400" b="1" dirty="0"/>
                  <a:t>K-fold validation</a:t>
                </a:r>
                <a:r>
                  <a:rPr lang="en-US" sz="2400" dirty="0"/>
                  <a:t>: </a:t>
                </a:r>
              </a:p>
              <a:p>
                <a:pPr marL="1085820" lvl="1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/>
                  <a:t>split the data into </a:t>
                </a:r>
                <a:r>
                  <a:rPr lang="en-US" i="1" dirty="0"/>
                  <a:t>K</a:t>
                </a:r>
                <a:r>
                  <a:rPr lang="en-US" dirty="0"/>
                  <a:t> uniformly sized chunks,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1085820" lvl="1" indent="-342900">
                  <a:spcBef>
                    <a:spcPts val="0"/>
                  </a:spcBef>
                  <a:buFont typeface="Arial" charset="0"/>
                  <a:buChar char="•"/>
                </a:pPr>
                <a:r>
                  <a:rPr lang="en-US" dirty="0"/>
                  <a:t>we create </a:t>
                </a:r>
                <a:r>
                  <a:rPr lang="en-US" i="1" dirty="0"/>
                  <a:t>K</a:t>
                </a:r>
                <a:r>
                  <a:rPr lang="en-US" dirty="0"/>
                  <a:t> number of training/validation splits, using one of  the </a:t>
                </a:r>
                <a:r>
                  <a:rPr lang="en-US" i="1" dirty="0"/>
                  <a:t>K </a:t>
                </a:r>
                <a:r>
                  <a:rPr lang="en-US" dirty="0"/>
                  <a:t>chunks for validation and the rest for training. </a:t>
                </a:r>
              </a:p>
              <a:p>
                <a:pPr>
                  <a:spcAft>
                    <a:spcPts val="1200"/>
                  </a:spcAft>
                </a:pPr>
                <a:br>
                  <a:rPr lang="en-US" sz="2400" dirty="0"/>
                </a:br>
                <a:r>
                  <a:rPr lang="en-US" sz="2400" dirty="0"/>
                  <a:t>We fit the model on each training set,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, and evaluate it on the corresponding validation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 dirty="0">
                        <a:latin typeface="Cambria Math" charset="0"/>
                      </a:rPr>
                      <m:t> 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. The </a:t>
                </a:r>
                <a:r>
                  <a:rPr lang="en-US" sz="2400" b="1" i="1" dirty="0"/>
                  <a:t>cross validation is the performance </a:t>
                </a:r>
                <a:r>
                  <a:rPr lang="en-US" sz="2400" dirty="0"/>
                  <a:t>of the model averaged across all validation sets:</a:t>
                </a:r>
              </a:p>
              <a:p>
                <a:pPr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624"/>
                  </a:spcBef>
                  <a:spcAft>
                    <a:spcPts val="2400"/>
                  </a:spcAft>
                </a:pPr>
                <a:r>
                  <a:rPr lang="en-US" sz="2400" dirty="0"/>
                  <a:t>where </a:t>
                </a:r>
                <a:r>
                  <a:rPr lang="en-US" sz="2400" i="1" dirty="0"/>
                  <a:t>L</a:t>
                </a:r>
                <a:r>
                  <a:rPr lang="en-US" sz="2400" dirty="0"/>
                  <a:t> is a loss function.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78" y="886210"/>
                <a:ext cx="11365630" cy="2111143"/>
              </a:xfrm>
              <a:blipFill rotWithShape="0">
                <a:blip r:embed="rId2"/>
                <a:stretch>
                  <a:fillRect l="-804" t="-2305" b="-178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1B7CCDB-6D39-0547-B7B3-C80E39D6513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5708" y="5269978"/>
                <a:ext cx="451155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𝐶𝑉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Model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708" y="5269978"/>
                <a:ext cx="4511556" cy="11308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Leave-One-Out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078" y="886210"/>
                <a:ext cx="11365630" cy="2111143"/>
              </a:xfrm>
            </p:spPr>
            <p:txBody>
              <a:bodyPr/>
              <a:lstStyle/>
              <a:p>
                <a:r>
                  <a:rPr lang="en-US" sz="2400" i="1" dirty="0"/>
                  <a:t>Or</a:t>
                </a:r>
                <a:r>
                  <a:rPr lang="en-US" sz="2400" b="1" i="1" dirty="0"/>
                  <a:t> </a:t>
                </a:r>
                <a:r>
                  <a:rPr lang="en-US" sz="2400" i="1" dirty="0"/>
                  <a:t>using the </a:t>
                </a:r>
                <a:r>
                  <a:rPr lang="en-US" sz="2400" b="1" i="1" dirty="0"/>
                  <a:t>leave one out </a:t>
                </a:r>
                <a:r>
                  <a:rPr lang="en-US" sz="2400" dirty="0"/>
                  <a:t>method: </a:t>
                </a:r>
              </a:p>
              <a:p>
                <a:pPr marL="811213" lvl="1" indent="-354013">
                  <a:buFont typeface="Arial" charset="0"/>
                  <a:buChar char="•"/>
                </a:pPr>
                <a:r>
                  <a:rPr lang="en-US" dirty="0"/>
                  <a:t>validation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{</m:t>
                        </m:r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11213" lvl="1" indent="-354013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dirty="0"/>
                  <a:t>training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  </m:t>
                    </m:r>
                  </m:oMath>
                </a14:m>
                <a:endParaRPr lang="en-US" sz="20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=1,…,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: 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457200"/>
                <a:r>
                  <a:rPr lang="en-US" sz="2400" dirty="0"/>
                  <a:t>We fit the model on each training set,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2400" dirty="0"/>
                  <a:t>and evaluate it on the corresponding validation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12700"/>
                <a:r>
                  <a:rPr lang="en-US" sz="2400" dirty="0"/>
                  <a:t>The </a:t>
                </a:r>
                <a:r>
                  <a:rPr lang="en-US" sz="2400" b="1" i="1" dirty="0"/>
                  <a:t>cross validation score </a:t>
                </a:r>
                <a:r>
                  <a:rPr lang="en-US" sz="2400" dirty="0"/>
                  <a:t>is the performance of the model averaged across all validation sets: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i="1" dirty="0"/>
                  <a:t>L</a:t>
                </a:r>
                <a:r>
                  <a:rPr lang="en-US" sz="2400" dirty="0"/>
                  <a:t> is a loss function.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78" y="886210"/>
                <a:ext cx="11365630" cy="2111143"/>
              </a:xfrm>
              <a:blipFill rotWithShape="0">
                <a:blip r:embed="rId2"/>
                <a:stretch>
                  <a:fillRect l="-804" t="-2305" b="-12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1B7CCDB-6D39-0547-B7B3-C80E39D6513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31295" y="4148797"/>
                <a:ext cx="4410951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𝐶𝑉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Model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4148797"/>
                <a:ext cx="4410951" cy="11005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9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741E-B42B-7846-B69F-6DC792CD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C.2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C8183-973D-2242-8398-743C8BB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58"/>
            <a:ext cx="10748985" cy="2111143"/>
          </a:xfrm>
        </p:spPr>
        <p:txBody>
          <a:bodyPr/>
          <a:lstStyle/>
          <a:p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2500" dirty="0"/>
              <a:t>is the application of a principled method to determine the complexity of the model, e.g. choosing a subset of predictors, choosing the degree of the polynomial model etc.</a:t>
            </a:r>
          </a:p>
          <a:p>
            <a:endParaRPr lang="en-US" sz="2500" dirty="0"/>
          </a:p>
          <a:p>
            <a:r>
              <a:rPr lang="en-US" sz="2500" dirty="0"/>
              <a:t>A strong motivation for performing model selection is to avoid 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overfitting</a:t>
            </a:r>
            <a:r>
              <a:rPr lang="en-US" sz="2500" dirty="0"/>
              <a:t>, which we saw can happen when: </a:t>
            </a:r>
          </a:p>
          <a:p>
            <a:endParaRPr lang="en-US" sz="2500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/>
              <a:t>there are too many predictors:</a:t>
            </a:r>
          </a:p>
          <a:p>
            <a:pPr marL="1085820" lvl="1" indent="-342900">
              <a:buFont typeface="Arial" charset="0"/>
              <a:buChar char="•"/>
            </a:pPr>
            <a:r>
              <a:rPr lang="en-US" sz="2000" dirty="0"/>
              <a:t>the feature space has high dimensionality</a:t>
            </a:r>
          </a:p>
          <a:p>
            <a:pPr marL="1085820" lvl="1" indent="-342900">
              <a:buFont typeface="Arial" charset="0"/>
              <a:buChar char="•"/>
            </a:pPr>
            <a:r>
              <a:rPr lang="en-US" sz="2000" dirty="0"/>
              <a:t>the polynomial degree is too high</a:t>
            </a:r>
          </a:p>
          <a:p>
            <a:pPr marL="1085820" lvl="1" indent="-342900">
              <a:buFont typeface="Arial" charset="0"/>
              <a:buChar char="•"/>
            </a:pPr>
            <a:r>
              <a:rPr lang="en-US" sz="2000" dirty="0"/>
              <a:t>too many cross terms are considered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the coefficients values are too </a:t>
            </a:r>
            <a:r>
              <a:rPr lang="en-US" sz="2400" b="1" dirty="0"/>
              <a:t>extreme (we have not seen this yet)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C616E8F-BF65-1643-9F00-FF84D0665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089-866E-124D-B801-AE690805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D62C-0511-654A-82E9-62B8924C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to evaluate the model on both train and test data, because models that do well on training data may do poorly on new data (overfitting). </a:t>
            </a:r>
          </a:p>
          <a:p>
            <a:endParaRPr lang="en-US" dirty="0"/>
          </a:p>
          <a:p>
            <a:r>
              <a:rPr lang="en-US" dirty="0"/>
              <a:t>The ability of models to do well on new data is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goal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dirty="0"/>
              <a:t>is to choose the model that generalizes the best.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9DCE4-785D-F443-BC6A-E61A702B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Train-Validation-Test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C616E8F-BF65-1643-9F00-FF84D0665BC6}" type="slidenum">
              <a:rPr lang="en-US" smtClean="0"/>
              <a:t>4</a:t>
            </a:fld>
            <a:endParaRPr lang="en-US"/>
          </a:p>
        </p:txBody>
      </p:sp>
      <p:sp>
        <p:nvSpPr>
          <p:cNvPr id="5" name="AutoShape 2" descr="mage result for train validation test split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mage result for train validation test spl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54" y="1308386"/>
            <a:ext cx="73914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FDE84402-3EA8-144A-9CFC-AA99FE418E74}"/>
              </a:ext>
            </a:extLst>
          </p:cNvPr>
          <p:cNvSpPr/>
          <p:nvPr/>
        </p:nvSpPr>
        <p:spPr>
          <a:xfrm>
            <a:off x="1859975" y="4550189"/>
            <a:ext cx="2982033" cy="1219200"/>
          </a:xfrm>
          <a:prstGeom prst="wedgeRoundRectCallout">
            <a:avLst>
              <a:gd name="adj1" fmla="val 24518"/>
              <a:gd name="adj2" fmla="val -165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We use this to train a model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ADAF223-E57D-C04A-AA35-644C546B1FE8}"/>
              </a:ext>
            </a:extLst>
          </p:cNvPr>
          <p:cNvSpPr/>
          <p:nvPr/>
        </p:nvSpPr>
        <p:spPr>
          <a:xfrm>
            <a:off x="5588225" y="4973562"/>
            <a:ext cx="2982033" cy="1219200"/>
          </a:xfrm>
          <a:prstGeom prst="wedgeRoundRectCallout">
            <a:avLst>
              <a:gd name="adj1" fmla="val 6672"/>
              <a:gd name="adj2" fmla="val -19669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We use this to select model</a:t>
            </a:r>
          </a:p>
        </p:txBody>
      </p:sp>
      <p:sp>
        <p:nvSpPr>
          <p:cNvPr id="3" name="Rounded Rectangular Callout 10">
            <a:extLst>
              <a:ext uri="{FF2B5EF4-FFF2-40B4-BE49-F238E27FC236}">
                <a16:creationId xmlns:a16="http://schemas.microsoft.com/office/drawing/2014/main" id="{49C8E0E0-68CD-3448-966C-B1E9DC6E3371}"/>
              </a:ext>
            </a:extLst>
          </p:cNvPr>
          <p:cNvSpPr/>
          <p:nvPr/>
        </p:nvSpPr>
        <p:spPr>
          <a:xfrm>
            <a:off x="9477002" y="4513271"/>
            <a:ext cx="2251645" cy="920582"/>
          </a:xfrm>
          <a:prstGeom prst="wedgeRoundRectCallout">
            <a:avLst>
              <a:gd name="adj1" fmla="val -75943"/>
              <a:gd name="adj2" fmla="val -19781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We use this to report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1881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58"/>
            <a:ext cx="10748985" cy="2111143"/>
          </a:xfrm>
        </p:spPr>
        <p:txBody>
          <a:bodyPr/>
          <a:lstStyle/>
          <a:p>
            <a:r>
              <a:rPr lang="en-US" sz="2000" b="1" dirty="0"/>
              <a:t>Question: </a:t>
            </a:r>
          </a:p>
          <a:p>
            <a:r>
              <a:rPr lang="en-US" sz="2000" dirty="0"/>
              <a:t>        How many different models when considering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J</a:t>
            </a:r>
            <a:r>
              <a:rPr lang="en-US" sz="2000" i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000" dirty="0"/>
              <a:t>predictors (only linear terms) do we have?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C616E8F-BF65-1643-9F00-FF84D0665BC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E698AFE-ACBC-5A4C-AF10-D01AAF4283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263" y="2233329"/>
                <a:ext cx="10748985" cy="402573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l" defTabSz="457182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1pPr>
                <a:lvl2pPr marL="742920" indent="-285738" algn="l" defTabSz="457182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2pPr>
                <a:lvl3pPr marL="1142954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3pPr>
                <a:lvl4pPr marL="1600136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4pPr>
                <a:lvl5pPr marL="2057317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5pPr>
                <a:lvl6pPr marL="2514499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4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Karla" charset="0"/>
                    <a:ea typeface="Karla" charset="0"/>
                    <a:cs typeface="Karla" charset="0"/>
                  </a:rPr>
                  <a:t>Example:  3 predictors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  <a:ea typeface="Karla" charset="0"/>
                        <a:cs typeface="Karla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 charset="0"/>
                        <a:ea typeface="Karla" charset="0"/>
                        <a:cs typeface="Karla" charset="0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charset="0"/>
                        <a:ea typeface="Karla" charset="0"/>
                        <a:cs typeface="Karla" charset="0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Karla" charset="0"/>
                            <a:cs typeface="Karla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  <a:ea typeface="Karla" charset="0"/>
                            <a:cs typeface="Karla" charset="0"/>
                          </a:rPr>
                          <m:t>𝟑</m:t>
                        </m:r>
                      </m:sub>
                    </m:sSub>
                    <m:r>
                      <a:rPr lang="en-US" sz="2000" b="1" i="1">
                        <a:latin typeface="Cambria Math" charset="0"/>
                        <a:ea typeface="Karla" charset="0"/>
                        <a:cs typeface="Karla" charset="0"/>
                      </a:rPr>
                      <m:t>)</m:t>
                    </m:r>
                  </m:oMath>
                </a14:m>
                <a:endParaRPr lang="en-US" sz="2000" b="1" dirty="0">
                  <a:latin typeface="Karla" charset="0"/>
                  <a:ea typeface="Karla" charset="0"/>
                  <a:cs typeface="Karla" charset="0"/>
                </a:endParaRPr>
              </a:p>
              <a:p>
                <a:pPr marL="1041400">
                  <a:buFont typeface="Arial" charset="0"/>
                  <a:buChar char="•"/>
                </a:pPr>
                <a:r>
                  <a:rPr lang="en-US" sz="1800" dirty="0"/>
                  <a:t>	Models with 0 predictor:</a:t>
                </a:r>
              </a:p>
              <a:p>
                <a:pPr marL="1041400"/>
                <a:r>
                  <a:rPr lang="en-US" sz="1800" dirty="0"/>
                  <a:t>						M0: </a:t>
                </a:r>
              </a:p>
              <a:p>
                <a:pPr marL="1041400">
                  <a:buFont typeface="Arial" charset="0"/>
                  <a:buChar char="•"/>
                </a:pPr>
                <a:r>
                  <a:rPr lang="en-US" sz="1800" dirty="0"/>
                  <a:t>	Models with 1 predictor:  </a:t>
                </a:r>
              </a:p>
              <a:p>
                <a:pPr marL="1041400"/>
                <a:r>
                  <a:rPr lang="en-US" sz="1800" dirty="0"/>
                  <a:t>						M1: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41400"/>
                <a:r>
                  <a:rPr lang="en-US" sz="1800" dirty="0"/>
                  <a:t>						M2: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41400"/>
                <a:r>
                  <a:rPr lang="en-US" sz="1800" dirty="0"/>
                  <a:t>						M3: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41400">
                  <a:buFont typeface="Arial" charset="0"/>
                  <a:buChar char="•"/>
                </a:pPr>
                <a:r>
                  <a:rPr lang="en-US" sz="1800" dirty="0"/>
                  <a:t>	Models with 2 predictors: </a:t>
                </a:r>
              </a:p>
              <a:p>
                <a:pPr marL="1041400"/>
                <a:r>
                  <a:rPr lang="en-US" sz="1800" dirty="0"/>
                  <a:t>						M4: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1041400"/>
                <a:r>
                  <a:rPr lang="en-US" sz="1800" dirty="0"/>
                  <a:t>						M5: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{</m:t>
                        </m:r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1041400"/>
                <a:r>
                  <a:rPr lang="en-US" sz="1800" dirty="0"/>
                  <a:t>						M6: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{</m:t>
                        </m:r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1041400">
                  <a:buFont typeface="Arial" charset="0"/>
                  <a:buChar char="•"/>
                </a:pPr>
                <a:r>
                  <a:rPr lang="en-US" sz="1800" dirty="0"/>
                  <a:t>	Models with 3 predictors: </a:t>
                </a:r>
              </a:p>
              <a:p>
                <a:pPr marL="1041400"/>
                <a:r>
                  <a:rPr lang="en-US" sz="1800" dirty="0"/>
                  <a:t>						M7: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}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E698AFE-ACBC-5A4C-AF10-D01AAF428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63" y="2233329"/>
                <a:ext cx="10748985" cy="4025735"/>
              </a:xfrm>
              <a:prstGeom prst="rect">
                <a:avLst/>
              </a:prstGeom>
              <a:blipFill>
                <a:blip r:embed="rId2"/>
                <a:stretch>
                  <a:fillRect l="-590" t="-629" b="-10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818F5D-9C6A-BC4A-8A12-152B165578FA}"/>
              </a:ext>
            </a:extLst>
          </p:cNvPr>
          <p:cNvGrpSpPr/>
          <p:nvPr/>
        </p:nvGrpSpPr>
        <p:grpSpPr>
          <a:xfrm>
            <a:off x="7053944" y="2434442"/>
            <a:ext cx="3016332" cy="3966358"/>
            <a:chOff x="7053943" y="1681843"/>
            <a:chExt cx="3967843" cy="4718957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D8133E2-7954-0D43-94EA-CF9563CCE51B}"/>
                </a:ext>
              </a:extLst>
            </p:cNvPr>
            <p:cNvSpPr/>
            <p:nvPr/>
          </p:nvSpPr>
          <p:spPr>
            <a:xfrm>
              <a:off x="7053943" y="1681843"/>
              <a:ext cx="1028700" cy="4718957"/>
            </a:xfrm>
            <a:prstGeom prst="rightBrac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9C2A72-B525-5048-884A-B143C17AAC33}"/>
                    </a:ext>
                  </a:extLst>
                </p:cNvPr>
                <p:cNvSpPr txBox="1"/>
                <p:nvPr/>
              </p:nvSpPr>
              <p:spPr>
                <a:xfrm>
                  <a:off x="8876416" y="3761753"/>
                  <a:ext cx="2145370" cy="5858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𝐽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</a:rPr>
                          <m:t>odels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9C2A72-B525-5048-884A-B143C17AA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416" y="3761753"/>
                  <a:ext cx="2145370" cy="585882"/>
                </a:xfrm>
                <a:prstGeom prst="rect">
                  <a:avLst/>
                </a:prstGeom>
                <a:blipFill>
                  <a:blip r:embed="rId3"/>
                  <a:stretch>
                    <a:fillRect l="-8527" t="-5000" r="-16279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098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Stepwise Variable Selection and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58"/>
            <a:ext cx="10908011" cy="2111143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Selecting optimal subsets of predictors (including choosing the degree of polynomial models) through:</a:t>
            </a:r>
          </a:p>
          <a:p>
            <a:pPr marL="342900" indent="-3429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stepwise variable selection -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iteratively</a:t>
            </a:r>
            <a:r>
              <a:rPr lang="en-US" dirty="0"/>
              <a:t> building an optimal subset of predictors by optimizing a fixed model evaluation metric each time.</a:t>
            </a:r>
          </a:p>
          <a:p>
            <a:pPr marL="342900" indent="-3429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validation - selecting an optimal model by evaluating each model on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25324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Variable Selection: Forward method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4" y="1177758"/>
                <a:ext cx="10908011" cy="2111143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/>
                  <a:t>In </a:t>
                </a:r>
                <a:r>
                  <a:rPr lang="en-US" sz="2200" b="1" dirty="0"/>
                  <a:t>forward selection</a:t>
                </a:r>
                <a:r>
                  <a:rPr lang="en-US" sz="2200" dirty="0"/>
                  <a:t>, we find an ‘optimal’ set of predictors by iterative building up our set.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1. </a:t>
                </a:r>
                <a:r>
                  <a:rPr lang="en-US" sz="2200" dirty="0"/>
                  <a:t>Start with the empty set P0, construct the null modelM0.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2. </a:t>
                </a: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𝑘</m:t>
                    </m:r>
                    <m:r>
                      <a:rPr lang="en-US" sz="2200" b="0" i="1" smtClean="0">
                        <a:latin typeface="Cambria Math" charset="0"/>
                      </a:rPr>
                      <m:t>=1,…, </m:t>
                    </m:r>
                    <m:r>
                      <a:rPr lang="en-US" sz="2200" b="0" i="1" smtClean="0">
                        <a:latin typeface="Cambria Math" charset="0"/>
                      </a:rPr>
                      <m:t>𝐽</m:t>
                    </m:r>
                    <m:r>
                      <a:rPr lang="en-US" sz="2200" b="0" i="1" smtClean="0">
                        <a:latin typeface="Cambria Math" charset="0"/>
                      </a:rPr>
                      <m:t>:</m:t>
                    </m:r>
                  </m:oMath>
                </a14:m>
                <a:endParaRPr lang="en-US" sz="2200" b="0" dirty="0"/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</a:t>
                </a:r>
                <a:r>
                  <a:rPr lang="en-US" sz="2200" b="1" dirty="0"/>
                  <a:t> 2.1 </a:t>
                </a: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dirty="0"/>
                  <a:t>  be the model constructed from the best set of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𝑘</m:t>
                    </m:r>
                    <m:r>
                      <a:rPr lang="en-US" sz="2200" b="0" i="1" smtClean="0">
                        <a:latin typeface="Cambria Math" charset="0"/>
                      </a:rPr>
                      <m:t>−1</m:t>
                    </m:r>
                    <m:r>
                      <a:rPr lang="en-US" sz="22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dirty="0"/>
                  <a:t>  predictors,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  </a:t>
                </a:r>
                <a:r>
                  <a:rPr lang="en-US" sz="2200" b="1" dirty="0"/>
                  <a:t>2.2</a:t>
                </a:r>
                <a:r>
                  <a:rPr lang="en-US" sz="2200" dirty="0"/>
                  <a:t> Select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,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𝑘</m:t>
                        </m:r>
                        <m:r>
                          <a:rPr lang="en-US" sz="2200" i="1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dirty="0"/>
                  <a:t>, so that the model constructed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𝑘</m:t>
                        </m:r>
                        <m:r>
                          <a:rPr lang="en-US" sz="2200" i="1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dirty="0"/>
                  <a:t> optimizes a fixed metric (this can be p -value, F -stat; validation MSE,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, or AIC/BIC on training set).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/>
                  <a:t>	   </a:t>
                </a:r>
                <a:r>
                  <a:rPr lang="en-US" sz="2200" b="1" dirty="0"/>
                  <a:t>2.3 </a:t>
                </a: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denote the model constructed from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3. </a:t>
                </a:r>
                <a:r>
                  <a:rPr lang="en-US" sz="2200" dirty="0"/>
                  <a:t>Select the model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200" dirty="0"/>
                  <a:t> amongst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𝐽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}</m:t>
                    </m:r>
                    <m:r>
                      <a:rPr lang="en-US" sz="2200" i="1">
                        <a:latin typeface="Cambria Math" charset="0"/>
                      </a:rPr>
                      <m:t> </m:t>
                    </m:r>
                    <m:r>
                      <a:rPr lang="en-US" sz="22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dirty="0"/>
                  <a:t>that optimizes a fixed metric (this can be validation MSE,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charset="0"/>
                      </a:rPr>
                      <m:t>; </m:t>
                    </m:r>
                  </m:oMath>
                </a14:m>
                <a:r>
                  <a:rPr lang="en-US" sz="2200" dirty="0"/>
                  <a:t>or AIC/BIS on training set)</a:t>
                </a:r>
              </a:p>
              <a:p>
                <a:pPr>
                  <a:spcAft>
                    <a:spcPts val="600"/>
                  </a:spcAft>
                </a:pPr>
                <a:endParaRPr lang="en-US" sz="2200" dirty="0"/>
              </a:p>
              <a:p>
                <a:pPr>
                  <a:spcAft>
                    <a:spcPts val="600"/>
                  </a:spcAft>
                </a:pPr>
                <a:endParaRPr lang="en-US" sz="2200" dirty="0"/>
              </a:p>
              <a:p>
                <a:pPr>
                  <a:spcAft>
                    <a:spcPts val="600"/>
                  </a:spcAft>
                </a:pPr>
                <a:endParaRPr lang="en-US" sz="2200" dirty="0"/>
              </a:p>
              <a:p>
                <a:pPr>
                  <a:spcAft>
                    <a:spcPts val="600"/>
                  </a:spcAft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4" y="1177758"/>
                <a:ext cx="10908011" cy="2111143"/>
              </a:xfrm>
              <a:blipFill rotWithShape="0">
                <a:blip r:embed="rId2"/>
                <a:stretch>
                  <a:fillRect l="-727" t="-2017" b="-17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9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Variable Selection Computational Complexity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How many models did we evaluate?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1st step, </a:t>
            </a:r>
            <a:r>
              <a:rPr lang="en-US" b="1" i="1" dirty="0"/>
              <a:t>J</a:t>
            </a:r>
            <a:r>
              <a:rPr lang="en-US" b="1" dirty="0"/>
              <a:t> Models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2nd step, </a:t>
            </a:r>
            <a:r>
              <a:rPr lang="en-US" i="1" dirty="0"/>
              <a:t>J-1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(add 1 predictor out of </a:t>
            </a:r>
            <a:r>
              <a:rPr lang="en-US" i="1" dirty="0"/>
              <a:t>J-1</a:t>
            </a:r>
            <a:r>
              <a:rPr lang="en-US" dirty="0"/>
              <a:t> possible)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3rd step, </a:t>
            </a:r>
            <a:r>
              <a:rPr lang="en-US" i="1" dirty="0"/>
              <a:t>J-2 </a:t>
            </a:r>
            <a:r>
              <a:rPr lang="en-US" b="1" dirty="0"/>
              <a:t>Models</a:t>
            </a:r>
            <a:r>
              <a:rPr lang="en-US" dirty="0"/>
              <a:t> (add 1 predictor out of </a:t>
            </a:r>
            <a:r>
              <a:rPr lang="en-US" i="1" dirty="0"/>
              <a:t>J-2 </a:t>
            </a:r>
            <a:r>
              <a:rPr lang="en-US" dirty="0"/>
              <a:t>possible)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lang="mr-IN" dirty="0"/>
              <a:t>…</a:t>
            </a: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b="1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0258" y="6331054"/>
            <a:ext cx="2844800" cy="365125"/>
          </a:xfrm>
          <a:prstGeom prst="rect">
            <a:avLst/>
          </a:prstGeom>
        </p:spPr>
        <p:txBody>
          <a:bodyPr/>
          <a:lstStyle/>
          <a:p>
            <a:fld id="{8C616E8F-BF65-1643-9F00-FF84D0665BC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70" y="4878136"/>
            <a:ext cx="4159687" cy="4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3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5F6D-C4C4-9B4C-96EA-E02D743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degree of the polynomial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4018-EF9F-0B46-B38E-BA6F1346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Fitting a polynomial model requires choosing a degree.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A300BA-17C1-5C43-A9B5-82E1B65DC723}"/>
              </a:ext>
            </a:extLst>
          </p:cNvPr>
          <p:cNvGrpSpPr/>
          <p:nvPr/>
        </p:nvGrpSpPr>
        <p:grpSpPr>
          <a:xfrm>
            <a:off x="220797" y="1629188"/>
            <a:ext cx="11532511" cy="4387460"/>
            <a:chOff x="220797" y="1443990"/>
            <a:chExt cx="11532511" cy="43874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E0320C-E6F6-6242-8544-7F856B83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97" y="1514334"/>
              <a:ext cx="3965288" cy="30103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C9BF07-04F1-B648-9FD9-2470D739A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085" y="1618013"/>
              <a:ext cx="3708296" cy="28859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C5F092-150D-5449-BD28-66FC78C63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4381" y="1443990"/>
              <a:ext cx="3858927" cy="30599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CCBDC9-9332-9441-8DBF-D38340DACF43}"/>
                </a:ext>
              </a:extLst>
            </p:cNvPr>
            <p:cNvSpPr txBox="1"/>
            <p:nvPr/>
          </p:nvSpPr>
          <p:spPr>
            <a:xfrm>
              <a:off x="499763" y="4908120"/>
              <a:ext cx="3576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Karla" pitchFamily="2" charset="0"/>
                  <a:ea typeface="Karla" pitchFamily="2" charset="0"/>
                </a:rPr>
                <a:t>Underfitting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pitchFamily="2" charset="0"/>
                  <a:ea typeface="Karla" pitchFamily="2" charset="0"/>
                </a:rPr>
                <a:t>: when the degree is too low, the model cannot fit the trend.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71E9AD-6779-AD49-B27C-820FF21985A5}"/>
                </a:ext>
              </a:extLst>
            </p:cNvPr>
            <p:cNvSpPr txBox="1"/>
            <p:nvPr/>
          </p:nvSpPr>
          <p:spPr>
            <a:xfrm>
              <a:off x="4317804" y="4863779"/>
              <a:ext cx="3576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pitchFamily="2" charset="0"/>
                  <a:ea typeface="Karla" pitchFamily="2" charset="0"/>
                </a:rPr>
                <a:t>We want a model that fits the trend and ignores the noise.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D270C1-396A-9D40-8219-BE89B96CA1BC}"/>
                </a:ext>
              </a:extLst>
            </p:cNvPr>
            <p:cNvSpPr txBox="1"/>
            <p:nvPr/>
          </p:nvSpPr>
          <p:spPr>
            <a:xfrm>
              <a:off x="8135845" y="4841979"/>
              <a:ext cx="3576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Karla" pitchFamily="2" charset="0"/>
                  <a:ea typeface="Karla" pitchFamily="2" charset="0"/>
                </a:rPr>
                <a:t>Overfitting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pitchFamily="2" charset="0"/>
                  <a:ea typeface="Karla" pitchFamily="2" charset="0"/>
                </a:rPr>
                <a:t>: when the degree is too high, the model fits all the noisy data points.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365A97-29EC-1F4A-A0C2-5F76B79FECA7}"/>
                </a:ext>
              </a:extLst>
            </p:cNvPr>
            <p:cNvSpPr/>
            <p:nvPr/>
          </p:nvSpPr>
          <p:spPr>
            <a:xfrm>
              <a:off x="1682304" y="2006589"/>
              <a:ext cx="1042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Karla" pitchFamily="2" charset="0"/>
                  <a:ea typeface="Karla" pitchFamily="2" charset="0"/>
                </a:rPr>
                <a:t>Degree 1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F9E680-2D30-CA4F-9E0E-51B5A8D497B6}"/>
                </a:ext>
              </a:extLst>
            </p:cNvPr>
            <p:cNvSpPr/>
            <p:nvPr/>
          </p:nvSpPr>
          <p:spPr>
            <a:xfrm>
              <a:off x="5490242" y="2010761"/>
              <a:ext cx="109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Karla" pitchFamily="2" charset="0"/>
                  <a:ea typeface="Karla" pitchFamily="2" charset="0"/>
                </a:rPr>
                <a:t>Degree 2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631E34-9621-984A-B2FC-41FC5239B286}"/>
                </a:ext>
              </a:extLst>
            </p:cNvPr>
            <p:cNvSpPr/>
            <p:nvPr/>
          </p:nvSpPr>
          <p:spPr>
            <a:xfrm>
              <a:off x="9307618" y="2006589"/>
              <a:ext cx="1233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Karla" pitchFamily="2" charset="0"/>
                  <a:ea typeface="Karla" pitchFamily="2" charset="0"/>
                </a:rPr>
                <a:t>Degree 50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707553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B62E5F0-D20D-8A49-A753-32DBE871C0F7}" vid="{B30C7E9A-7585-A448-B1BB-C615A660632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Lecture1_kNNRegression (SEAS-pprptopapas-1's conflicted copy 2020-07-20)</Template>
  <TotalTime>10976</TotalTime>
  <Words>1108</Words>
  <Application>Microsoft Macintosh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Karla</vt:lpstr>
      <vt:lpstr>GEC_template</vt:lpstr>
      <vt:lpstr>Custom Design</vt:lpstr>
      <vt:lpstr>Model Selection Part A: Model Selection </vt:lpstr>
      <vt:lpstr>Model Selection</vt:lpstr>
      <vt:lpstr>Generalization Error</vt:lpstr>
      <vt:lpstr>Train-Validation-Test</vt:lpstr>
      <vt:lpstr>Model Selection</vt:lpstr>
      <vt:lpstr>Stepwise Variable Selection and Validation </vt:lpstr>
      <vt:lpstr>Stepwise Variable Selection: Forward method </vt:lpstr>
      <vt:lpstr>Stepwise Variable Selection Computational Complexity </vt:lpstr>
      <vt:lpstr>Choosing the degree of the polynomial model</vt:lpstr>
      <vt:lpstr>PowerPoint Presentation</vt:lpstr>
      <vt:lpstr>Exercise C.1 </vt:lpstr>
      <vt:lpstr>Cross Validation: Motivation </vt:lpstr>
      <vt:lpstr>Cross Validation: Motivation </vt:lpstr>
      <vt:lpstr>Cross Validation</vt:lpstr>
      <vt:lpstr>K-Fold Cross Validation </vt:lpstr>
      <vt:lpstr>Leave-One-Out</vt:lpstr>
      <vt:lpstr>Exercise C.2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Multiple Linear Regression</dc:title>
  <dc:creator>Microsoft Office User</dc:creator>
  <cp:lastModifiedBy>Protopapas, Pavlos</cp:lastModifiedBy>
  <cp:revision>84</cp:revision>
  <cp:lastPrinted>2020-08-09T21:51:23Z</cp:lastPrinted>
  <dcterms:created xsi:type="dcterms:W3CDTF">2019-05-24T03:55:12Z</dcterms:created>
  <dcterms:modified xsi:type="dcterms:W3CDTF">2020-09-15T02:53:43Z</dcterms:modified>
</cp:coreProperties>
</file>