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Source Code Pro"/>
      <p:regular r:id="rId26"/>
      <p:bold r:id="rId27"/>
    </p:embeddedFont>
    <p:embeddedFont>
      <p:font typeface="Syncopate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slide" Target="slides/slide20.xml"/><Relationship Id="rId28" Type="http://schemas.openxmlformats.org/officeDocument/2006/relationships/font" Target="fonts/Syncopate-regular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yncopat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57" name="Shape 5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3600"/>
            </a:lvl1pPr>
            <a:lvl2pPr lvl="1" rtl="0" algn="ctr">
              <a:spcBef>
                <a:spcPts val="0"/>
              </a:spcBef>
              <a:buSzPct val="100000"/>
              <a:defRPr sz="3600"/>
            </a:lvl2pPr>
            <a:lvl3pPr lvl="2" rtl="0" algn="ctr">
              <a:spcBef>
                <a:spcPts val="0"/>
              </a:spcBef>
              <a:buSzPct val="100000"/>
              <a:defRPr sz="3600"/>
            </a:lvl3pPr>
            <a:lvl4pPr lvl="3" rtl="0" algn="ctr">
              <a:spcBef>
                <a:spcPts val="0"/>
              </a:spcBef>
              <a:buSzPct val="100000"/>
              <a:defRPr sz="3600"/>
            </a:lvl4pPr>
            <a:lvl5pPr lvl="4" rtl="0" algn="ctr">
              <a:spcBef>
                <a:spcPts val="0"/>
              </a:spcBef>
              <a:buSzPct val="100000"/>
              <a:defRPr sz="3600"/>
            </a:lvl5pPr>
            <a:lvl6pPr lvl="5" rtl="0" algn="ctr">
              <a:spcBef>
                <a:spcPts val="0"/>
              </a:spcBef>
              <a:buSzPct val="100000"/>
              <a:defRPr sz="3600"/>
            </a:lvl6pPr>
            <a:lvl7pPr lvl="6" rtl="0" algn="ctr">
              <a:spcBef>
                <a:spcPts val="0"/>
              </a:spcBef>
              <a:buSzPct val="100000"/>
              <a:defRPr sz="3600"/>
            </a:lvl7pPr>
            <a:lvl8pPr lvl="7" rtl="0" algn="ctr">
              <a:spcBef>
                <a:spcPts val="0"/>
              </a:spcBef>
              <a:buSzPct val="100000"/>
              <a:defRPr sz="3600"/>
            </a:lvl8pPr>
            <a:lvl9pPr lvl="8" rtl="0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3" name="Shape 8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12000"/>
            </a:lvl1pPr>
            <a:lvl2pPr lvl="1" rtl="0" algn="ctr">
              <a:spcBef>
                <a:spcPts val="0"/>
              </a:spcBef>
              <a:buSzPct val="100000"/>
              <a:defRPr sz="12000"/>
            </a:lvl2pPr>
            <a:lvl3pPr lvl="2" rtl="0" algn="ctr">
              <a:spcBef>
                <a:spcPts val="0"/>
              </a:spcBef>
              <a:buSzPct val="100000"/>
              <a:defRPr sz="12000"/>
            </a:lvl3pPr>
            <a:lvl4pPr lvl="3" rtl="0" algn="ctr">
              <a:spcBef>
                <a:spcPts val="0"/>
              </a:spcBef>
              <a:buSzPct val="100000"/>
              <a:defRPr sz="12000"/>
            </a:lvl4pPr>
            <a:lvl5pPr lvl="4" rtl="0" algn="ctr">
              <a:spcBef>
                <a:spcPts val="0"/>
              </a:spcBef>
              <a:buSzPct val="100000"/>
              <a:defRPr sz="12000"/>
            </a:lvl5pPr>
            <a:lvl6pPr lvl="5" rtl="0" algn="ctr">
              <a:spcBef>
                <a:spcPts val="0"/>
              </a:spcBef>
              <a:buSzPct val="100000"/>
              <a:defRPr sz="12000"/>
            </a:lvl6pPr>
            <a:lvl7pPr lvl="6" rtl="0" algn="ctr">
              <a:spcBef>
                <a:spcPts val="0"/>
              </a:spcBef>
              <a:buSzPct val="100000"/>
              <a:defRPr sz="12000"/>
            </a:lvl7pPr>
            <a:lvl8pPr lvl="7" rtl="0" algn="ctr">
              <a:spcBef>
                <a:spcPts val="0"/>
              </a:spcBef>
              <a:buSzPct val="100000"/>
              <a:defRPr sz="12000"/>
            </a:lvl8pPr>
            <a:lvl9pPr lvl="8" rtl="0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2" name="Shape 9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1103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buFont typeface="Source Code Pro"/>
              <a:buNone/>
              <a:defRPr sz="2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Source Code Pro"/>
              <a:buNone/>
              <a:defRPr sz="28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SzPct val="100000"/>
              <a:buFont typeface="Source Code Pro"/>
              <a:defRPr sz="1800"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B7B7B7"/>
              </a:buClr>
              <a:buFont typeface="Source Code Pro"/>
              <a:defRPr>
                <a:solidFill>
                  <a:srgbClr val="B7B7B7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esselumari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en-US/docs/Web/CSS/Pseudo-classe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avidwalsh.name/css-flip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facebookbrand.com/wp-content/uploads/2016/08/facebook_brandassetsguide.pdf" TargetMode="External"/><Relationship Id="rId4" Type="http://schemas.openxmlformats.org/officeDocument/2006/relationships/hyperlink" Target="https://www.snap.com/en-US/brand-guidelines/" TargetMode="External"/><Relationship Id="rId5" Type="http://schemas.openxmlformats.org/officeDocument/2006/relationships/hyperlink" Target="https://www.fastcodesign.com/3068570/typography-ruined-the-oscars-biggest-moment-this-guy-fixed-it" TargetMode="External"/><Relationship Id="rId6" Type="http://schemas.openxmlformats.org/officeDocument/2006/relationships/hyperlink" Target="http://99percentinvisible.org/" TargetMode="External"/><Relationship Id="rId7" Type="http://schemas.openxmlformats.org/officeDocument/2006/relationships/hyperlink" Target="https://desandro.github.io/3dtransforms/docs/introductio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davidawa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davidaw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FF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idx="1" type="subTitle"/>
          </p:nvPr>
        </p:nvSpPr>
        <p:spPr>
          <a:xfrm>
            <a:off x="2307300" y="624975"/>
            <a:ext cx="4529400" cy="6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EFEFEF"/>
                </a:solidFill>
                <a:latin typeface="Syncopate"/>
                <a:ea typeface="Syncopate"/>
                <a:cs typeface="Syncopate"/>
                <a:sym typeface="Syncopate"/>
              </a:rPr>
              <a:t>Codecademy Ready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5147000" y="4059825"/>
            <a:ext cx="4086000" cy="3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@davidawad</a:t>
            </a:r>
          </a:p>
        </p:txBody>
      </p:sp>
      <p:sp>
        <p:nvSpPr>
          <p:cNvPr id="101" name="Shape 101"/>
          <p:cNvSpPr txBox="1"/>
          <p:nvPr>
            <p:ph idx="1" type="subTitle"/>
          </p:nvPr>
        </p:nvSpPr>
        <p:spPr>
          <a:xfrm>
            <a:off x="-207050" y="4059825"/>
            <a:ext cx="6459600" cy="3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</a:t>
            </a:r>
            <a:r>
              <a:rPr lang="en" sz="3000">
                <a:solidFill>
                  <a:srgbClr val="D9EAD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davidawad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56825" y="2338325"/>
            <a:ext cx="87123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3000">
                <a:solidFill>
                  <a:srgbClr val="FF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 and UX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Why Color is Important</a:t>
            </a:r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311700" y="1615750"/>
            <a:ext cx="5529000" cy="266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Communication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Consistency/Accuracy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People don’t read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pic>
        <p:nvPicPr>
          <p:cNvPr id="160" name="Shape 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325" y="1321925"/>
            <a:ext cx="2499650" cy="24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Typefaces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420625" y="1249825"/>
            <a:ext cx="8304000" cy="347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* Web Safe Fonts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Web Fonts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User Fonts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Typefaces and Fonts</a:t>
            </a:r>
          </a:p>
        </p:txBody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1134600" y="2069675"/>
            <a:ext cx="6874800" cy="1581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Legibility &gt; Flair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Color/Typeface is secondary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07700" y="1291250"/>
            <a:ext cx="84246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* Try building your website in black/white shaped prior to adding color/typeface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type="title"/>
          </p:nvPr>
        </p:nvSpPr>
        <p:spPr>
          <a:xfrm>
            <a:off x="2692425" y="3286725"/>
            <a:ext cx="3880800" cy="9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Questions? </a:t>
            </a:r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575" y="1091150"/>
            <a:ext cx="47625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21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Pseudo-Classes</a:t>
            </a:r>
          </a:p>
        </p:txBody>
      </p:sp>
      <p:pic>
        <p:nvPicPr>
          <p:cNvPr id="190" name="Shape 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43142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type="title"/>
          </p:nvPr>
        </p:nvSpPr>
        <p:spPr>
          <a:xfrm>
            <a:off x="311700" y="421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Pseudo-Classes</a:t>
            </a:r>
          </a:p>
        </p:txBody>
      </p:sp>
      <p:sp>
        <p:nvSpPr>
          <p:cNvPr id="196" name="Shape 196"/>
          <p:cNvSpPr txBox="1"/>
          <p:nvPr>
            <p:ph idx="1" type="body"/>
          </p:nvPr>
        </p:nvSpPr>
        <p:spPr>
          <a:xfrm>
            <a:off x="407700" y="1291250"/>
            <a:ext cx="84246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* A keyword added to selectors that specifies a special state of the element to be selected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From MDN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:hover/:focus/:visited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311700" y="4210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Pseudo-Classes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07700" y="1291250"/>
            <a:ext cx="84246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* Live Coding!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Derived from this tutorial on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flipping CSS elements</a:t>
            </a:r>
            <a:r>
              <a:rPr lang="en" sz="2400"/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/>
          <p:nvPr>
            <p:ph type="title"/>
          </p:nvPr>
        </p:nvSpPr>
        <p:spPr>
          <a:xfrm>
            <a:off x="2371650" y="3338375"/>
            <a:ext cx="4400700" cy="90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/>
              <a:t> Questions? 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1287400"/>
            <a:ext cx="28575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type="title"/>
          </p:nvPr>
        </p:nvSpPr>
        <p:spPr>
          <a:xfrm>
            <a:off x="311700" y="3128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Additional Resources</a:t>
            </a:r>
          </a:p>
        </p:txBody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311700" y="1248650"/>
            <a:ext cx="7740000" cy="3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Facebook Brand Guidelines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Snap Brand Guidelines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5"/>
              </a:rPr>
              <a:t>How Typography Could Have Fixed the Oscars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6"/>
              </a:rPr>
              <a:t>99% Invisible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300" u="sng">
                <a:solidFill>
                  <a:schemeClr val="hlink"/>
                </a:solidFill>
                <a:hlinkClick r:id="rId7"/>
              </a:rPr>
              <a:t>More reading on CSS 3D Transforms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3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idx="1" type="subTitle"/>
          </p:nvPr>
        </p:nvSpPr>
        <p:spPr>
          <a:xfrm>
            <a:off x="2656800" y="3023925"/>
            <a:ext cx="3616200" cy="63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Codecademy Ready</a:t>
            </a:r>
          </a:p>
        </p:txBody>
      </p:sp>
      <p:sp>
        <p:nvSpPr>
          <p:cNvPr id="108" name="Shape 108"/>
          <p:cNvSpPr txBox="1"/>
          <p:nvPr>
            <p:ph idx="1" type="subTitle"/>
          </p:nvPr>
        </p:nvSpPr>
        <p:spPr>
          <a:xfrm>
            <a:off x="3736050" y="4077300"/>
            <a:ext cx="1671900" cy="3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rgbClr val="FFFFFF"/>
                </a:solidFill>
              </a:rPr>
              <a:t>@_davidawad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2577450" y="3654531"/>
            <a:ext cx="3774900" cy="35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https://github.com/davidawad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215850" y="1616950"/>
            <a:ext cx="87123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Design and 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/>
        </p:nvSpPr>
        <p:spPr>
          <a:xfrm>
            <a:off x="1138925" y="707225"/>
            <a:ext cx="1726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type="title"/>
          </p:nvPr>
        </p:nvSpPr>
        <p:spPr>
          <a:xfrm>
            <a:off x="1679875" y="2666000"/>
            <a:ext cx="5710800" cy="6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🐦 twitter: @_davidawad</a:t>
            </a:r>
          </a:p>
        </p:txBody>
      </p:sp>
      <p:sp>
        <p:nvSpPr>
          <p:cNvPr id="221" name="Shape 221"/>
          <p:cNvSpPr txBox="1"/>
          <p:nvPr>
            <p:ph type="title"/>
          </p:nvPr>
        </p:nvSpPr>
        <p:spPr>
          <a:xfrm>
            <a:off x="1496250" y="3341600"/>
            <a:ext cx="5894400" cy="675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lt1"/>
                </a:solidFill>
              </a:rPr>
              <a:t> 🐙 </a:t>
            </a: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3"/>
              </a:rPr>
              <a:t>@davidawad</a:t>
            </a:r>
          </a:p>
        </p:txBody>
      </p:sp>
      <p:sp>
        <p:nvSpPr>
          <p:cNvPr id="222" name="Shape 222"/>
          <p:cNvSpPr txBox="1"/>
          <p:nvPr>
            <p:ph type="title"/>
          </p:nvPr>
        </p:nvSpPr>
        <p:spPr>
          <a:xfrm>
            <a:off x="3816900" y="1155250"/>
            <a:ext cx="1253100" cy="1297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/>
              <a:t>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248650"/>
            <a:ext cx="8641200" cy="366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* Design generally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* Color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* Typefaces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* Live Coding: Pseudo-classes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16" name="Shape 116"/>
          <p:cNvSpPr txBox="1"/>
          <p:nvPr>
            <p:ph type="title"/>
          </p:nvPr>
        </p:nvSpPr>
        <p:spPr>
          <a:xfrm>
            <a:off x="311700" y="39837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2365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Design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609800"/>
            <a:ext cx="8520600" cy="192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It’s how we communicate to our users and how our users interact with our products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Style Guides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* Define how a company wants its assets used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* Reduce consumer overhead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/>
              <a:t>* Legal Reasons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design your website</a:t>
            </a:r>
          </a:p>
        </p:txBody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407700" y="1291250"/>
            <a:ext cx="84246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Sketch out the experience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Use whatever tools work for you (could be a notepad)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I used powerpoint to design my first website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How to design your website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1513200" y="1856100"/>
            <a:ext cx="6117600" cy="1431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Follow ur 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407700" y="1291250"/>
            <a:ext cx="8424600" cy="347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* Named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Hex (Hexadecimal)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RGB (Red Green Blue)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* HSL (Hue Saturation Lightness)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Color Spotlight: </a:t>
            </a:r>
            <a:r>
              <a:rPr lang="en" sz="2400">
                <a:solidFill>
                  <a:srgbClr val="B0C4DE"/>
                </a:solidFill>
              </a:rPr>
              <a:t>LightSteelBlue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311700" y="1627750"/>
            <a:ext cx="5529000" cy="2566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Named: LightSteelBlue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Hex:   #B0C4DE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RGB:   rgb(176 196 222)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* HSL:   hsl(214, 41%, 78%)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53" name="Shape 153"/>
          <p:cNvSpPr/>
          <p:nvPr/>
        </p:nvSpPr>
        <p:spPr>
          <a:xfrm>
            <a:off x="5840700" y="1627750"/>
            <a:ext cx="2463600" cy="2391600"/>
          </a:xfrm>
          <a:prstGeom prst="ellipse">
            <a:avLst/>
          </a:prstGeom>
          <a:solidFill>
            <a:srgbClr val="B0C4DE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B0C4D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