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4" r:id="rId9"/>
    <p:sldId id="265" r:id="rId10"/>
    <p:sldId id="269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1D9-56CC-44F0-885B-F3B6AE14B9E5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53B-40BA-4967-ADC0-7049B5ABD8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1D9-56CC-44F0-885B-F3B6AE14B9E5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53B-40BA-4967-ADC0-7049B5ABD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1D9-56CC-44F0-885B-F3B6AE14B9E5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53B-40BA-4967-ADC0-7049B5ABD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1D9-56CC-44F0-885B-F3B6AE14B9E5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53B-40BA-4967-ADC0-7049B5ABD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1D9-56CC-44F0-885B-F3B6AE14B9E5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53B-40BA-4967-ADC0-7049B5ABD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1D9-56CC-44F0-885B-F3B6AE14B9E5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53B-40BA-4967-ADC0-7049B5ABD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1D9-56CC-44F0-885B-F3B6AE14B9E5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53B-40BA-4967-ADC0-7049B5ABD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1D9-56CC-44F0-885B-F3B6AE14B9E5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53B-40BA-4967-ADC0-7049B5ABD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1D9-56CC-44F0-885B-F3B6AE14B9E5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53B-40BA-4967-ADC0-7049B5ABD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51D9-56CC-44F0-885B-F3B6AE14B9E5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53B-40BA-4967-ADC0-7049B5ABD8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0251D9-56CC-44F0-885B-F3B6AE14B9E5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8D1B53B-40BA-4967-ADC0-7049B5ABD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00251D9-56CC-44F0-885B-F3B6AE14B9E5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8D1B53B-40BA-4967-ADC0-7049B5ABD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RUclassboard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Design - Group 1</a:t>
            </a:r>
          </a:p>
          <a:p>
            <a:r>
              <a:rPr lang="en-US" dirty="0" smtClean="0"/>
              <a:t>Nicholas </a:t>
            </a:r>
            <a:r>
              <a:rPr lang="en-US" dirty="0" err="1" smtClean="0"/>
              <a:t>Cristiano</a:t>
            </a:r>
            <a:endParaRPr lang="en-US" dirty="0" smtClean="0"/>
          </a:p>
          <a:p>
            <a:r>
              <a:rPr lang="en-US" dirty="0" err="1" smtClean="0"/>
              <a:t>Abanoub</a:t>
            </a:r>
            <a:r>
              <a:rPr lang="en-US" dirty="0" smtClean="0"/>
              <a:t> David </a:t>
            </a:r>
            <a:r>
              <a:rPr lang="en-US" dirty="0" err="1" smtClean="0"/>
              <a:t>Awad</a:t>
            </a:r>
            <a:endParaRPr lang="en-US" dirty="0" smtClean="0"/>
          </a:p>
          <a:p>
            <a:r>
              <a:rPr lang="en-US" dirty="0" smtClean="0"/>
              <a:t>Philip </a:t>
            </a:r>
            <a:r>
              <a:rPr lang="en-US" dirty="0" err="1" smtClean="0"/>
              <a:t>AhKao</a:t>
            </a:r>
            <a:endParaRPr lang="en-US" dirty="0"/>
          </a:p>
        </p:txBody>
      </p:sp>
      <p:pic>
        <p:nvPicPr>
          <p:cNvPr id="1026" name="Picture 2" descr="C:\Users\NCristiano\Documents\College\Spring 2015\Web Design\320\group\images\rutg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533400"/>
            <a:ext cx="27432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 Queries – Main Inner Join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6875" t="38000" r="66250" b="54000"/>
          <a:stretch>
            <a:fillRect/>
          </a:stretch>
        </p:blipFill>
        <p:spPr bwMode="auto">
          <a:xfrm>
            <a:off x="304800" y="1676400"/>
            <a:ext cx="411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6743" t="38000" r="55625" b="54000"/>
          <a:stretch>
            <a:fillRect/>
          </a:stretch>
        </p:blipFill>
        <p:spPr bwMode="auto">
          <a:xfrm>
            <a:off x="304800" y="3200400"/>
            <a:ext cx="6044709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276600" y="1676400"/>
            <a:ext cx="16002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" y="3276600"/>
            <a:ext cx="8382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6" idx="3"/>
          </p:cNvCxnSpPr>
          <p:nvPr/>
        </p:nvCxnSpPr>
        <p:spPr>
          <a:xfrm flipV="1">
            <a:off x="1295400" y="2391849"/>
            <a:ext cx="2215544" cy="960951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33400" y="4953000"/>
            <a:ext cx="8001000" cy="1143000"/>
            <a:chOff x="533400" y="4953000"/>
            <a:chExt cx="8001000" cy="11430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16875" t="38000" r="56875" b="56000"/>
            <a:stretch>
              <a:fillRect/>
            </a:stretch>
          </p:blipFill>
          <p:spPr bwMode="auto">
            <a:xfrm>
              <a:off x="533400" y="4953000"/>
              <a:ext cx="8001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1620" t="41344" r="72110" b="56427"/>
            <a:stretch>
              <a:fillRect/>
            </a:stretch>
          </p:blipFill>
          <p:spPr bwMode="auto">
            <a:xfrm>
              <a:off x="2438400" y="5548952"/>
              <a:ext cx="2057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user stay logged in when the page reloads by sending a post or changing </a:t>
            </a:r>
            <a:r>
              <a:rPr lang="en-US" smtClean="0"/>
              <a:t>a class?</a:t>
            </a:r>
            <a:endParaRPr lang="en-US" dirty="0" smtClean="0"/>
          </a:p>
          <a:p>
            <a:r>
              <a:rPr lang="en-US" dirty="0" smtClean="0"/>
              <a:t>Used a special type of form input</a:t>
            </a:r>
          </a:p>
          <a:p>
            <a:pPr lvl="1"/>
            <a:r>
              <a:rPr lang="en-US" dirty="0" smtClean="0"/>
              <a:t>&lt;input type=“hidden” name=“variable” value=“value” /&gt;</a:t>
            </a:r>
          </a:p>
          <a:p>
            <a:pPr lvl="1"/>
            <a:r>
              <a:rPr lang="en-US" dirty="0" smtClean="0"/>
              <a:t>Will not be shown to the user but shown in the source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Creating an account (username and password)</a:t>
            </a:r>
          </a:p>
          <a:p>
            <a:pPr lvl="1"/>
            <a:r>
              <a:rPr lang="en-US" dirty="0" smtClean="0"/>
              <a:t>Can only use letters, numbers, and underscores</a:t>
            </a:r>
          </a:p>
          <a:p>
            <a:pPr lvl="2"/>
            <a:r>
              <a:rPr lang="en-US" dirty="0" smtClean="0"/>
              <a:t>Regular Expression</a:t>
            </a:r>
          </a:p>
          <a:p>
            <a:pPr lvl="2"/>
            <a:r>
              <a:rPr lang="en-US" dirty="0" err="1" smtClean="0"/>
              <a:t>preg_replace</a:t>
            </a:r>
            <a:r>
              <a:rPr lang="en-US" dirty="0" smtClean="0"/>
              <a:t>('/[^A-Za-z0-9_]/', '', </a:t>
            </a:r>
            <a:r>
              <a:rPr lang="en-US" dirty="0" smtClean="0"/>
              <a:t>$variable);</a:t>
            </a:r>
          </a:p>
          <a:p>
            <a:r>
              <a:rPr lang="en-US" dirty="0" smtClean="0"/>
              <a:t>Main login page</a:t>
            </a:r>
          </a:p>
          <a:p>
            <a:pPr lvl="1"/>
            <a:r>
              <a:rPr lang="en-US" dirty="0" smtClean="0"/>
              <a:t>Class name can only be letters, numbers, and underscores</a:t>
            </a:r>
          </a:p>
          <a:p>
            <a:pPr lvl="1"/>
            <a:r>
              <a:rPr lang="en-US" dirty="0" smtClean="0"/>
              <a:t>Posts go through</a:t>
            </a:r>
          </a:p>
          <a:p>
            <a:pPr lvl="2"/>
            <a:r>
              <a:rPr lang="en-US" dirty="0" err="1" smtClean="0"/>
              <a:t>htmlspecialchars</a:t>
            </a:r>
            <a:r>
              <a:rPr lang="en-US" dirty="0" smtClean="0"/>
              <a:t>($variable);</a:t>
            </a:r>
          </a:p>
          <a:p>
            <a:pPr lvl="2"/>
            <a:r>
              <a:rPr lang="en-US" dirty="0" err="1" smtClean="0"/>
              <a:t>mysql_real_escape_string</a:t>
            </a:r>
            <a:r>
              <a:rPr lang="en-US" dirty="0" smtClean="0"/>
              <a:t>($variable);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for a demonstration!</a:t>
            </a:r>
          </a:p>
          <a:p>
            <a:r>
              <a:rPr lang="en-US" dirty="0" smtClean="0"/>
              <a:t>Please go to Group 1’s final project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RUclassboard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forum for classes</a:t>
            </a:r>
          </a:p>
          <a:p>
            <a:r>
              <a:rPr lang="en-US" dirty="0" smtClean="0"/>
              <a:t>Great for students to interact with others outside of class</a:t>
            </a:r>
          </a:p>
          <a:p>
            <a:r>
              <a:rPr lang="en-US" dirty="0" smtClean="0"/>
              <a:t>Users can create an account with a password</a:t>
            </a:r>
          </a:p>
          <a:p>
            <a:r>
              <a:rPr lang="en-US" dirty="0" smtClean="0"/>
              <a:t>Posts are organized by class and time</a:t>
            </a:r>
          </a:p>
          <a:p>
            <a:pPr lvl="1"/>
            <a:r>
              <a:rPr lang="en-US" dirty="0" smtClean="0"/>
              <a:t>Class names are determined by a keyword (sort of like setting up a </a:t>
            </a:r>
            <a:r>
              <a:rPr lang="en-US" dirty="0" err="1" smtClean="0"/>
              <a:t>hashtag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Time is determined by the server, not the user, to make sure there is no time differences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 of </a:t>
            </a:r>
            <a:r>
              <a:rPr lang="en-US" dirty="0" err="1" smtClean="0"/>
              <a:t>RUclassboard</a:t>
            </a:r>
            <a:endParaRPr lang="en-US" dirty="0"/>
          </a:p>
        </p:txBody>
      </p:sp>
      <p:pic>
        <p:nvPicPr>
          <p:cNvPr id="4" name="Picture 2" descr="http://4.bp.blogspot.com/--xehgfdJDx4/TYOm4-AX_bI/AAAAAAAAASw/VG6b7ML3P-g/s320/How%2BTo%2BCreate%2BCON%2B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9930" y="1600200"/>
            <a:ext cx="753070" cy="838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96904" y="2438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9600" y="3139828"/>
            <a:ext cx="7620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0" y="275882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Picture 2" descr="http://4.bp.blogspot.com/--xehgfdJDx4/TYOm4-AX_bI/AAAAAAAAASw/VG6b7ML3P-g/s320/How%2BTo%2BCreate%2BCON%2B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765" y="3546145"/>
            <a:ext cx="693539" cy="77193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609600" y="313982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4261220"/>
            <a:ext cx="94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css</a:t>
            </a:r>
            <a:endParaRPr lang="en-US" sz="1600" dirty="0"/>
          </a:p>
        </p:txBody>
      </p:sp>
      <p:pic>
        <p:nvPicPr>
          <p:cNvPr id="11" name="Picture 2" descr="http://4.bp.blogspot.com/--xehgfdJDx4/TYOm4-AX_bI/AAAAAAAAASw/VG6b7ML3P-g/s320/How%2BTo%2BCreate%2BCON%2B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6869" y="3548124"/>
            <a:ext cx="693539" cy="771939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>
          <a:xfrm>
            <a:off x="1496704" y="3141807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9504" y="4263199"/>
            <a:ext cx="94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scripts</a:t>
            </a:r>
            <a:endParaRPr lang="en-US" sz="1600" dirty="0"/>
          </a:p>
        </p:txBody>
      </p:sp>
      <p:pic>
        <p:nvPicPr>
          <p:cNvPr id="14" name="Picture 2" descr="http://4.bp.blogspot.com/--xehgfdJDx4/TYOm4-AX_bI/AAAAAAAAASw/VG6b7ML3P-g/s320/How%2BTo%2BCreate%2BCON%2B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4765" y="3548124"/>
            <a:ext cx="693539" cy="771939"/>
          </a:xfrm>
          <a:prstGeom prst="rect">
            <a:avLst/>
          </a:prstGeom>
          <a:noFill/>
        </p:spPr>
      </p:pic>
      <p:cxnSp>
        <p:nvCxnSpPr>
          <p:cNvPr id="15" name="Straight Connector 14"/>
          <p:cNvCxnSpPr/>
          <p:nvPr/>
        </p:nvCxnSpPr>
        <p:spPr>
          <a:xfrm>
            <a:off x="2514600" y="3141807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7400" y="4263199"/>
            <a:ext cx="94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images</a:t>
            </a:r>
            <a:endParaRPr lang="en-US" sz="1600" dirty="0"/>
          </a:p>
        </p:txBody>
      </p:sp>
      <p:pic>
        <p:nvPicPr>
          <p:cNvPr id="17" name="Picture 4" descr="http://blog.monitor.us/wp-content/uploads/2012/04/htm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048" y="3597028"/>
            <a:ext cx="697675" cy="697675"/>
          </a:xfrm>
          <a:prstGeom prst="rect">
            <a:avLst/>
          </a:prstGeom>
          <a:noFill/>
        </p:spPr>
      </p:pic>
      <p:cxnSp>
        <p:nvCxnSpPr>
          <p:cNvPr id="20" name="Straight Connector 19"/>
          <p:cNvCxnSpPr/>
          <p:nvPr/>
        </p:nvCxnSpPr>
        <p:spPr>
          <a:xfrm>
            <a:off x="3559792" y="313784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60344" y="4282828"/>
            <a:ext cx="140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index.html</a:t>
            </a:r>
            <a:endParaRPr lang="en-US" sz="1400" dirty="0"/>
          </a:p>
        </p:txBody>
      </p:sp>
      <p:pic>
        <p:nvPicPr>
          <p:cNvPr id="22" name="Picture 4" descr="http://blog.monitor.us/wp-content/uploads/2012/04/htm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3704" y="3599008"/>
            <a:ext cx="697675" cy="697675"/>
          </a:xfrm>
          <a:prstGeom prst="rect">
            <a:avLst/>
          </a:prstGeom>
          <a:noFill/>
        </p:spPr>
      </p:pic>
      <p:cxnSp>
        <p:nvCxnSpPr>
          <p:cNvPr id="23" name="Straight Connector 22"/>
          <p:cNvCxnSpPr/>
          <p:nvPr/>
        </p:nvCxnSpPr>
        <p:spPr>
          <a:xfrm>
            <a:off x="4509448" y="313982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4284808"/>
            <a:ext cx="140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about.html</a:t>
            </a:r>
            <a:endParaRPr lang="en-US" sz="1400" dirty="0"/>
          </a:p>
        </p:txBody>
      </p:sp>
      <p:pic>
        <p:nvPicPr>
          <p:cNvPr id="25" name="Picture 4" descr="http://blog.monitor.us/wp-content/uploads/2012/04/htm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4304" y="3597028"/>
            <a:ext cx="697675" cy="697675"/>
          </a:xfrm>
          <a:prstGeom prst="rect">
            <a:avLst/>
          </a:prstGeom>
          <a:noFill/>
        </p:spPr>
      </p:pic>
      <p:cxnSp>
        <p:nvCxnSpPr>
          <p:cNvPr id="26" name="Straight Connector 25"/>
          <p:cNvCxnSpPr/>
          <p:nvPr/>
        </p:nvCxnSpPr>
        <p:spPr>
          <a:xfrm>
            <a:off x="5500048" y="313784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00600" y="4282828"/>
            <a:ext cx="140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create.html</a:t>
            </a:r>
            <a:endParaRPr lang="en-US" sz="1400" dirty="0"/>
          </a:p>
        </p:txBody>
      </p:sp>
      <p:pic>
        <p:nvPicPr>
          <p:cNvPr id="31" name="Picture 4" descr="http://icons.iconarchive.com/icons/untergunter/leaf-mimes/256/app-x-php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48" y="359702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>
            <a:off x="6795448" y="313982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19800" y="4284808"/>
            <a:ext cx="173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create_account.php</a:t>
            </a:r>
            <a:endParaRPr lang="en-US" sz="1400" dirty="0"/>
          </a:p>
        </p:txBody>
      </p:sp>
      <p:pic>
        <p:nvPicPr>
          <p:cNvPr id="34" name="Picture 4" descr="http://icons.iconarchive.com/icons/untergunter/leaf-mimes/256/app-x-php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248" y="359702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8243248" y="313982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67600" y="4284808"/>
            <a:ext cx="173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userpanel.php</a:t>
            </a:r>
            <a:endParaRPr lang="en-US" sz="1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09600" y="458762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02392" y="458762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0" name="Picture 2" descr="http://www.appfoundation.com/browser-compatibility/assets/File-Adobe-Dreamweaver-JavaScri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6368" y="5066436"/>
            <a:ext cx="838200" cy="838200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1080448" y="5945580"/>
            <a:ext cx="94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login.js</a:t>
            </a:r>
            <a:endParaRPr lang="en-US" sz="1400" dirty="0"/>
          </a:p>
        </p:txBody>
      </p:sp>
      <p:pic>
        <p:nvPicPr>
          <p:cNvPr id="2052" name="Picture 4" descr="http://icons.iconarchive.com/icons/hopstarter/adobe-cs4/256/File-Adobe-Dreamweaver-CSS-01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5044828"/>
            <a:ext cx="838200" cy="83820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103496" y="5952770"/>
            <a:ext cx="100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styles.css</a:t>
            </a:r>
            <a:endParaRPr lang="en-US" sz="1400" dirty="0"/>
          </a:p>
        </p:txBody>
      </p:sp>
      <p:pic>
        <p:nvPicPr>
          <p:cNvPr id="44" name="Picture 4" descr="http://icons.iconarchive.com/icons/untergunter/leaf-mimes/256/app-x-php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04" y="489242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/>
          <p:nvPr/>
        </p:nvCxnSpPr>
        <p:spPr>
          <a:xfrm>
            <a:off x="6858000" y="4587628"/>
            <a:ext cx="381000" cy="45720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652984" y="3139828"/>
            <a:ext cx="0" cy="1676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81800" y="5654428"/>
            <a:ext cx="173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login_nlc73.php</a:t>
            </a:r>
            <a:endParaRPr lang="en-US" sz="1400" dirty="0"/>
          </a:p>
        </p:txBody>
      </p:sp>
      <p:pic>
        <p:nvPicPr>
          <p:cNvPr id="50" name="Picture 2" descr="http://d.lanrentuku.com/down/png/1409/cerulean-icon/cerulean-icon-0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626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://d.lanrentuku.com/down/png/1409/cerulean-icon/cerulean-icon-0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152" y="55626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/>
          <p:cNvCxnSpPr/>
          <p:nvPr/>
        </p:nvCxnSpPr>
        <p:spPr>
          <a:xfrm flipH="1">
            <a:off x="6934200" y="5257800"/>
            <a:ext cx="304800" cy="22860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12808" y="6248400"/>
            <a:ext cx="173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accounts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6464" y="624271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posts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8077200" y="4648200"/>
            <a:ext cx="304800" cy="45720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67048" y="5271448"/>
            <a:ext cx="228600" cy="212972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png-3.findicons.com/files/icons/1637/file_icons_vs_2/256/pn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33464" y="5029200"/>
            <a:ext cx="914400" cy="914400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3284560" y="5937912"/>
            <a:ext cx="113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bullet.png</a:t>
            </a:r>
            <a:endParaRPr lang="en-US" sz="1400" dirty="0"/>
          </a:p>
        </p:txBody>
      </p:sp>
      <p:pic>
        <p:nvPicPr>
          <p:cNvPr id="2056" name="Picture 8" descr="http://png-5.findicons.com/files/icons/1637/file_icons_vs_2/256/jp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47248" y="5064456"/>
            <a:ext cx="914400" cy="914400"/>
          </a:xfrm>
          <a:prstGeom prst="rect">
            <a:avLst/>
          </a:prstGeom>
          <a:noFill/>
        </p:spPr>
      </p:pic>
      <p:sp>
        <p:nvSpPr>
          <p:cNvPr id="70" name="TextBox 69"/>
          <p:cNvSpPr txBox="1"/>
          <p:nvPr/>
        </p:nvSpPr>
        <p:spPr>
          <a:xfrm>
            <a:off x="2111992" y="5943600"/>
            <a:ext cx="113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rutgers.jpg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514600" y="4599296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6" idx="2"/>
          </p:cNvCxnSpPr>
          <p:nvPr/>
        </p:nvCxnSpPr>
        <p:spPr>
          <a:xfrm>
            <a:off x="2528248" y="4601753"/>
            <a:ext cx="1205552" cy="3512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 of </a:t>
            </a:r>
            <a:r>
              <a:rPr lang="en-US" dirty="0" err="1" smtClean="0"/>
              <a:t>RUclassboard</a:t>
            </a:r>
            <a:endParaRPr lang="en-US" dirty="0"/>
          </a:p>
        </p:txBody>
      </p:sp>
      <p:pic>
        <p:nvPicPr>
          <p:cNvPr id="4" name="Picture 2" descr="http://4.bp.blogspot.com/--xehgfdJDx4/TYOm4-AX_bI/AAAAAAAAASw/VG6b7ML3P-g/s320/How%2BTo%2BCreate%2BCON%2B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9930" y="1600200"/>
            <a:ext cx="753070" cy="838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96904" y="2438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9600" y="3139828"/>
            <a:ext cx="7620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0" y="275882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Picture 2" descr="http://4.bp.blogspot.com/--xehgfdJDx4/TYOm4-AX_bI/AAAAAAAAASw/VG6b7ML3P-g/s320/How%2BTo%2BCreate%2BCON%2B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765" y="3546145"/>
            <a:ext cx="693539" cy="77193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609600" y="313982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4261220"/>
            <a:ext cx="94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css</a:t>
            </a:r>
            <a:endParaRPr lang="en-US" sz="1600" dirty="0"/>
          </a:p>
        </p:txBody>
      </p:sp>
      <p:pic>
        <p:nvPicPr>
          <p:cNvPr id="11" name="Picture 2" descr="http://4.bp.blogspot.com/--xehgfdJDx4/TYOm4-AX_bI/AAAAAAAAASw/VG6b7ML3P-g/s320/How%2BTo%2BCreate%2BCON%2B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6869" y="3548124"/>
            <a:ext cx="693539" cy="771939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>
          <a:xfrm>
            <a:off x="1496704" y="3141807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9504" y="4263199"/>
            <a:ext cx="94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scripts</a:t>
            </a:r>
            <a:endParaRPr lang="en-US" sz="1600" dirty="0"/>
          </a:p>
        </p:txBody>
      </p:sp>
      <p:pic>
        <p:nvPicPr>
          <p:cNvPr id="14" name="Picture 2" descr="http://4.bp.blogspot.com/--xehgfdJDx4/TYOm4-AX_bI/AAAAAAAAASw/VG6b7ML3P-g/s320/How%2BTo%2BCreate%2BCON%2B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4765" y="3548124"/>
            <a:ext cx="693539" cy="771939"/>
          </a:xfrm>
          <a:prstGeom prst="rect">
            <a:avLst/>
          </a:prstGeom>
          <a:noFill/>
        </p:spPr>
      </p:pic>
      <p:cxnSp>
        <p:nvCxnSpPr>
          <p:cNvPr id="15" name="Straight Connector 14"/>
          <p:cNvCxnSpPr/>
          <p:nvPr/>
        </p:nvCxnSpPr>
        <p:spPr>
          <a:xfrm>
            <a:off x="2514600" y="3141807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7400" y="4263199"/>
            <a:ext cx="94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images</a:t>
            </a:r>
            <a:endParaRPr lang="en-US" sz="1600" dirty="0"/>
          </a:p>
        </p:txBody>
      </p:sp>
      <p:pic>
        <p:nvPicPr>
          <p:cNvPr id="17" name="Picture 4" descr="http://blog.monitor.us/wp-content/uploads/2012/04/htm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048" y="3597028"/>
            <a:ext cx="697675" cy="697675"/>
          </a:xfrm>
          <a:prstGeom prst="rect">
            <a:avLst/>
          </a:prstGeom>
          <a:noFill/>
        </p:spPr>
      </p:pic>
      <p:cxnSp>
        <p:nvCxnSpPr>
          <p:cNvPr id="20" name="Straight Connector 19"/>
          <p:cNvCxnSpPr/>
          <p:nvPr/>
        </p:nvCxnSpPr>
        <p:spPr>
          <a:xfrm>
            <a:off x="3559792" y="313784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60344" y="4282828"/>
            <a:ext cx="140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index.html</a:t>
            </a:r>
            <a:endParaRPr lang="en-US" sz="1400" dirty="0"/>
          </a:p>
        </p:txBody>
      </p:sp>
      <p:pic>
        <p:nvPicPr>
          <p:cNvPr id="22" name="Picture 4" descr="http://blog.monitor.us/wp-content/uploads/2012/04/htm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3704" y="3599008"/>
            <a:ext cx="697675" cy="697675"/>
          </a:xfrm>
          <a:prstGeom prst="rect">
            <a:avLst/>
          </a:prstGeom>
          <a:noFill/>
        </p:spPr>
      </p:pic>
      <p:cxnSp>
        <p:nvCxnSpPr>
          <p:cNvPr id="23" name="Straight Connector 22"/>
          <p:cNvCxnSpPr/>
          <p:nvPr/>
        </p:nvCxnSpPr>
        <p:spPr>
          <a:xfrm>
            <a:off x="4509448" y="313982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4284808"/>
            <a:ext cx="140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about.html</a:t>
            </a:r>
            <a:endParaRPr lang="en-US" sz="1400" dirty="0"/>
          </a:p>
        </p:txBody>
      </p:sp>
      <p:pic>
        <p:nvPicPr>
          <p:cNvPr id="25" name="Picture 4" descr="http://blog.monitor.us/wp-content/uploads/2012/04/htm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4304" y="3597028"/>
            <a:ext cx="697675" cy="697675"/>
          </a:xfrm>
          <a:prstGeom prst="rect">
            <a:avLst/>
          </a:prstGeom>
          <a:noFill/>
        </p:spPr>
      </p:pic>
      <p:cxnSp>
        <p:nvCxnSpPr>
          <p:cNvPr id="26" name="Straight Connector 25"/>
          <p:cNvCxnSpPr/>
          <p:nvPr/>
        </p:nvCxnSpPr>
        <p:spPr>
          <a:xfrm>
            <a:off x="5500048" y="313784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00600" y="4282828"/>
            <a:ext cx="140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create.html</a:t>
            </a:r>
            <a:endParaRPr lang="en-US" sz="1400" dirty="0"/>
          </a:p>
        </p:txBody>
      </p:sp>
      <p:pic>
        <p:nvPicPr>
          <p:cNvPr id="31" name="Picture 4" descr="http://icons.iconarchive.com/icons/untergunter/leaf-mimes/256/app-x-php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48" y="359702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>
            <a:off x="6795448" y="313982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19800" y="4284808"/>
            <a:ext cx="173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create_account.php</a:t>
            </a:r>
            <a:endParaRPr lang="en-US" sz="1400" dirty="0"/>
          </a:p>
        </p:txBody>
      </p:sp>
      <p:pic>
        <p:nvPicPr>
          <p:cNvPr id="34" name="Picture 4" descr="http://icons.iconarchive.com/icons/untergunter/leaf-mimes/256/app-x-php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248" y="359702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8243248" y="313982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67600" y="4284808"/>
            <a:ext cx="173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userpanel.php</a:t>
            </a:r>
            <a:endParaRPr lang="en-US" sz="1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09600" y="458762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02392" y="4587628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0" name="Picture 2" descr="http://www.appfoundation.com/browser-compatibility/assets/File-Adobe-Dreamweaver-JavaScri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6368" y="5066436"/>
            <a:ext cx="838200" cy="838200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1080448" y="5945580"/>
            <a:ext cx="94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login.js</a:t>
            </a:r>
            <a:endParaRPr lang="en-US" sz="1400" dirty="0"/>
          </a:p>
        </p:txBody>
      </p:sp>
      <p:pic>
        <p:nvPicPr>
          <p:cNvPr id="2052" name="Picture 4" descr="http://icons.iconarchive.com/icons/hopstarter/adobe-cs4/256/File-Adobe-Dreamweaver-CSS-01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5044828"/>
            <a:ext cx="838200" cy="83820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103496" y="5952770"/>
            <a:ext cx="100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styles.css</a:t>
            </a:r>
            <a:endParaRPr lang="en-US" sz="1400" dirty="0"/>
          </a:p>
        </p:txBody>
      </p:sp>
      <p:pic>
        <p:nvPicPr>
          <p:cNvPr id="44" name="Picture 4" descr="http://icons.iconarchive.com/icons/untergunter/leaf-mimes/256/app-x-php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04" y="489242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/>
          <p:nvPr/>
        </p:nvCxnSpPr>
        <p:spPr>
          <a:xfrm>
            <a:off x="6858000" y="4587628"/>
            <a:ext cx="381000" cy="45720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652984" y="3139828"/>
            <a:ext cx="0" cy="1676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81800" y="5654428"/>
            <a:ext cx="173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login_nlc73.php</a:t>
            </a:r>
            <a:endParaRPr lang="en-US" sz="1400" dirty="0"/>
          </a:p>
        </p:txBody>
      </p:sp>
      <p:pic>
        <p:nvPicPr>
          <p:cNvPr id="50" name="Picture 2" descr="http://d.lanrentuku.com/down/png/1409/cerulean-icon/cerulean-icon-0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626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://d.lanrentuku.com/down/png/1409/cerulean-icon/cerulean-icon-0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152" y="55626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/>
          <p:cNvCxnSpPr/>
          <p:nvPr/>
        </p:nvCxnSpPr>
        <p:spPr>
          <a:xfrm flipH="1">
            <a:off x="6934200" y="5257800"/>
            <a:ext cx="304800" cy="22860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12808" y="6248400"/>
            <a:ext cx="173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accounts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6464" y="624271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posts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8077200" y="4648200"/>
            <a:ext cx="304800" cy="45720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67048" y="5271448"/>
            <a:ext cx="228600" cy="212972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png-3.findicons.com/files/icons/1637/file_icons_vs_2/256/pn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33464" y="5029200"/>
            <a:ext cx="914400" cy="914400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3284560" y="5937912"/>
            <a:ext cx="113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bullet.png</a:t>
            </a:r>
            <a:endParaRPr lang="en-US" sz="1400" dirty="0"/>
          </a:p>
        </p:txBody>
      </p:sp>
      <p:pic>
        <p:nvPicPr>
          <p:cNvPr id="2056" name="Picture 8" descr="http://png-5.findicons.com/files/icons/1637/file_icons_vs_2/256/jp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47248" y="5064456"/>
            <a:ext cx="914400" cy="914400"/>
          </a:xfrm>
          <a:prstGeom prst="rect">
            <a:avLst/>
          </a:prstGeom>
          <a:noFill/>
        </p:spPr>
      </p:pic>
      <p:sp>
        <p:nvSpPr>
          <p:cNvPr id="70" name="TextBox 69"/>
          <p:cNvSpPr txBox="1"/>
          <p:nvPr/>
        </p:nvSpPr>
        <p:spPr>
          <a:xfrm>
            <a:off x="2111992" y="5943600"/>
            <a:ext cx="113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rutgers.jpg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514600" y="4599296"/>
            <a:ext cx="0" cy="381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6" idx="2"/>
          </p:cNvCxnSpPr>
          <p:nvPr/>
        </p:nvCxnSpPr>
        <p:spPr>
          <a:xfrm>
            <a:off x="2528248" y="4601753"/>
            <a:ext cx="1205552" cy="3512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696036" y="3295935"/>
            <a:ext cx="2538483" cy="1671850"/>
          </a:xfrm>
          <a:custGeom>
            <a:avLst/>
            <a:gdLst>
              <a:gd name="connsiteX0" fmla="*/ 0 w 2538483"/>
              <a:gd name="connsiteY0" fmla="*/ 1671850 h 1671850"/>
              <a:gd name="connsiteX1" fmla="*/ 696036 w 2538483"/>
              <a:gd name="connsiteY1" fmla="*/ 211540 h 1671850"/>
              <a:gd name="connsiteX2" fmla="*/ 2538483 w 2538483"/>
              <a:gd name="connsiteY2" fmla="*/ 402608 h 16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8483" h="1671850">
                <a:moveTo>
                  <a:pt x="0" y="1671850"/>
                </a:moveTo>
                <a:cubicBezTo>
                  <a:pt x="136478" y="1047465"/>
                  <a:pt x="272956" y="423080"/>
                  <a:pt x="696036" y="211540"/>
                </a:cubicBezTo>
                <a:cubicBezTo>
                  <a:pt x="1119117" y="0"/>
                  <a:pt x="1828800" y="201304"/>
                  <a:pt x="2538483" y="40260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682388" y="3091218"/>
            <a:ext cx="3753134" cy="1903863"/>
          </a:xfrm>
          <a:custGeom>
            <a:avLst/>
            <a:gdLst>
              <a:gd name="connsiteX0" fmla="*/ 0 w 3753134"/>
              <a:gd name="connsiteY0" fmla="*/ 1903863 h 1903863"/>
              <a:gd name="connsiteX1" fmla="*/ 2169994 w 3753134"/>
              <a:gd name="connsiteY1" fmla="*/ 238836 h 1903863"/>
              <a:gd name="connsiteX2" fmla="*/ 3753134 w 3753134"/>
              <a:gd name="connsiteY2" fmla="*/ 470848 h 190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34" h="1903863">
                <a:moveTo>
                  <a:pt x="0" y="1903863"/>
                </a:moveTo>
                <a:cubicBezTo>
                  <a:pt x="772236" y="1190767"/>
                  <a:pt x="1544472" y="477672"/>
                  <a:pt x="2169994" y="238836"/>
                </a:cubicBezTo>
                <a:cubicBezTo>
                  <a:pt x="2795516" y="0"/>
                  <a:pt x="3274325" y="235424"/>
                  <a:pt x="3753134" y="47084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682388" y="2788693"/>
            <a:ext cx="4763069" cy="2220035"/>
          </a:xfrm>
          <a:custGeom>
            <a:avLst/>
            <a:gdLst>
              <a:gd name="connsiteX0" fmla="*/ 0 w 4763069"/>
              <a:gd name="connsiteY0" fmla="*/ 2220035 h 2220035"/>
              <a:gd name="connsiteX1" fmla="*/ 2606722 w 4763069"/>
              <a:gd name="connsiteY1" fmla="*/ 241110 h 2220035"/>
              <a:gd name="connsiteX2" fmla="*/ 4763069 w 4763069"/>
              <a:gd name="connsiteY2" fmla="*/ 773373 h 222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3069" h="2220035">
                <a:moveTo>
                  <a:pt x="0" y="2220035"/>
                </a:moveTo>
                <a:cubicBezTo>
                  <a:pt x="906438" y="1351127"/>
                  <a:pt x="1812877" y="482220"/>
                  <a:pt x="2606722" y="241110"/>
                </a:cubicBezTo>
                <a:cubicBezTo>
                  <a:pt x="3400567" y="0"/>
                  <a:pt x="4081818" y="386686"/>
                  <a:pt x="4763069" y="77337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696036" y="2763672"/>
            <a:ext cx="6114197" cy="2245056"/>
          </a:xfrm>
          <a:custGeom>
            <a:avLst/>
            <a:gdLst>
              <a:gd name="connsiteX0" fmla="*/ 0 w 6114197"/>
              <a:gd name="connsiteY0" fmla="*/ 2245056 h 2245056"/>
              <a:gd name="connsiteX1" fmla="*/ 1937982 w 6114197"/>
              <a:gd name="connsiteY1" fmla="*/ 348018 h 2245056"/>
              <a:gd name="connsiteX2" fmla="*/ 5131558 w 6114197"/>
              <a:gd name="connsiteY2" fmla="*/ 156949 h 2245056"/>
              <a:gd name="connsiteX3" fmla="*/ 6114197 w 6114197"/>
              <a:gd name="connsiteY3" fmla="*/ 825689 h 224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4197" h="2245056">
                <a:moveTo>
                  <a:pt x="0" y="2245056"/>
                </a:moveTo>
                <a:cubicBezTo>
                  <a:pt x="541361" y="1470546"/>
                  <a:pt x="1082722" y="696036"/>
                  <a:pt x="1937982" y="348018"/>
                </a:cubicBezTo>
                <a:cubicBezTo>
                  <a:pt x="2793242" y="0"/>
                  <a:pt x="4435522" y="77337"/>
                  <a:pt x="5131558" y="156949"/>
                </a:cubicBezTo>
                <a:cubicBezTo>
                  <a:pt x="5827594" y="236561"/>
                  <a:pt x="5970895" y="531125"/>
                  <a:pt x="6114197" y="82568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668740" y="2570328"/>
            <a:ext cx="7547212" cy="2452048"/>
          </a:xfrm>
          <a:custGeom>
            <a:avLst/>
            <a:gdLst>
              <a:gd name="connsiteX0" fmla="*/ 0 w 7547212"/>
              <a:gd name="connsiteY0" fmla="*/ 2452048 h 2452048"/>
              <a:gd name="connsiteX1" fmla="*/ 2101756 w 7547212"/>
              <a:gd name="connsiteY1" fmla="*/ 322997 h 2452048"/>
              <a:gd name="connsiteX2" fmla="*/ 6605517 w 7547212"/>
              <a:gd name="connsiteY2" fmla="*/ 514066 h 2452048"/>
              <a:gd name="connsiteX3" fmla="*/ 7547212 w 7547212"/>
              <a:gd name="connsiteY3" fmla="*/ 1019033 h 245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212" h="2452048">
                <a:moveTo>
                  <a:pt x="0" y="2452048"/>
                </a:moveTo>
                <a:cubicBezTo>
                  <a:pt x="500418" y="1549021"/>
                  <a:pt x="1000837" y="645994"/>
                  <a:pt x="2101756" y="322997"/>
                </a:cubicBezTo>
                <a:cubicBezTo>
                  <a:pt x="3202676" y="0"/>
                  <a:pt x="5697941" y="398060"/>
                  <a:pt x="6605517" y="514066"/>
                </a:cubicBezTo>
                <a:cubicBezTo>
                  <a:pt x="7513093" y="630072"/>
                  <a:pt x="7413009" y="943970"/>
                  <a:pt x="7547212" y="101903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1487606" y="4080681"/>
            <a:ext cx="1733266" cy="941695"/>
          </a:xfrm>
          <a:custGeom>
            <a:avLst/>
            <a:gdLst>
              <a:gd name="connsiteX0" fmla="*/ 0 w 1733266"/>
              <a:gd name="connsiteY0" fmla="*/ 941695 h 941695"/>
              <a:gd name="connsiteX1" fmla="*/ 1733266 w 1733266"/>
              <a:gd name="connsiteY1" fmla="*/ 0 h 94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266" h="941695">
                <a:moveTo>
                  <a:pt x="0" y="941695"/>
                </a:moveTo>
                <a:cubicBezTo>
                  <a:pt x="723331" y="535674"/>
                  <a:pt x="1446663" y="129654"/>
                  <a:pt x="173326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392072" y="4094328"/>
            <a:ext cx="2797791" cy="941696"/>
          </a:xfrm>
          <a:custGeom>
            <a:avLst/>
            <a:gdLst>
              <a:gd name="connsiteX0" fmla="*/ 0 w 2797791"/>
              <a:gd name="connsiteY0" fmla="*/ 941696 h 941696"/>
              <a:gd name="connsiteX1" fmla="*/ 2797791 w 2797791"/>
              <a:gd name="connsiteY1" fmla="*/ 0 h 94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7791" h="941696">
                <a:moveTo>
                  <a:pt x="0" y="941696"/>
                </a:moveTo>
                <a:lnTo>
                  <a:pt x="279779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1460310" y="4162567"/>
            <a:ext cx="3725839" cy="846161"/>
          </a:xfrm>
          <a:custGeom>
            <a:avLst/>
            <a:gdLst>
              <a:gd name="connsiteX0" fmla="*/ 0 w 3725839"/>
              <a:gd name="connsiteY0" fmla="*/ 846161 h 846161"/>
              <a:gd name="connsiteX1" fmla="*/ 3725839 w 3725839"/>
              <a:gd name="connsiteY1" fmla="*/ 0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25839" h="846161">
                <a:moveTo>
                  <a:pt x="0" y="846161"/>
                </a:moveTo>
                <a:cubicBezTo>
                  <a:pt x="1546746" y="449238"/>
                  <a:pt x="3093493" y="52316"/>
                  <a:pt x="3725839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1501254" y="4148919"/>
            <a:ext cx="4954137" cy="873457"/>
          </a:xfrm>
          <a:custGeom>
            <a:avLst/>
            <a:gdLst>
              <a:gd name="connsiteX0" fmla="*/ 0 w 4954137"/>
              <a:gd name="connsiteY0" fmla="*/ 873457 h 873457"/>
              <a:gd name="connsiteX1" fmla="*/ 4954137 w 4954137"/>
              <a:gd name="connsiteY1" fmla="*/ 0 h 87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54137" h="873457">
                <a:moveTo>
                  <a:pt x="0" y="873457"/>
                </a:moveTo>
                <a:cubicBezTo>
                  <a:pt x="2085832" y="439003"/>
                  <a:pt x="4171665" y="4549"/>
                  <a:pt x="495413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2565779" y="4517409"/>
            <a:ext cx="709684" cy="491319"/>
          </a:xfrm>
          <a:custGeom>
            <a:avLst/>
            <a:gdLst>
              <a:gd name="connsiteX0" fmla="*/ 0 w 709684"/>
              <a:gd name="connsiteY0" fmla="*/ 491319 h 491319"/>
              <a:gd name="connsiteX1" fmla="*/ 709684 w 709684"/>
              <a:gd name="connsiteY1" fmla="*/ 0 h 49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684" h="491319">
                <a:moveTo>
                  <a:pt x="0" y="491319"/>
                </a:moveTo>
                <a:lnTo>
                  <a:pt x="709684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3603009" y="4517409"/>
            <a:ext cx="232012" cy="491319"/>
          </a:xfrm>
          <a:custGeom>
            <a:avLst/>
            <a:gdLst>
              <a:gd name="connsiteX0" fmla="*/ 232012 w 232012"/>
              <a:gd name="connsiteY0" fmla="*/ 491319 h 491319"/>
              <a:gd name="connsiteX1" fmla="*/ 0 w 232012"/>
              <a:gd name="connsiteY1" fmla="*/ 0 h 49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2012" h="491319">
                <a:moveTo>
                  <a:pt x="232012" y="491319"/>
                </a:moveTo>
                <a:cubicBezTo>
                  <a:pt x="134203" y="283191"/>
                  <a:pt x="36394" y="75063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3930555" y="4517409"/>
            <a:ext cx="436729" cy="504967"/>
          </a:xfrm>
          <a:custGeom>
            <a:avLst/>
            <a:gdLst>
              <a:gd name="connsiteX0" fmla="*/ 0 w 436729"/>
              <a:gd name="connsiteY0" fmla="*/ 504967 h 504967"/>
              <a:gd name="connsiteX1" fmla="*/ 436729 w 436729"/>
              <a:gd name="connsiteY1" fmla="*/ 0 h 50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6729" h="504967">
                <a:moveTo>
                  <a:pt x="0" y="504967"/>
                </a:moveTo>
                <a:cubicBezTo>
                  <a:pt x="171734" y="276367"/>
                  <a:pt x="343469" y="47767"/>
                  <a:pt x="436729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3534770" y="3218597"/>
            <a:ext cx="4572000" cy="343469"/>
          </a:xfrm>
          <a:custGeom>
            <a:avLst/>
            <a:gdLst>
              <a:gd name="connsiteX0" fmla="*/ 0 w 4572000"/>
              <a:gd name="connsiteY0" fmla="*/ 329821 h 343469"/>
              <a:gd name="connsiteX1" fmla="*/ 2115403 w 4572000"/>
              <a:gd name="connsiteY1" fmla="*/ 2275 h 343469"/>
              <a:gd name="connsiteX2" fmla="*/ 4572000 w 4572000"/>
              <a:gd name="connsiteY2" fmla="*/ 343469 h 3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343469">
                <a:moveTo>
                  <a:pt x="0" y="329821"/>
                </a:moveTo>
                <a:cubicBezTo>
                  <a:pt x="676701" y="164910"/>
                  <a:pt x="1353403" y="0"/>
                  <a:pt x="2115403" y="2275"/>
                </a:cubicBezTo>
                <a:cubicBezTo>
                  <a:pt x="2877403" y="4550"/>
                  <a:pt x="3724701" y="174009"/>
                  <a:pt x="4572000" y="34346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4599296" y="3439236"/>
            <a:ext cx="764274" cy="136477"/>
          </a:xfrm>
          <a:custGeom>
            <a:avLst/>
            <a:gdLst>
              <a:gd name="connsiteX0" fmla="*/ 0 w 764274"/>
              <a:gd name="connsiteY0" fmla="*/ 136477 h 136477"/>
              <a:gd name="connsiteX1" fmla="*/ 450376 w 764274"/>
              <a:gd name="connsiteY1" fmla="*/ 0 h 136477"/>
              <a:gd name="connsiteX2" fmla="*/ 764274 w 764274"/>
              <a:gd name="connsiteY2" fmla="*/ 136477 h 1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274" h="136477">
                <a:moveTo>
                  <a:pt x="0" y="136477"/>
                </a:moveTo>
                <a:cubicBezTo>
                  <a:pt x="161498" y="68238"/>
                  <a:pt x="322997" y="0"/>
                  <a:pt x="450376" y="0"/>
                </a:cubicBezTo>
                <a:cubicBezTo>
                  <a:pt x="577755" y="0"/>
                  <a:pt x="671014" y="68238"/>
                  <a:pt x="764274" y="13647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3733800" y="3546143"/>
            <a:ext cx="668740" cy="56866"/>
          </a:xfrm>
          <a:custGeom>
            <a:avLst/>
            <a:gdLst>
              <a:gd name="connsiteX0" fmla="*/ 668740 w 668740"/>
              <a:gd name="connsiteY0" fmla="*/ 56866 h 56866"/>
              <a:gd name="connsiteX1" fmla="*/ 300251 w 668740"/>
              <a:gd name="connsiteY1" fmla="*/ 2275 h 56866"/>
              <a:gd name="connsiteX2" fmla="*/ 0 w 668740"/>
              <a:gd name="connsiteY2" fmla="*/ 43218 h 5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740" h="56866">
                <a:moveTo>
                  <a:pt x="668740" y="56866"/>
                </a:moveTo>
                <a:cubicBezTo>
                  <a:pt x="540224" y="30708"/>
                  <a:pt x="411708" y="4550"/>
                  <a:pt x="300251" y="2275"/>
                </a:cubicBezTo>
                <a:cubicBezTo>
                  <a:pt x="188794" y="0"/>
                  <a:pt x="94397" y="21609"/>
                  <a:pt x="0" y="4321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572000" y="3275463"/>
            <a:ext cx="3603009" cy="300250"/>
          </a:xfrm>
          <a:custGeom>
            <a:avLst/>
            <a:gdLst>
              <a:gd name="connsiteX0" fmla="*/ 0 w 3603009"/>
              <a:gd name="connsiteY0" fmla="*/ 300250 h 300250"/>
              <a:gd name="connsiteX1" fmla="*/ 2470245 w 3603009"/>
              <a:gd name="connsiteY1" fmla="*/ 0 h 300250"/>
              <a:gd name="connsiteX2" fmla="*/ 3603009 w 3603009"/>
              <a:gd name="connsiteY2" fmla="*/ 300250 h 3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3009" h="300250">
                <a:moveTo>
                  <a:pt x="0" y="300250"/>
                </a:moveTo>
                <a:cubicBezTo>
                  <a:pt x="934872" y="150125"/>
                  <a:pt x="1869744" y="0"/>
                  <a:pt x="2470245" y="0"/>
                </a:cubicBezTo>
                <a:cubicBezTo>
                  <a:pt x="3070746" y="0"/>
                  <a:pt x="3336877" y="150125"/>
                  <a:pt x="3603009" y="3002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589361" y="3276600"/>
            <a:ext cx="1937982" cy="279779"/>
          </a:xfrm>
          <a:custGeom>
            <a:avLst/>
            <a:gdLst>
              <a:gd name="connsiteX0" fmla="*/ 1937982 w 1937982"/>
              <a:gd name="connsiteY0" fmla="*/ 238836 h 279779"/>
              <a:gd name="connsiteX1" fmla="*/ 791570 w 1937982"/>
              <a:gd name="connsiteY1" fmla="*/ 6824 h 279779"/>
              <a:gd name="connsiteX2" fmla="*/ 0 w 1937982"/>
              <a:gd name="connsiteY2" fmla="*/ 279779 h 27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7982" h="279779">
                <a:moveTo>
                  <a:pt x="1937982" y="238836"/>
                </a:moveTo>
                <a:cubicBezTo>
                  <a:pt x="1526274" y="119418"/>
                  <a:pt x="1114567" y="0"/>
                  <a:pt x="791570" y="6824"/>
                </a:cubicBezTo>
                <a:cubicBezTo>
                  <a:pt x="468573" y="13648"/>
                  <a:pt x="234286" y="146713"/>
                  <a:pt x="0" y="27977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5500048" y="3432412"/>
            <a:ext cx="1269242" cy="170597"/>
          </a:xfrm>
          <a:custGeom>
            <a:avLst/>
            <a:gdLst>
              <a:gd name="connsiteX0" fmla="*/ 0 w 1269242"/>
              <a:gd name="connsiteY0" fmla="*/ 129654 h 170597"/>
              <a:gd name="connsiteX1" fmla="*/ 668740 w 1269242"/>
              <a:gd name="connsiteY1" fmla="*/ 6824 h 170597"/>
              <a:gd name="connsiteX2" fmla="*/ 1269242 w 1269242"/>
              <a:gd name="connsiteY2" fmla="*/ 170597 h 1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9242" h="170597">
                <a:moveTo>
                  <a:pt x="0" y="129654"/>
                </a:moveTo>
                <a:cubicBezTo>
                  <a:pt x="228600" y="64827"/>
                  <a:pt x="457200" y="0"/>
                  <a:pt x="668740" y="6824"/>
                </a:cubicBezTo>
                <a:cubicBezTo>
                  <a:pt x="880280" y="13648"/>
                  <a:pt x="1074761" y="92122"/>
                  <a:pt x="1269242" y="17059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5513696" y="3191302"/>
            <a:ext cx="2661313" cy="384411"/>
          </a:xfrm>
          <a:custGeom>
            <a:avLst/>
            <a:gdLst>
              <a:gd name="connsiteX0" fmla="*/ 0 w 2661313"/>
              <a:gd name="connsiteY0" fmla="*/ 370764 h 384411"/>
              <a:gd name="connsiteX1" fmla="*/ 1828800 w 2661313"/>
              <a:gd name="connsiteY1" fmla="*/ 2274 h 384411"/>
              <a:gd name="connsiteX2" fmla="*/ 2661313 w 2661313"/>
              <a:gd name="connsiteY2" fmla="*/ 384411 h 38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313" h="384411">
                <a:moveTo>
                  <a:pt x="0" y="370764"/>
                </a:moveTo>
                <a:cubicBezTo>
                  <a:pt x="692624" y="185382"/>
                  <a:pt x="1385248" y="0"/>
                  <a:pt x="1828800" y="2274"/>
                </a:cubicBezTo>
                <a:cubicBezTo>
                  <a:pt x="2272352" y="4548"/>
                  <a:pt x="2466832" y="194479"/>
                  <a:pt x="2661313" y="38441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6905767" y="3450609"/>
            <a:ext cx="1146412" cy="152400"/>
          </a:xfrm>
          <a:custGeom>
            <a:avLst/>
            <a:gdLst>
              <a:gd name="connsiteX0" fmla="*/ 0 w 1146412"/>
              <a:gd name="connsiteY0" fmla="*/ 138752 h 152400"/>
              <a:gd name="connsiteX1" fmla="*/ 614149 w 1146412"/>
              <a:gd name="connsiteY1" fmla="*/ 2275 h 152400"/>
              <a:gd name="connsiteX2" fmla="*/ 1146412 w 1146412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412" h="152400">
                <a:moveTo>
                  <a:pt x="0" y="138752"/>
                </a:moveTo>
                <a:cubicBezTo>
                  <a:pt x="211540" y="69376"/>
                  <a:pt x="423080" y="0"/>
                  <a:pt x="614149" y="2275"/>
                </a:cubicBezTo>
                <a:cubicBezTo>
                  <a:pt x="805218" y="4550"/>
                  <a:pt x="975815" y="78475"/>
                  <a:pt x="1146412" y="152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tables</a:t>
            </a:r>
          </a:p>
          <a:p>
            <a:pPr lvl="1"/>
            <a:r>
              <a:rPr lang="en-US" dirty="0" smtClean="0"/>
              <a:t>accounts</a:t>
            </a:r>
          </a:p>
          <a:p>
            <a:pPr lvl="2"/>
            <a:r>
              <a:rPr lang="en-US" dirty="0" smtClean="0"/>
              <a:t>Stores username and password</a:t>
            </a:r>
          </a:p>
          <a:p>
            <a:pPr lvl="2"/>
            <a:r>
              <a:rPr lang="en-US" dirty="0" smtClean="0"/>
              <a:t>Primary key: id (number)</a:t>
            </a:r>
          </a:p>
          <a:p>
            <a:pPr lvl="1"/>
            <a:r>
              <a:rPr lang="en-US" dirty="0" smtClean="0"/>
              <a:t>posts</a:t>
            </a:r>
          </a:p>
          <a:p>
            <a:pPr lvl="2"/>
            <a:r>
              <a:rPr lang="en-US" dirty="0" smtClean="0"/>
              <a:t>Stores id of user, time, message, and </a:t>
            </a:r>
            <a:r>
              <a:rPr lang="en-US" dirty="0" err="1" smtClean="0"/>
              <a:t>classid</a:t>
            </a:r>
            <a:r>
              <a:rPr lang="en-US" dirty="0" smtClean="0"/>
              <a:t> (keyword)</a:t>
            </a:r>
          </a:p>
          <a:p>
            <a:pPr lvl="2"/>
            <a:r>
              <a:rPr lang="en-US" dirty="0" smtClean="0"/>
              <a:t>Primary key: </a:t>
            </a:r>
            <a:r>
              <a:rPr lang="en-US" dirty="0" err="1" smtClean="0"/>
              <a:t>postnum</a:t>
            </a:r>
            <a:r>
              <a:rPr lang="en-US" dirty="0" smtClean="0"/>
              <a:t> (number)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250" t="12000" r="63125" b="55000"/>
          <a:stretch>
            <a:fillRect/>
          </a:stretch>
        </p:blipFill>
        <p:spPr bwMode="auto">
          <a:xfrm>
            <a:off x="457199" y="1752600"/>
            <a:ext cx="802870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Tables -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created an account with:</a:t>
            </a:r>
          </a:p>
          <a:p>
            <a:pPr lvl="1"/>
            <a:r>
              <a:rPr lang="en-US" dirty="0" smtClean="0"/>
              <a:t>Username: nick_2015</a:t>
            </a:r>
          </a:p>
          <a:p>
            <a:pPr lvl="1"/>
            <a:r>
              <a:rPr lang="en-US" dirty="0" smtClean="0"/>
              <a:t>Password: admin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Workbench result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 l="16875" t="38000" r="66250" b="54000"/>
          <a:stretch>
            <a:fillRect/>
          </a:stretch>
        </p:blipFill>
        <p:spPr bwMode="auto">
          <a:xfrm>
            <a:off x="1066800" y="4191000"/>
            <a:ext cx="5915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Tables - 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username, “nick_2015”, here’s an example of posting “Hello” in the class name “</a:t>
            </a:r>
            <a:r>
              <a:rPr lang="en-US" dirty="0" err="1" smtClean="0"/>
              <a:t>webdesign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Workbench result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16743" t="38000" r="55625" b="54000"/>
          <a:stretch>
            <a:fillRect/>
          </a:stretch>
        </p:blipFill>
        <p:spPr bwMode="auto">
          <a:xfrm>
            <a:off x="609600" y="3893403"/>
            <a:ext cx="8001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981200" y="4274403"/>
            <a:ext cx="16002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71800" y="5112603"/>
            <a:ext cx="914400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2400" y="5722203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PHP Function </a:t>
            </a:r>
            <a:r>
              <a:rPr lang="en-US" sz="2400" dirty="0" err="1" smtClean="0"/>
              <a:t>microtime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This returns the UNIX timestamp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total of five queries</a:t>
            </a:r>
          </a:p>
          <a:p>
            <a:pPr lvl="1"/>
            <a:r>
              <a:rPr lang="en-US" dirty="0" smtClean="0"/>
              <a:t>Creating an account</a:t>
            </a:r>
          </a:p>
          <a:p>
            <a:pPr lvl="2"/>
            <a:r>
              <a:rPr lang="en-US" dirty="0" smtClean="0"/>
              <a:t>Check if username already exists</a:t>
            </a:r>
          </a:p>
          <a:p>
            <a:pPr lvl="2"/>
            <a:r>
              <a:rPr lang="en-US" dirty="0" smtClean="0"/>
              <a:t>Inserting a new account</a:t>
            </a:r>
          </a:p>
          <a:p>
            <a:pPr lvl="1"/>
            <a:r>
              <a:rPr lang="en-US" dirty="0" smtClean="0"/>
              <a:t>Main login </a:t>
            </a:r>
            <a:r>
              <a:rPr lang="en-US" dirty="0" smtClean="0"/>
              <a:t>page</a:t>
            </a:r>
            <a:endParaRPr lang="en-US" dirty="0" smtClean="0"/>
          </a:p>
          <a:p>
            <a:pPr lvl="2"/>
            <a:r>
              <a:rPr lang="en-US" dirty="0" smtClean="0"/>
              <a:t>Check if username and password matches</a:t>
            </a:r>
          </a:p>
          <a:p>
            <a:pPr lvl="2"/>
            <a:r>
              <a:rPr lang="en-US" dirty="0" smtClean="0"/>
              <a:t>Main query to an inner join on accounts and posts tables.  This returns the posts for the certain class in order by time</a:t>
            </a:r>
          </a:p>
          <a:p>
            <a:pPr lvl="2"/>
            <a:r>
              <a:rPr lang="en-US" dirty="0" smtClean="0"/>
              <a:t>Check unique users for a class by using “Group by”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103</TotalTime>
  <Words>413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RUclassboard</vt:lpstr>
      <vt:lpstr>About RUclassboard</vt:lpstr>
      <vt:lpstr>Blueprint of RUclassboard</vt:lpstr>
      <vt:lpstr>Blueprint of RUclassboard</vt:lpstr>
      <vt:lpstr>MySQL Tables</vt:lpstr>
      <vt:lpstr>MySQL Tables</vt:lpstr>
      <vt:lpstr>MySQL Tables - accounts</vt:lpstr>
      <vt:lpstr>MySQL Tables - posts</vt:lpstr>
      <vt:lpstr>MySQL Queries</vt:lpstr>
      <vt:lpstr>MySQL Queries – Main Inner Join</vt:lpstr>
      <vt:lpstr>Main login page</vt:lpstr>
      <vt:lpstr>Security Checks</vt:lpstr>
      <vt:lpstr>Demonstration!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RUclassboard</dc:title>
  <dc:creator>NCristiano</dc:creator>
  <cp:lastModifiedBy>NCristiano</cp:lastModifiedBy>
  <cp:revision>34</cp:revision>
  <dcterms:created xsi:type="dcterms:W3CDTF">2015-04-26T03:51:14Z</dcterms:created>
  <dcterms:modified xsi:type="dcterms:W3CDTF">2015-04-26T16:01:28Z</dcterms:modified>
</cp:coreProperties>
</file>