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0680" y="1768680"/>
            <a:ext cx="5497920" cy="4384440"/>
          </a:xfrm>
          <a:prstGeom prst="rect">
            <a:avLst/>
          </a:prstGeom>
          <a:ln>
            <a:noFill/>
          </a:ln>
        </p:spPr>
      </p:pic>
      <p:pic>
        <p:nvPicPr>
          <p:cNvPr id="38" name="" descr=""/>
          <p:cNvPicPr/>
          <p:nvPr/>
        </p:nvPicPr>
        <p:blipFill>
          <a:blip r:embed="rId3"/>
          <a:stretch/>
        </p:blipFill>
        <p:spPr>
          <a:xfrm>
            <a:off x="2290680" y="1768680"/>
            <a:ext cx="549792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6D5378B-03E6-4F24-9078-FA9F0A2D2B4A}"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Koodoo Data Science Task</a:t>
            </a:r>
            <a:endParaRPr b="0" lang="en-GB"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GB" sz="3200" spc="-1" strike="noStrike">
                <a:solidFill>
                  <a:srgbClr val="000000"/>
                </a:solidFill>
                <a:uFill>
                  <a:solidFill>
                    <a:srgbClr val="ffffff"/>
                  </a:solidFill>
                </a:uFill>
                <a:latin typeface="Arial"/>
              </a:rPr>
              <a:t>David Brookes</a:t>
            </a:r>
            <a:endParaRPr b="0" lang="en-GB" sz="3200" spc="-1" strike="noStrike">
              <a:solidFill>
                <a:srgbClr val="000000"/>
              </a:solidFill>
              <a:uFill>
                <a:solidFill>
                  <a:srgbClr val="ffffff"/>
                </a:solidFill>
              </a:uFill>
              <a:latin typeface="Arial"/>
            </a:endParaRPr>
          </a:p>
          <a:p>
            <a:pPr algn="ctr"/>
            <a:r>
              <a:rPr b="0" lang="en-GB" sz="3200" spc="-1" strike="noStrike">
                <a:solidFill>
                  <a:srgbClr val="000000"/>
                </a:solidFill>
                <a:uFill>
                  <a:solidFill>
                    <a:srgbClr val="ffffff"/>
                  </a:solidFill>
                </a:uFill>
                <a:latin typeface="Arial"/>
              </a:rPr>
              <a:t>January 2021</a:t>
            </a:r>
            <a:endParaRPr b="0" lang="en-GB"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59" name="" descr=""/>
          <p:cNvPicPr/>
          <p:nvPr/>
        </p:nvPicPr>
        <p:blipFill>
          <a:blip r:embed="rId1"/>
          <a:stretch/>
        </p:blipFill>
        <p:spPr>
          <a:xfrm>
            <a:off x="1907640" y="1768680"/>
            <a:ext cx="6263640" cy="438444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61" name="" descr=""/>
          <p:cNvPicPr/>
          <p:nvPr/>
        </p:nvPicPr>
        <p:blipFill>
          <a:blip r:embed="rId1"/>
          <a:stretch/>
        </p:blipFill>
        <p:spPr>
          <a:xfrm>
            <a:off x="1907640" y="1768680"/>
            <a:ext cx="6263640" cy="43844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63" name="" descr=""/>
          <p:cNvPicPr/>
          <p:nvPr/>
        </p:nvPicPr>
        <p:blipFill>
          <a:blip r:embed="rId1"/>
          <a:stretch/>
        </p:blipFill>
        <p:spPr>
          <a:xfrm>
            <a:off x="1907640" y="1768680"/>
            <a:ext cx="6263640" cy="43844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65" name="" descr=""/>
          <p:cNvPicPr/>
          <p:nvPr/>
        </p:nvPicPr>
        <p:blipFill>
          <a:blip r:embed="rId1"/>
          <a:stretch/>
        </p:blipFill>
        <p:spPr>
          <a:xfrm>
            <a:off x="1907640" y="1768680"/>
            <a:ext cx="6263640" cy="43844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67" name="" descr=""/>
          <p:cNvPicPr/>
          <p:nvPr/>
        </p:nvPicPr>
        <p:blipFill>
          <a:blip r:embed="rId1"/>
          <a:stretch/>
        </p:blipFill>
        <p:spPr>
          <a:xfrm>
            <a:off x="1907640" y="1768680"/>
            <a:ext cx="6263640" cy="43844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69" name="" descr=""/>
          <p:cNvPicPr/>
          <p:nvPr/>
        </p:nvPicPr>
        <p:blipFill>
          <a:blip r:embed="rId1"/>
          <a:stretch/>
        </p:blipFill>
        <p:spPr>
          <a:xfrm>
            <a:off x="1907640" y="1768680"/>
            <a:ext cx="6263640" cy="43844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71" name="" descr=""/>
          <p:cNvPicPr/>
          <p:nvPr/>
        </p:nvPicPr>
        <p:blipFill>
          <a:blip r:embed="rId1"/>
          <a:stretch/>
        </p:blipFill>
        <p:spPr>
          <a:xfrm>
            <a:off x="1907640" y="1768680"/>
            <a:ext cx="6263640" cy="43844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1907640" y="1768680"/>
            <a:ext cx="6263640" cy="43844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75" name="" descr=""/>
          <p:cNvPicPr/>
          <p:nvPr/>
        </p:nvPicPr>
        <p:blipFill>
          <a:blip r:embed="rId1"/>
          <a:stretch/>
        </p:blipFill>
        <p:spPr>
          <a:xfrm>
            <a:off x="1907640" y="1768680"/>
            <a:ext cx="6263640" cy="438444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77" name="" descr=""/>
          <p:cNvPicPr/>
          <p:nvPr/>
        </p:nvPicPr>
        <p:blipFill>
          <a:blip r:embed="rId1"/>
          <a:stretch/>
        </p:blipFill>
        <p:spPr>
          <a:xfrm>
            <a:off x="1907640" y="1768680"/>
            <a:ext cx="6263640" cy="43844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Exercise Solutions</a:t>
            </a:r>
            <a:endParaRPr b="0" lang="en-GB"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Answer 1.</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There are 16 columns in the data set. However, ‘price’ can be assumed to be the dependent variable, and ‘property_id’ can be changed arbitrarily and therefore is not a reliable feature. Hence there are 14 independent variables (features).</a:t>
            </a:r>
            <a:endParaRPr b="0" lang="en-GB"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1907640" y="1768680"/>
            <a:ext cx="6263640" cy="43844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81" name="" descr=""/>
          <p:cNvPicPr/>
          <p:nvPr/>
        </p:nvPicPr>
        <p:blipFill>
          <a:blip r:embed="rId1"/>
          <a:stretch/>
        </p:blipFill>
        <p:spPr>
          <a:xfrm>
            <a:off x="1907640" y="1768680"/>
            <a:ext cx="6263640" cy="438444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1907640" y="1768680"/>
            <a:ext cx="6263640" cy="43844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85" name="" descr=""/>
          <p:cNvPicPr/>
          <p:nvPr/>
        </p:nvPicPr>
        <p:blipFill>
          <a:blip r:embed="rId1"/>
          <a:stretch/>
        </p:blipFill>
        <p:spPr>
          <a:xfrm>
            <a:off x="1907640" y="1768680"/>
            <a:ext cx="6263640" cy="438444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Price Distribution by Room Type</a:t>
            </a:r>
            <a:endParaRPr b="0" lang="en-GB" sz="4400" spc="-1" strike="noStrike">
              <a:solidFill>
                <a:srgbClr val="000000"/>
              </a:solidFill>
              <a:uFill>
                <a:solidFill>
                  <a:srgbClr val="ffffff"/>
                </a:solidFill>
              </a:uFill>
              <a:latin typeface="Arial"/>
            </a:endParaRPr>
          </a:p>
        </p:txBody>
      </p:sp>
      <p:pic>
        <p:nvPicPr>
          <p:cNvPr id="87" name="" descr=""/>
          <p:cNvPicPr/>
          <p:nvPr/>
        </p:nvPicPr>
        <p:blipFill>
          <a:blip r:embed="rId1"/>
          <a:stretch/>
        </p:blipFill>
        <p:spPr>
          <a:xfrm>
            <a:off x="1907640" y="1768680"/>
            <a:ext cx="6263640" cy="43844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1907640" y="1768680"/>
            <a:ext cx="6263640" cy="438444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1907640" y="1768680"/>
            <a:ext cx="6263640" cy="438444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1907640" y="1768680"/>
            <a:ext cx="6263640" cy="438444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1907640" y="1768680"/>
            <a:ext cx="6263640" cy="438444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97" name="" descr=""/>
          <p:cNvPicPr/>
          <p:nvPr/>
        </p:nvPicPr>
        <p:blipFill>
          <a:blip r:embed="rId1"/>
          <a:stretch/>
        </p:blipFill>
        <p:spPr>
          <a:xfrm>
            <a:off x="1907640" y="1768680"/>
            <a:ext cx="6263640" cy="43844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Answer 1 continued</a:t>
            </a:r>
            <a:endParaRPr b="0" lang="en-GB"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t>
            </a:r>
            <a:r>
              <a:rPr b="0" lang="en-GB" sz="3200" spc="-1" strike="noStrike">
                <a:solidFill>
                  <a:srgbClr val="000000"/>
                </a:solidFill>
                <a:uFill>
                  <a:solidFill>
                    <a:srgbClr val="ffffff"/>
                  </a:solidFill>
                </a:uFill>
                <a:latin typeface="Arial"/>
              </a:rPr>
              <a:t>host_since’ represents time. It is discrete and ordered and can be described as being an ordinal variable.</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t>
            </a:r>
            <a:r>
              <a:rPr b="0" lang="en-GB" sz="3200" spc="-1" strike="noStrike">
                <a:solidFill>
                  <a:srgbClr val="000000"/>
                </a:solidFill>
                <a:uFill>
                  <a:solidFill>
                    <a:srgbClr val="ffffff"/>
                  </a:solidFill>
                </a:uFill>
                <a:latin typeface="Arial"/>
              </a:rPr>
              <a:t>host_is_superhost’ is a boolean variable. It is discrete and unordered, and can be described as a nominal variable (or even as a binary variable).</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t>
            </a:r>
            <a:r>
              <a:rPr b="0" lang="en-GB" sz="3200" spc="-1" strike="noStrike">
                <a:solidFill>
                  <a:srgbClr val="000000"/>
                </a:solidFill>
                <a:uFill>
                  <a:solidFill>
                    <a:srgbClr val="ffffff"/>
                  </a:solidFill>
                </a:uFill>
                <a:latin typeface="Arial"/>
              </a:rPr>
              <a:t>room_type’ is discrete and unordered, and therefore a  nominal variable.</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t>
            </a:r>
            <a:r>
              <a:rPr b="0" lang="en-GB" sz="3200" spc="-1" strike="noStrike">
                <a:solidFill>
                  <a:srgbClr val="000000"/>
                </a:solidFill>
                <a:uFill>
                  <a:solidFill>
                    <a:srgbClr val="ffffff"/>
                  </a:solidFill>
                </a:uFill>
                <a:latin typeface="Arial"/>
              </a:rPr>
              <a:t>bedrooms’ is discrete and ordered, and is therefore an ordinal variable.</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t>
            </a:r>
            <a:r>
              <a:rPr b="0" lang="en-GB" sz="3200" spc="-1" strike="noStrike">
                <a:solidFill>
                  <a:srgbClr val="000000"/>
                </a:solidFill>
                <a:uFill>
                  <a:solidFill>
                    <a:srgbClr val="ffffff"/>
                  </a:solidFill>
                </a:uFill>
                <a:latin typeface="Arial"/>
              </a:rPr>
              <a:t>price’ is discrete and ordered, and can be described as being an ordinal variable. However, ‘price’ could also be considered to be a continuous variable, where values can in theory fall anywhere on a continuum.</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GB" sz="32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1907640" y="1768680"/>
            <a:ext cx="6263640" cy="438444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907640" y="1768680"/>
            <a:ext cx="6263640" cy="438444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End of Presentation</a:t>
            </a:r>
            <a:endParaRPr b="0" lang="en-GB" sz="4400" spc="-1" strike="noStrike">
              <a:solidFill>
                <a:srgbClr val="000000"/>
              </a:solidFill>
              <a:uFill>
                <a:solidFill>
                  <a:srgbClr val="ffffff"/>
                </a:solidFill>
              </a:uFill>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endParaRPr b="0" lang="en-GB"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Answer 2.</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The two most correlated variables are ‘beds’ and ‘bedrooms’ with a correlation coefficient of 0.999971.</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Answer 3.</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The two least correlated variables are ‘price’ and ‘minimum_nights’ with a correlation coefficient of -0.000687 (note that this has the smallest absolute value).</a:t>
            </a:r>
            <a:endParaRPr b="0" lang="en-GB"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TextShape 2"/>
          <p:cNvSpPr txBox="1"/>
          <p:nvPr/>
        </p:nvSpPr>
        <p:spPr>
          <a:xfrm>
            <a:off x="616680" y="234252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Answer 4.</a:t>
            </a:r>
            <a:endParaRPr b="0" lang="en-GB" sz="3200" spc="-1" strike="noStrike">
              <a:solidFill>
                <a:srgbClr val="000000"/>
              </a:solidFill>
              <a:uFill>
                <a:solidFill>
                  <a:srgbClr val="ffffff"/>
                </a:solidFill>
              </a:uFill>
              <a:latin typeface="Arial"/>
            </a:endParaRPr>
          </a:p>
        </p:txBody>
      </p:sp>
      <p:pic>
        <p:nvPicPr>
          <p:cNvPr id="49" name="" descr=""/>
          <p:cNvPicPr/>
          <p:nvPr/>
        </p:nvPicPr>
        <p:blipFill>
          <a:blip r:embed="rId1"/>
          <a:stretch/>
        </p:blipFill>
        <p:spPr>
          <a:xfrm>
            <a:off x="2001960" y="2496240"/>
            <a:ext cx="5486040" cy="365724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Answer 4 continued</a:t>
            </a:r>
            <a:endParaRPr b="0" lang="en-GB"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The most relevant attributes are the ones that are highly correlated with ‘price’, namely ‘accommodates’, ‘beds’ and ‘bedrooms’ (0.289, 0.336 and 0,336 respectively). These three attributes can be used as features when fitting a model. Note that  ‘beds’ and ‘bedrooms’ are very highly correlated and that one of these could be dropped as a feature. (The variance inflation factor would be large if a multi-linear regression model was fitted).</a:t>
            </a:r>
            <a:endParaRPr b="0" lang="en-GB"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Answer 5.</a:t>
            </a:r>
            <a:endParaRPr b="0" lang="en-GB"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rPr>
              <a:t>The following histograms show the distribution of prices for each state, and room type. Note that two price bands (below and above $1000) have been considered in order to make clearer the distribution of the more higher priced accommodation, rather than just plotting one histogram for the entire price range. (The ‘price ’ variable could of course also be transformed, e.g. log(price) could be used ).</a:t>
            </a:r>
            <a:endParaRPr b="0" lang="en-GB"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GB" sz="4400" spc="-1" strike="noStrike">
                <a:solidFill>
                  <a:srgbClr val="000000"/>
                </a:solidFill>
                <a:uFill>
                  <a:solidFill>
                    <a:srgbClr val="ffffff"/>
                  </a:solidFill>
                </a:uFill>
                <a:latin typeface="Arial"/>
              </a:rPr>
              <a:t>Price Distribution by State</a:t>
            </a:r>
            <a:endParaRPr b="0" lang="en-GB" sz="4400" spc="-1" strike="noStrike">
              <a:solidFill>
                <a:srgbClr val="000000"/>
              </a:solidFill>
              <a:uFill>
                <a:solidFill>
                  <a:srgbClr val="ffffff"/>
                </a:solidFill>
              </a:uFill>
              <a:latin typeface="Arial"/>
            </a:endParaRPr>
          </a:p>
        </p:txBody>
      </p:sp>
      <p:pic>
        <p:nvPicPr>
          <p:cNvPr id="55" name="" descr=""/>
          <p:cNvPicPr/>
          <p:nvPr/>
        </p:nvPicPr>
        <p:blipFill>
          <a:blip r:embed="rId1"/>
          <a:stretch/>
        </p:blipFill>
        <p:spPr>
          <a:xfrm>
            <a:off x="1907640" y="1768680"/>
            <a:ext cx="6263640" cy="43844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endParaRPr b="0" lang="en-GB" sz="4400" spc="-1" strike="noStrike">
              <a:solidFill>
                <a:srgbClr val="000000"/>
              </a:solidFill>
              <a:uFill>
                <a:solidFill>
                  <a:srgbClr val="ffffff"/>
                </a:solidFill>
              </a:uFill>
              <a:latin typeface="Arial"/>
            </a:endParaRPr>
          </a:p>
        </p:txBody>
      </p:sp>
      <p:pic>
        <p:nvPicPr>
          <p:cNvPr id="57" name="" descr=""/>
          <p:cNvPicPr/>
          <p:nvPr/>
        </p:nvPicPr>
        <p:blipFill>
          <a:blip r:embed="rId1"/>
          <a:stretch/>
        </p:blipFill>
        <p:spPr>
          <a:xfrm>
            <a:off x="1907640" y="1768680"/>
            <a:ext cx="6263640" cy="43844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LibreOffice/5.2.7.2$Windows_x86 LibreOffice_project/2b7f1e640c46ceb28adf43ee075a6e8b8439ed10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2021-01-30T12:01:42Z</dcterms:created>
  <dc:creator/>
  <dc:description/>
  <dc:language>en-GB</dc:language>
  <cp:lastModifiedBy/>
  <dcterms:modified xsi:type="dcterms:W3CDTF">2021-01-30T14:34:09Z</dcterms:modified>
  <cp:revision>8</cp:revision>
  <dc:subject/>
  <dc:title/>
</cp:coreProperties>
</file>