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1" r:id="rId15"/>
    <p:sldId id="270" r:id="rId16"/>
    <p:sldId id="272" r:id="rId17"/>
    <p:sldId id="273" r:id="rId18"/>
    <p:sldId id="274" r:id="rId19"/>
    <p:sldId id="275" r:id="rId20"/>
    <p:sldId id="278" r:id="rId21"/>
    <p:sldId id="279" r:id="rId22"/>
    <p:sldId id="281" r:id="rId23"/>
    <p:sldId id="282" r:id="rId24"/>
    <p:sldId id="284" r:id="rId25"/>
    <p:sldId id="286" r:id="rId26"/>
    <p:sldId id="287" r:id="rId27"/>
    <p:sldId id="288" r:id="rId28"/>
    <p:sldId id="28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B81E77-7CC8-4BEA-A6FE-4C0B2FE4093B}" v="185" dt="2023-08-17T19:26:00.904"/>
    <p1510:client id="{E9A181AC-4397-4BC8-840A-8FE4E2DCD5B6}" v="477" dt="2023-08-17T01:38:38.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E7A7D-5226-47C6-851F-A64F676D4246}"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A91F0-AC9F-4EB0-B8EE-8EAC204362A9}" type="slidenum">
              <a:rPr lang="en-US" smtClean="0"/>
              <a:t>‹#›</a:t>
            </a:fld>
            <a:endParaRPr lang="en-US"/>
          </a:p>
        </p:txBody>
      </p:sp>
    </p:spTree>
    <p:extLst>
      <p:ext uri="{BB962C8B-B14F-4D97-AF65-F5344CB8AC3E}">
        <p14:creationId xmlns:p14="http://schemas.microsoft.com/office/powerpoint/2010/main" val="1929378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a:effectLst/>
                <a:latin typeface="Arial" panose="020B0604020202020204" pitchFamily="34" charset="0"/>
                <a:ea typeface="Calibri" panose="020F0502020204030204" pitchFamily="34" charset="0"/>
              </a:rPr>
              <a:t>Go Channels provide concurrency for goroutines. Channels allow goroutines to exchange values with each other by allowing them to send and receive data via the channels, effectively acting as a pipeline between the two goroutines. It is also possible to get a second </a:t>
            </a:r>
            <a:r>
              <a:rPr lang="en-CA" sz="1800" kern="100" err="1">
                <a:effectLst/>
                <a:latin typeface="Arial" panose="020B0604020202020204" pitchFamily="34" charset="0"/>
                <a:ea typeface="Calibri" panose="020F0502020204030204" pitchFamily="34" charset="0"/>
              </a:rPr>
              <a:t>boolean</a:t>
            </a:r>
            <a:r>
              <a:rPr lang="en-CA" sz="1800" kern="100">
                <a:effectLst/>
                <a:latin typeface="Arial" panose="020B0604020202020204" pitchFamily="34" charset="0"/>
                <a:ea typeface="Calibri" panose="020F0502020204030204" pitchFamily="34" charset="0"/>
              </a:rPr>
              <a:t> value during a receive operation that is set to true if the received value was delivered by a successful send operation to the channel. Channels are declared using the </a:t>
            </a:r>
            <a:r>
              <a:rPr lang="en-CA" sz="1800" kern="100">
                <a:solidFill>
                  <a:srgbClr val="00B050"/>
                </a:solidFill>
                <a:effectLst/>
                <a:latin typeface="Cascadia Code" panose="020B0609020000020004" pitchFamily="49" charset="0"/>
                <a:ea typeface="Calibri" panose="020F0502020204030204" pitchFamily="34" charset="0"/>
                <a:cs typeface="Arial" panose="020B0604020202020204" pitchFamily="34" charset="0"/>
              </a:rPr>
              <a:t>chan</a:t>
            </a:r>
            <a:r>
              <a:rPr lang="en-CA" sz="1800" kern="100">
                <a:solidFill>
                  <a:srgbClr val="00B050"/>
                </a:solidFill>
                <a:effectLst/>
                <a:latin typeface="Arial" panose="020B0604020202020204" pitchFamily="34" charset="0"/>
                <a:ea typeface="Calibri" panose="020F0502020204030204" pitchFamily="34" charset="0"/>
              </a:rPr>
              <a:t> </a:t>
            </a:r>
            <a:r>
              <a:rPr lang="en-CA" sz="1800" kern="100">
                <a:effectLst/>
                <a:latin typeface="Arial" panose="020B0604020202020204" pitchFamily="34" charset="0"/>
                <a:ea typeface="Calibri" panose="020F0502020204030204" pitchFamily="34" charset="0"/>
              </a:rPr>
              <a:t>keyword and the </a:t>
            </a:r>
            <a:r>
              <a:rPr lang="en-CA" sz="1800" kern="100">
                <a:solidFill>
                  <a:srgbClr val="8EAADB"/>
                </a:solidFill>
                <a:effectLst/>
                <a:latin typeface="Cascadia Code" panose="020B0609020000020004" pitchFamily="49" charset="0"/>
                <a:ea typeface="Calibri" panose="020F0502020204030204" pitchFamily="34" charset="0"/>
              </a:rPr>
              <a:t>make</a:t>
            </a:r>
            <a:r>
              <a:rPr lang="en-CA" sz="1800" kern="100">
                <a:solidFill>
                  <a:srgbClr val="8EAADB"/>
                </a:solidFill>
                <a:effectLst/>
                <a:latin typeface="Arial" panose="020B0604020202020204" pitchFamily="34" charset="0"/>
                <a:ea typeface="Calibri" panose="020F0502020204030204" pitchFamily="34" charset="0"/>
              </a:rPr>
              <a:t> </a:t>
            </a:r>
            <a:r>
              <a:rPr lang="en-CA" sz="1800" kern="100">
                <a:effectLst/>
                <a:latin typeface="Arial" panose="020B0604020202020204" pitchFamily="34" charset="0"/>
                <a:ea typeface="Calibri" panose="020F0502020204030204" pitchFamily="34" charset="0"/>
              </a:rPr>
              <a:t>function, followed by the variable type to be exchanged.  </a:t>
            </a:r>
            <a:endParaRPr lang="en-US" sz="1800" kern="100">
              <a:effectLst/>
              <a:latin typeface="Arial" panose="020B0604020202020204" pitchFamily="34" charset="0"/>
              <a:ea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452A91F0-AC9F-4EB0-B8EE-8EAC204362A9}" type="slidenum">
              <a:rPr lang="en-US" smtClean="0"/>
              <a:t>2</a:t>
            </a:fld>
            <a:endParaRPr lang="en-US"/>
          </a:p>
        </p:txBody>
      </p:sp>
    </p:spTree>
    <p:extLst>
      <p:ext uri="{BB962C8B-B14F-4D97-AF65-F5344CB8AC3E}">
        <p14:creationId xmlns:p14="http://schemas.microsoft.com/office/powerpoint/2010/main" val="1551501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Arial" panose="020B0604020202020204" pitchFamily="34" charset="0"/>
                <a:ea typeface="Calibri" panose="020F0502020204030204" pitchFamily="34" charset="0"/>
              </a:rPr>
              <a:t>A nil channel is a channel that is only declared, not created; thus, the value of the channel is nil. It is not possible to send or receive data to a nil channel, as the channel exists only in name, and attempting to do so will result in a deadlock. In addition, attempting to close a nil channel will result in a panic.</a:t>
            </a:r>
            <a:endParaRPr lang="en-US" sz="1800" kern="100" dirty="0">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452A91F0-AC9F-4EB0-B8EE-8EAC204362A9}" type="slidenum">
              <a:rPr lang="en-US" smtClean="0"/>
              <a:t>25</a:t>
            </a:fld>
            <a:endParaRPr lang="en-US"/>
          </a:p>
        </p:txBody>
      </p:sp>
    </p:spTree>
    <p:extLst>
      <p:ext uri="{BB962C8B-B14F-4D97-AF65-F5344CB8AC3E}">
        <p14:creationId xmlns:p14="http://schemas.microsoft.com/office/powerpoint/2010/main" val="1553845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a:effectLst/>
                <a:latin typeface="Arial" panose="020B0604020202020204" pitchFamily="34" charset="0"/>
                <a:ea typeface="Calibri" panose="020F0502020204030204" pitchFamily="34" charset="0"/>
              </a:rPr>
              <a:t>An unbuffered channel is a channel that does not have a declared capacity. As a result, an unbuffered channel must immediately have a receiver ready; otherwise, the sender routine will be blocked. This allows for synchronous communication between the two routines. Unbuffered channels must also have the send and receive operations in separate channels, as otherwise it will cause deadlock.</a:t>
            </a:r>
          </a:p>
          <a:p>
            <a:endParaRPr lang="en-CA"/>
          </a:p>
        </p:txBody>
      </p:sp>
      <p:sp>
        <p:nvSpPr>
          <p:cNvPr id="4" name="Slide Number Placeholder 3"/>
          <p:cNvSpPr>
            <a:spLocks noGrp="1"/>
          </p:cNvSpPr>
          <p:nvPr>
            <p:ph type="sldNum" sz="quarter" idx="5"/>
          </p:nvPr>
        </p:nvSpPr>
        <p:spPr/>
        <p:txBody>
          <a:bodyPr/>
          <a:lstStyle/>
          <a:p>
            <a:fld id="{452A91F0-AC9F-4EB0-B8EE-8EAC204362A9}" type="slidenum">
              <a:rPr lang="en-US" smtClean="0"/>
              <a:t>6</a:t>
            </a:fld>
            <a:endParaRPr lang="en-US"/>
          </a:p>
        </p:txBody>
      </p:sp>
    </p:spTree>
    <p:extLst>
      <p:ext uri="{BB962C8B-B14F-4D97-AF65-F5344CB8AC3E}">
        <p14:creationId xmlns:p14="http://schemas.microsoft.com/office/powerpoint/2010/main" val="194431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a:effectLst/>
                <a:latin typeface="Arial" panose="020B0604020202020204" pitchFamily="34" charset="0"/>
                <a:ea typeface="Calibri" panose="020F0502020204030204" pitchFamily="34" charset="0"/>
              </a:rPr>
              <a:t>A buffered channel is a channel that has a specified capacity, which is given as an extra parameter at the channel’s declaration. Unlike an unbuffered channel, a buffered channel does not need an immediate receiver after accepting a sent value. Instead, a buffered channel can accept a limited number of values to be sent to it without a receiver being immediately available. The buffered channel will be blocked only when the buffer capacity is exceeded. </a:t>
            </a:r>
            <a:endParaRPr lang="en-CA"/>
          </a:p>
        </p:txBody>
      </p:sp>
      <p:sp>
        <p:nvSpPr>
          <p:cNvPr id="4" name="Slide Number Placeholder 3"/>
          <p:cNvSpPr>
            <a:spLocks noGrp="1"/>
          </p:cNvSpPr>
          <p:nvPr>
            <p:ph type="sldNum" sz="quarter" idx="5"/>
          </p:nvPr>
        </p:nvSpPr>
        <p:spPr/>
        <p:txBody>
          <a:bodyPr/>
          <a:lstStyle/>
          <a:p>
            <a:fld id="{452A91F0-AC9F-4EB0-B8EE-8EAC204362A9}" type="slidenum">
              <a:rPr lang="en-US" smtClean="0"/>
              <a:t>9</a:t>
            </a:fld>
            <a:endParaRPr lang="en-US"/>
          </a:p>
        </p:txBody>
      </p:sp>
    </p:spTree>
    <p:extLst>
      <p:ext uri="{BB962C8B-B14F-4D97-AF65-F5344CB8AC3E}">
        <p14:creationId xmlns:p14="http://schemas.microsoft.com/office/powerpoint/2010/main" val="1047153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kern="100" dirty="0">
                <a:effectLst/>
                <a:latin typeface="Arial" panose="020B0604020202020204" pitchFamily="34" charset="0"/>
                <a:ea typeface="Calibri" panose="020F0502020204030204" pitchFamily="34" charset="0"/>
              </a:rPr>
              <a:t>Using a for-loop makes it possible to iterate over a buffered channel without needing multiple receive statements. Using the </a:t>
            </a:r>
            <a:r>
              <a:rPr lang="en-CA" sz="1800" kern="100" dirty="0">
                <a:solidFill>
                  <a:srgbClr val="ED7D31"/>
                </a:solidFill>
                <a:effectLst/>
                <a:latin typeface="Cascadia Code" panose="020B0609020000020004" pitchFamily="49" charset="0"/>
                <a:ea typeface="Calibri" panose="020F0502020204030204" pitchFamily="34" charset="0"/>
              </a:rPr>
              <a:t>range</a:t>
            </a:r>
            <a:r>
              <a:rPr lang="en-CA" sz="1800" kern="100" dirty="0">
                <a:solidFill>
                  <a:srgbClr val="ED7D31"/>
                </a:solidFill>
                <a:effectLst/>
                <a:latin typeface="Arial" panose="020B0604020202020204" pitchFamily="34" charset="0"/>
                <a:ea typeface="Calibri" panose="020F0502020204030204" pitchFamily="34" charset="0"/>
              </a:rPr>
              <a:t> </a:t>
            </a:r>
            <a:r>
              <a:rPr lang="en-CA" sz="1800" kern="100" dirty="0">
                <a:effectLst/>
                <a:latin typeface="Arial" panose="020B0604020202020204" pitchFamily="34" charset="0"/>
                <a:ea typeface="Calibri" panose="020F0502020204030204" pitchFamily="34" charset="0"/>
              </a:rPr>
              <a:t>keyword, it is possible to iterate through each sent value, but the channel must be closed before iterating through the channel, as </a:t>
            </a:r>
            <a:r>
              <a:rPr lang="en-CA" sz="1800" kern="100" dirty="0">
                <a:solidFill>
                  <a:srgbClr val="ED7D31"/>
                </a:solidFill>
                <a:effectLst/>
                <a:latin typeface="Cascadia Code" panose="020B0609020000020004" pitchFamily="49" charset="0"/>
                <a:ea typeface="Calibri" panose="020F0502020204030204" pitchFamily="34" charset="0"/>
              </a:rPr>
              <a:t>range</a:t>
            </a:r>
            <a:r>
              <a:rPr lang="en-CA" sz="1800" kern="100" dirty="0">
                <a:solidFill>
                  <a:srgbClr val="ED7D31"/>
                </a:solidFill>
                <a:effectLst/>
                <a:latin typeface="Arial" panose="020B0604020202020204" pitchFamily="34" charset="0"/>
                <a:ea typeface="Calibri" panose="020F0502020204030204" pitchFamily="34" charset="0"/>
              </a:rPr>
              <a:t> </a:t>
            </a:r>
            <a:r>
              <a:rPr lang="en-CA" sz="1800" kern="100" dirty="0">
                <a:effectLst/>
                <a:latin typeface="Arial" panose="020B0604020202020204" pitchFamily="34" charset="0"/>
                <a:ea typeface="Calibri" panose="020F0502020204030204" pitchFamily="34" charset="0"/>
              </a:rPr>
              <a:t>only stops when the channel is told to close.</a:t>
            </a:r>
          </a:p>
        </p:txBody>
      </p:sp>
      <p:sp>
        <p:nvSpPr>
          <p:cNvPr id="4" name="Slide Number Placeholder 3"/>
          <p:cNvSpPr>
            <a:spLocks noGrp="1"/>
          </p:cNvSpPr>
          <p:nvPr>
            <p:ph type="sldNum" sz="quarter" idx="5"/>
          </p:nvPr>
        </p:nvSpPr>
        <p:spPr/>
        <p:txBody>
          <a:bodyPr/>
          <a:lstStyle/>
          <a:p>
            <a:fld id="{452A91F0-AC9F-4EB0-B8EE-8EAC204362A9}" type="slidenum">
              <a:rPr lang="en-US" smtClean="0"/>
              <a:t>11</a:t>
            </a:fld>
            <a:endParaRPr lang="en-US"/>
          </a:p>
        </p:txBody>
      </p:sp>
    </p:spTree>
    <p:extLst>
      <p:ext uri="{BB962C8B-B14F-4D97-AF65-F5344CB8AC3E}">
        <p14:creationId xmlns:p14="http://schemas.microsoft.com/office/powerpoint/2010/main" val="3612384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a:effectLst/>
                <a:latin typeface="Arial" panose="020B0604020202020204" pitchFamily="34" charset="0"/>
                <a:ea typeface="Calibri" panose="020F0502020204030204" pitchFamily="34" charset="0"/>
              </a:rPr>
              <a:t>Closing a channel is useful when no more values need to be sent to the channel. Closing a channel also can indicate completeness to the channel’s receivers. Only the sender should be closing the channel, as sending data to a closed channel will cause a panic. It is still possible, however, to read data from a closed channel. It is even required to close a channel before iterating through it using </a:t>
            </a:r>
            <a:r>
              <a:rPr lang="en-CA" sz="1800" kern="100">
                <a:solidFill>
                  <a:srgbClr val="ED7D31"/>
                </a:solidFill>
                <a:effectLst/>
                <a:latin typeface="Cascadia Code" panose="020B0609020000020004" pitchFamily="49" charset="0"/>
                <a:ea typeface="Calibri" panose="020F0502020204030204" pitchFamily="34" charset="0"/>
              </a:rPr>
              <a:t>for</a:t>
            </a:r>
            <a:r>
              <a:rPr lang="en-CA" sz="1800" kern="100">
                <a:solidFill>
                  <a:srgbClr val="ED7D31"/>
                </a:solidFill>
                <a:effectLst/>
                <a:latin typeface="Arial" panose="020B0604020202020204" pitchFamily="34" charset="0"/>
                <a:ea typeface="Calibri" panose="020F0502020204030204" pitchFamily="34" charset="0"/>
              </a:rPr>
              <a:t> </a:t>
            </a:r>
            <a:r>
              <a:rPr lang="en-CA" sz="1800" kern="100">
                <a:effectLst/>
                <a:latin typeface="Arial" panose="020B0604020202020204" pitchFamily="34" charset="0"/>
                <a:ea typeface="Calibri" panose="020F0502020204030204" pitchFamily="34" charset="0"/>
              </a:rPr>
              <a:t>and </a:t>
            </a:r>
            <a:r>
              <a:rPr lang="en-CA" sz="1800" kern="100">
                <a:solidFill>
                  <a:srgbClr val="ED7D31"/>
                </a:solidFill>
                <a:effectLst/>
                <a:latin typeface="Cascadia Code" panose="020B0609020000020004" pitchFamily="49" charset="0"/>
                <a:ea typeface="Calibri" panose="020F0502020204030204" pitchFamily="34" charset="0"/>
              </a:rPr>
              <a:t>range</a:t>
            </a:r>
            <a:r>
              <a:rPr lang="en-CA" sz="1800" kern="100">
                <a:effectLst/>
                <a:latin typeface="Arial" panose="020B0604020202020204" pitchFamily="34" charset="0"/>
                <a:ea typeface="Calibri" panose="020F0502020204030204" pitchFamily="34" charset="0"/>
              </a:rPr>
              <a:t>.</a:t>
            </a:r>
          </a:p>
          <a:p>
            <a:endParaRPr lang="en-CA"/>
          </a:p>
        </p:txBody>
      </p:sp>
      <p:sp>
        <p:nvSpPr>
          <p:cNvPr id="4" name="Slide Number Placeholder 3"/>
          <p:cNvSpPr>
            <a:spLocks noGrp="1"/>
          </p:cNvSpPr>
          <p:nvPr>
            <p:ph type="sldNum" sz="quarter" idx="5"/>
          </p:nvPr>
        </p:nvSpPr>
        <p:spPr/>
        <p:txBody>
          <a:bodyPr/>
          <a:lstStyle/>
          <a:p>
            <a:fld id="{452A91F0-AC9F-4EB0-B8EE-8EAC204362A9}" type="slidenum">
              <a:rPr lang="en-US" smtClean="0"/>
              <a:t>14</a:t>
            </a:fld>
            <a:endParaRPr lang="en-US"/>
          </a:p>
        </p:txBody>
      </p:sp>
    </p:spTree>
    <p:extLst>
      <p:ext uri="{BB962C8B-B14F-4D97-AF65-F5344CB8AC3E}">
        <p14:creationId xmlns:p14="http://schemas.microsoft.com/office/powerpoint/2010/main" val="3267063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a:effectLst/>
                <a:latin typeface="Arial" panose="020B0604020202020204" pitchFamily="34" charset="0"/>
                <a:ea typeface="Calibri" panose="020F0502020204030204" pitchFamily="34" charset="0"/>
              </a:rPr>
              <a:t>The </a:t>
            </a:r>
            <a:r>
              <a:rPr lang="en-CA" sz="1800">
                <a:solidFill>
                  <a:srgbClr val="ED7D31"/>
                </a:solidFill>
                <a:effectLst/>
                <a:latin typeface="Cascadia Code" panose="020B0609020000020004" pitchFamily="49" charset="0"/>
                <a:ea typeface="Calibri" panose="020F0502020204030204" pitchFamily="34" charset="0"/>
              </a:rPr>
              <a:t>select</a:t>
            </a:r>
            <a:r>
              <a:rPr lang="en-CA" sz="1800">
                <a:solidFill>
                  <a:srgbClr val="ED7D31"/>
                </a:solidFill>
                <a:effectLst/>
                <a:latin typeface="Arial" panose="020B0604020202020204" pitchFamily="34" charset="0"/>
                <a:ea typeface="Calibri" panose="020F0502020204030204" pitchFamily="34" charset="0"/>
              </a:rPr>
              <a:t> </a:t>
            </a:r>
            <a:r>
              <a:rPr lang="en-CA" sz="1800">
                <a:effectLst/>
                <a:latin typeface="Arial" panose="020B0604020202020204" pitchFamily="34" charset="0"/>
                <a:ea typeface="Calibri" panose="020F0502020204030204" pitchFamily="34" charset="0"/>
              </a:rPr>
              <a:t>statement makes it possible to wait for multiple channel operations. It can be used with a mixture of send/receive requests, whatever is available first is executed. If two channel operations are available, then </a:t>
            </a:r>
            <a:r>
              <a:rPr lang="en-CA" sz="1800">
                <a:solidFill>
                  <a:srgbClr val="ED7D31"/>
                </a:solidFill>
                <a:effectLst/>
                <a:latin typeface="Cascadia Code" panose="020B0609020000020004" pitchFamily="49" charset="0"/>
                <a:ea typeface="Calibri" panose="020F0502020204030204" pitchFamily="34" charset="0"/>
              </a:rPr>
              <a:t>select</a:t>
            </a:r>
            <a:r>
              <a:rPr lang="en-CA" sz="1800">
                <a:effectLst/>
                <a:latin typeface="Arial" panose="020B0604020202020204" pitchFamily="34" charset="0"/>
                <a:ea typeface="Calibri" panose="020F0502020204030204" pitchFamily="34" charset="0"/>
              </a:rPr>
              <a:t> acts like a scheduler, the order of the operations is not guaranteed.</a:t>
            </a:r>
            <a:endParaRPr lang="en-CA"/>
          </a:p>
        </p:txBody>
      </p:sp>
      <p:sp>
        <p:nvSpPr>
          <p:cNvPr id="4" name="Slide Number Placeholder 3"/>
          <p:cNvSpPr>
            <a:spLocks noGrp="1"/>
          </p:cNvSpPr>
          <p:nvPr>
            <p:ph type="sldNum" sz="quarter" idx="5"/>
          </p:nvPr>
        </p:nvSpPr>
        <p:spPr/>
        <p:txBody>
          <a:bodyPr/>
          <a:lstStyle/>
          <a:p>
            <a:fld id="{452A91F0-AC9F-4EB0-B8EE-8EAC204362A9}" type="slidenum">
              <a:rPr lang="en-US" smtClean="0"/>
              <a:t>16</a:t>
            </a:fld>
            <a:endParaRPr lang="en-US"/>
          </a:p>
        </p:txBody>
      </p:sp>
    </p:spTree>
    <p:extLst>
      <p:ext uri="{BB962C8B-B14F-4D97-AF65-F5344CB8AC3E}">
        <p14:creationId xmlns:p14="http://schemas.microsoft.com/office/powerpoint/2010/main" val="2141587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effectLst/>
                <a:latin typeface="Arial" panose="020B0604020202020204" pitchFamily="34" charset="0"/>
                <a:ea typeface="Calibri" panose="020F0502020204030204" pitchFamily="34" charset="0"/>
              </a:rPr>
              <a:t>The </a:t>
            </a:r>
            <a:r>
              <a:rPr lang="en-CA" sz="1800" dirty="0">
                <a:solidFill>
                  <a:srgbClr val="ED7D31"/>
                </a:solidFill>
                <a:effectLst/>
                <a:latin typeface="Cascadia Code" panose="020B0609020000020004" pitchFamily="49" charset="0"/>
                <a:ea typeface="Calibri" panose="020F0502020204030204" pitchFamily="34" charset="0"/>
              </a:rPr>
              <a:t>select</a:t>
            </a:r>
            <a:r>
              <a:rPr lang="en-CA" sz="1800" dirty="0">
                <a:solidFill>
                  <a:srgbClr val="ED7D31"/>
                </a:solidFill>
                <a:effectLst/>
                <a:latin typeface="Arial" panose="020B0604020202020204" pitchFamily="34" charset="0"/>
                <a:ea typeface="Calibri" panose="020F0502020204030204" pitchFamily="34" charset="0"/>
              </a:rPr>
              <a:t> </a:t>
            </a:r>
            <a:r>
              <a:rPr lang="en-CA" sz="1800" dirty="0">
                <a:effectLst/>
                <a:latin typeface="Arial" panose="020B0604020202020204" pitchFamily="34" charset="0"/>
                <a:ea typeface="Calibri" panose="020F0502020204030204" pitchFamily="34" charset="0"/>
              </a:rPr>
              <a:t>statement makes it possible to wait for multiple channel operations. It can be used with a mixture of send/receive requests, whatever is available first is executed. If two channel operations are available, then </a:t>
            </a:r>
            <a:r>
              <a:rPr lang="en-CA" sz="1800" dirty="0">
                <a:solidFill>
                  <a:srgbClr val="ED7D31"/>
                </a:solidFill>
                <a:effectLst/>
                <a:latin typeface="Cascadia Code" panose="020B0609020000020004" pitchFamily="49" charset="0"/>
                <a:ea typeface="Calibri" panose="020F0502020204030204" pitchFamily="34" charset="0"/>
              </a:rPr>
              <a:t>select</a:t>
            </a:r>
            <a:r>
              <a:rPr lang="en-CA" sz="1800" dirty="0">
                <a:effectLst/>
                <a:latin typeface="Arial" panose="020B0604020202020204" pitchFamily="34" charset="0"/>
                <a:ea typeface="Calibri" panose="020F0502020204030204" pitchFamily="34" charset="0"/>
              </a:rPr>
              <a:t> acts like a scheduler, the order of the operations is not guaranteed.</a:t>
            </a:r>
            <a:endParaRPr lang="en-US" dirty="0"/>
          </a:p>
        </p:txBody>
      </p:sp>
      <p:sp>
        <p:nvSpPr>
          <p:cNvPr id="4" name="Slide Number Placeholder 3"/>
          <p:cNvSpPr>
            <a:spLocks noGrp="1"/>
          </p:cNvSpPr>
          <p:nvPr>
            <p:ph type="sldNum" sz="quarter" idx="5"/>
          </p:nvPr>
        </p:nvSpPr>
        <p:spPr/>
        <p:txBody>
          <a:bodyPr/>
          <a:lstStyle/>
          <a:p>
            <a:fld id="{452A91F0-AC9F-4EB0-B8EE-8EAC204362A9}" type="slidenum">
              <a:rPr lang="en-US" smtClean="0"/>
              <a:t>17</a:t>
            </a:fld>
            <a:endParaRPr lang="en-US"/>
          </a:p>
        </p:txBody>
      </p:sp>
    </p:spTree>
    <p:extLst>
      <p:ext uri="{BB962C8B-B14F-4D97-AF65-F5344CB8AC3E}">
        <p14:creationId xmlns:p14="http://schemas.microsoft.com/office/powerpoint/2010/main" val="430180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00" dirty="0">
                <a:effectLst/>
                <a:latin typeface="Arial" panose="020B0604020202020204" pitchFamily="34" charset="0"/>
                <a:ea typeface="Calibri" panose="020F0502020204030204" pitchFamily="34" charset="0"/>
              </a:rPr>
              <a:t>The </a:t>
            </a:r>
            <a:r>
              <a:rPr lang="en-CA" sz="1800" kern="100" dirty="0">
                <a:solidFill>
                  <a:srgbClr val="ED7D31"/>
                </a:solidFill>
                <a:effectLst/>
                <a:latin typeface="Cascadia Code" panose="020B0609020000020004" pitchFamily="49" charset="0"/>
                <a:ea typeface="Calibri" panose="020F0502020204030204" pitchFamily="34" charset="0"/>
              </a:rPr>
              <a:t>select</a:t>
            </a:r>
            <a:r>
              <a:rPr lang="en-CA" sz="1800" kern="100" dirty="0">
                <a:solidFill>
                  <a:srgbClr val="ED7D31"/>
                </a:solidFill>
                <a:effectLst/>
                <a:latin typeface="Arial" panose="020B0604020202020204" pitchFamily="34" charset="0"/>
                <a:ea typeface="Calibri" panose="020F0502020204030204" pitchFamily="34" charset="0"/>
              </a:rPr>
              <a:t> </a:t>
            </a:r>
            <a:r>
              <a:rPr lang="en-CA" sz="1800" kern="100" dirty="0">
                <a:effectLst/>
                <a:latin typeface="Arial" panose="020B0604020202020204" pitchFamily="34" charset="0"/>
                <a:ea typeface="Calibri" panose="020F0502020204030204" pitchFamily="34" charset="0"/>
              </a:rPr>
              <a:t>statement makes it possible to wait for the first available goroutine that can receive a value. When one goroutine is available to receive a value, the </a:t>
            </a:r>
            <a:r>
              <a:rPr lang="en-CA" sz="1800" kern="100" dirty="0">
                <a:solidFill>
                  <a:srgbClr val="ED7D31"/>
                </a:solidFill>
                <a:effectLst/>
                <a:latin typeface="Cascadia Code" panose="020B0609020000020004" pitchFamily="49" charset="0"/>
                <a:ea typeface="Calibri" panose="020F0502020204030204" pitchFamily="34" charset="0"/>
              </a:rPr>
              <a:t>select</a:t>
            </a:r>
            <a:r>
              <a:rPr lang="en-CA" sz="1800" kern="100" dirty="0">
                <a:solidFill>
                  <a:srgbClr val="ED7D31"/>
                </a:solidFill>
                <a:effectLst/>
                <a:latin typeface="Arial" panose="020B0604020202020204" pitchFamily="34" charset="0"/>
                <a:ea typeface="Calibri" panose="020F0502020204030204" pitchFamily="34" charset="0"/>
              </a:rPr>
              <a:t> </a:t>
            </a:r>
            <a:r>
              <a:rPr lang="en-CA" sz="1800" kern="100" dirty="0">
                <a:effectLst/>
                <a:latin typeface="Arial" panose="020B0604020202020204" pitchFamily="34" charset="0"/>
                <a:ea typeface="Calibri" panose="020F0502020204030204" pitchFamily="34" charset="0"/>
              </a:rPr>
              <a:t>statement sends a value to the channel with the available goroutine.</a:t>
            </a:r>
            <a:endParaRPr lang="en-US" sz="1800" kern="100" dirty="0">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452A91F0-AC9F-4EB0-B8EE-8EAC204362A9}" type="slidenum">
              <a:rPr lang="en-US" smtClean="0"/>
              <a:t>20</a:t>
            </a:fld>
            <a:endParaRPr lang="en-US"/>
          </a:p>
        </p:txBody>
      </p:sp>
    </p:spTree>
    <p:extLst>
      <p:ext uri="{BB962C8B-B14F-4D97-AF65-F5344CB8AC3E}">
        <p14:creationId xmlns:p14="http://schemas.microsoft.com/office/powerpoint/2010/main" val="1628403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effectLst/>
                <a:latin typeface="Arial" panose="020B0604020202020204" pitchFamily="34" charset="0"/>
                <a:ea typeface="Calibri" panose="020F0502020204030204" pitchFamily="34" charset="0"/>
              </a:rPr>
              <a:t>The </a:t>
            </a:r>
            <a:r>
              <a:rPr lang="en-CA" sz="1800" dirty="0">
                <a:solidFill>
                  <a:srgbClr val="ED7D31"/>
                </a:solidFill>
                <a:effectLst/>
                <a:latin typeface="Cascadia Code" panose="020B0609020000020004" pitchFamily="49" charset="0"/>
                <a:ea typeface="Calibri" panose="020F0502020204030204" pitchFamily="34" charset="0"/>
              </a:rPr>
              <a:t>default</a:t>
            </a:r>
            <a:r>
              <a:rPr lang="en-CA" sz="1800" dirty="0">
                <a:effectLst/>
                <a:latin typeface="Arial" panose="020B0604020202020204" pitchFamily="34" charset="0"/>
                <a:ea typeface="Calibri" panose="020F0502020204030204" pitchFamily="34" charset="0"/>
              </a:rPr>
              <a:t> case is useful with </a:t>
            </a:r>
            <a:r>
              <a:rPr lang="en-CA" sz="1800" dirty="0">
                <a:solidFill>
                  <a:srgbClr val="ED7D31"/>
                </a:solidFill>
                <a:effectLst/>
                <a:latin typeface="Cascadia Code" panose="020B0609020000020004" pitchFamily="49" charset="0"/>
                <a:ea typeface="Calibri" panose="020F0502020204030204" pitchFamily="34" charset="0"/>
              </a:rPr>
              <a:t>select</a:t>
            </a:r>
            <a:r>
              <a:rPr lang="en-CA" sz="1800" dirty="0">
                <a:solidFill>
                  <a:srgbClr val="ED7D31"/>
                </a:solidFill>
                <a:effectLst/>
                <a:latin typeface="Arial" panose="020B0604020202020204" pitchFamily="34" charset="0"/>
                <a:ea typeface="Calibri" panose="020F0502020204030204" pitchFamily="34" charset="0"/>
              </a:rPr>
              <a:t> </a:t>
            </a:r>
            <a:r>
              <a:rPr lang="en-CA" sz="1800" dirty="0">
                <a:effectLst/>
                <a:latin typeface="Arial" panose="020B0604020202020204" pitchFamily="34" charset="0"/>
                <a:ea typeface="Calibri" panose="020F0502020204030204" pitchFamily="34" charset="0"/>
              </a:rPr>
              <a:t>statements, as it will run when no other cases are ready. Having a </a:t>
            </a:r>
            <a:r>
              <a:rPr lang="en-CA" sz="1800" dirty="0">
                <a:solidFill>
                  <a:srgbClr val="ED7D31"/>
                </a:solidFill>
                <a:effectLst/>
                <a:latin typeface="Cascadia Code" panose="020B0609020000020004" pitchFamily="49" charset="0"/>
                <a:ea typeface="Calibri" panose="020F0502020204030204" pitchFamily="34" charset="0"/>
              </a:rPr>
              <a:t>default</a:t>
            </a:r>
            <a:r>
              <a:rPr lang="en-CA" sz="1800" dirty="0">
                <a:effectLst/>
                <a:latin typeface="Arial" panose="020B0604020202020204" pitchFamily="34" charset="0"/>
                <a:ea typeface="Calibri" panose="020F0502020204030204" pitchFamily="34" charset="0"/>
              </a:rPr>
              <a:t> case can also prevent deadlock as it allows the main goroutine to keep running without being blocked by </a:t>
            </a:r>
            <a:r>
              <a:rPr lang="en-CA" sz="1800" dirty="0">
                <a:solidFill>
                  <a:srgbClr val="ED7D31"/>
                </a:solidFill>
                <a:effectLst/>
                <a:latin typeface="Cascadia Code" panose="020B0609020000020004" pitchFamily="49" charset="0"/>
                <a:ea typeface="Calibri" panose="020F0502020204030204" pitchFamily="34" charset="0"/>
              </a:rPr>
              <a:t>select</a:t>
            </a:r>
            <a:r>
              <a:rPr lang="en-CA" sz="1800" dirty="0">
                <a:effectLst/>
                <a:latin typeface="Arial" panose="020B0604020202020204" pitchFamily="34" charset="0"/>
                <a:ea typeface="Calibri" panose="020F0502020204030204" pitchFamily="34" charset="0"/>
              </a:rPr>
              <a:t>. </a:t>
            </a:r>
            <a:endParaRPr lang="en-US" dirty="0"/>
          </a:p>
        </p:txBody>
      </p:sp>
      <p:sp>
        <p:nvSpPr>
          <p:cNvPr id="4" name="Slide Number Placeholder 3"/>
          <p:cNvSpPr>
            <a:spLocks noGrp="1"/>
          </p:cNvSpPr>
          <p:nvPr>
            <p:ph type="sldNum" sz="quarter" idx="5"/>
          </p:nvPr>
        </p:nvSpPr>
        <p:spPr/>
        <p:txBody>
          <a:bodyPr/>
          <a:lstStyle/>
          <a:p>
            <a:fld id="{452A91F0-AC9F-4EB0-B8EE-8EAC204362A9}" type="slidenum">
              <a:rPr lang="en-US" smtClean="0"/>
              <a:t>22</a:t>
            </a:fld>
            <a:endParaRPr lang="en-US"/>
          </a:p>
        </p:txBody>
      </p:sp>
    </p:spTree>
    <p:extLst>
      <p:ext uri="{BB962C8B-B14F-4D97-AF65-F5344CB8AC3E}">
        <p14:creationId xmlns:p14="http://schemas.microsoft.com/office/powerpoint/2010/main" val="397222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9DFC06B-D979-41C8-9729-E4153D3319D8}" type="datetimeFigureOut">
              <a:rPr lang="en-US" smtClean="0"/>
              <a:t>8/17/2023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FAB1A7C-1DEB-40A9-942F-C6DDB7F1DE9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4996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FC06B-D979-41C8-9729-E4153D3319D8}"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B1A7C-1DEB-40A9-942F-C6DDB7F1DE91}" type="slidenum">
              <a:rPr lang="en-US" smtClean="0"/>
              <a:t>‹#›</a:t>
            </a:fld>
            <a:endParaRPr lang="en-US"/>
          </a:p>
        </p:txBody>
      </p:sp>
    </p:spTree>
    <p:extLst>
      <p:ext uri="{BB962C8B-B14F-4D97-AF65-F5344CB8AC3E}">
        <p14:creationId xmlns:p14="http://schemas.microsoft.com/office/powerpoint/2010/main" val="3130420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FC06B-D979-41C8-9729-E4153D3319D8}"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B1A7C-1DEB-40A9-942F-C6DDB7F1DE91}" type="slidenum">
              <a:rPr lang="en-US" smtClean="0"/>
              <a:t>‹#›</a:t>
            </a:fld>
            <a:endParaRPr lang="en-US"/>
          </a:p>
        </p:txBody>
      </p:sp>
    </p:spTree>
    <p:extLst>
      <p:ext uri="{BB962C8B-B14F-4D97-AF65-F5344CB8AC3E}">
        <p14:creationId xmlns:p14="http://schemas.microsoft.com/office/powerpoint/2010/main" val="116365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FC06B-D979-41C8-9729-E4153D3319D8}"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B1A7C-1DEB-40A9-942F-C6DDB7F1DE91}" type="slidenum">
              <a:rPr lang="en-US" smtClean="0"/>
              <a:t>‹#›</a:t>
            </a:fld>
            <a:endParaRPr lang="en-US"/>
          </a:p>
        </p:txBody>
      </p:sp>
    </p:spTree>
    <p:extLst>
      <p:ext uri="{BB962C8B-B14F-4D97-AF65-F5344CB8AC3E}">
        <p14:creationId xmlns:p14="http://schemas.microsoft.com/office/powerpoint/2010/main" val="340597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DFC06B-D979-41C8-9729-E4153D3319D8}"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B1A7C-1DEB-40A9-942F-C6DDB7F1DE9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832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DFC06B-D979-41C8-9729-E4153D3319D8}"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B1A7C-1DEB-40A9-942F-C6DDB7F1DE91}" type="slidenum">
              <a:rPr lang="en-US" smtClean="0"/>
              <a:t>‹#›</a:t>
            </a:fld>
            <a:endParaRPr lang="en-US"/>
          </a:p>
        </p:txBody>
      </p:sp>
    </p:spTree>
    <p:extLst>
      <p:ext uri="{BB962C8B-B14F-4D97-AF65-F5344CB8AC3E}">
        <p14:creationId xmlns:p14="http://schemas.microsoft.com/office/powerpoint/2010/main" val="384939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DFC06B-D979-41C8-9729-E4153D3319D8}" type="datetimeFigureOut">
              <a:rPr lang="en-US" smtClean="0"/>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B1A7C-1DEB-40A9-942F-C6DDB7F1DE91}" type="slidenum">
              <a:rPr lang="en-US" smtClean="0"/>
              <a:t>‹#›</a:t>
            </a:fld>
            <a:endParaRPr lang="en-US"/>
          </a:p>
        </p:txBody>
      </p:sp>
    </p:spTree>
    <p:extLst>
      <p:ext uri="{BB962C8B-B14F-4D97-AF65-F5344CB8AC3E}">
        <p14:creationId xmlns:p14="http://schemas.microsoft.com/office/powerpoint/2010/main" val="225695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DFC06B-D979-41C8-9729-E4153D3319D8}" type="datetimeFigureOut">
              <a:rPr lang="en-US" smtClean="0"/>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B1A7C-1DEB-40A9-942F-C6DDB7F1DE91}" type="slidenum">
              <a:rPr lang="en-US" smtClean="0"/>
              <a:t>‹#›</a:t>
            </a:fld>
            <a:endParaRPr lang="en-US"/>
          </a:p>
        </p:txBody>
      </p:sp>
    </p:spTree>
    <p:extLst>
      <p:ext uri="{BB962C8B-B14F-4D97-AF65-F5344CB8AC3E}">
        <p14:creationId xmlns:p14="http://schemas.microsoft.com/office/powerpoint/2010/main" val="143991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FC06B-D979-41C8-9729-E4153D3319D8}" type="datetimeFigureOut">
              <a:rPr lang="en-US" smtClean="0"/>
              <a:t>8/17/2023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B1A7C-1DEB-40A9-942F-C6DDB7F1DE91}" type="slidenum">
              <a:rPr lang="en-US" smtClean="0"/>
              <a:t>‹#›</a:t>
            </a:fld>
            <a:endParaRPr lang="en-US"/>
          </a:p>
        </p:txBody>
      </p:sp>
    </p:spTree>
    <p:extLst>
      <p:ext uri="{BB962C8B-B14F-4D97-AF65-F5344CB8AC3E}">
        <p14:creationId xmlns:p14="http://schemas.microsoft.com/office/powerpoint/2010/main" val="200130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FC06B-D979-41C8-9729-E4153D3319D8}"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B1A7C-1DEB-40A9-942F-C6DDB7F1DE91}" type="slidenum">
              <a:rPr lang="en-US" smtClean="0"/>
              <a:t>‹#›</a:t>
            </a:fld>
            <a:endParaRPr lang="en-US"/>
          </a:p>
        </p:txBody>
      </p:sp>
    </p:spTree>
    <p:extLst>
      <p:ext uri="{BB962C8B-B14F-4D97-AF65-F5344CB8AC3E}">
        <p14:creationId xmlns:p14="http://schemas.microsoft.com/office/powerpoint/2010/main" val="29824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FC06B-D979-41C8-9729-E4153D3319D8}" type="datetimeFigureOut">
              <a:rPr lang="en-US" smtClean="0"/>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B1A7C-1DEB-40A9-942F-C6DDB7F1DE91}" type="slidenum">
              <a:rPr lang="en-US" smtClean="0"/>
              <a:t>‹#›</a:t>
            </a:fld>
            <a:endParaRPr lang="en-US"/>
          </a:p>
        </p:txBody>
      </p:sp>
    </p:spTree>
    <p:extLst>
      <p:ext uri="{BB962C8B-B14F-4D97-AF65-F5344CB8AC3E}">
        <p14:creationId xmlns:p14="http://schemas.microsoft.com/office/powerpoint/2010/main" val="390347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9DFC06B-D979-41C8-9729-E4153D3319D8}" type="datetimeFigureOut">
              <a:rPr lang="en-US" smtClean="0"/>
              <a:t>8/17/2023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FAB1A7C-1DEB-40A9-942F-C6DDB7F1DE91}" type="slidenum">
              <a:rPr lang="en-US" smtClean="0"/>
              <a:t>‹#›</a:t>
            </a:fld>
            <a:endParaRPr lang="en-US"/>
          </a:p>
        </p:txBody>
      </p:sp>
    </p:spTree>
    <p:extLst>
      <p:ext uri="{BB962C8B-B14F-4D97-AF65-F5344CB8AC3E}">
        <p14:creationId xmlns:p14="http://schemas.microsoft.com/office/powerpoint/2010/main" val="42762851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package" Target="../embeddings/Microsoft_Word_Document.docx"/></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A3A1-62F8-ADF9-D213-C66D6DF1381C}"/>
              </a:ext>
            </a:extLst>
          </p:cNvPr>
          <p:cNvSpPr>
            <a:spLocks noGrp="1"/>
          </p:cNvSpPr>
          <p:nvPr>
            <p:ph type="ctrTitle"/>
          </p:nvPr>
        </p:nvSpPr>
        <p:spPr/>
        <p:txBody>
          <a:bodyPr anchor="ctr"/>
          <a:lstStyle/>
          <a:p>
            <a:pPr algn="ctr"/>
            <a:r>
              <a:rPr lang="en-US" b="1">
                <a:effectLst>
                  <a:outerShdw blurRad="38100" dist="38100" dir="2700000" algn="tl">
                    <a:srgbClr val="000000">
                      <a:alpha val="43137"/>
                    </a:srgbClr>
                  </a:outerShdw>
                </a:effectLst>
                <a:latin typeface="Arial" panose="020B0604020202020204" pitchFamily="34" charset="0"/>
                <a:cs typeface="Arial" panose="020B0604020202020204" pitchFamily="34" charset="0"/>
              </a:rPr>
              <a:t>Go Channels</a:t>
            </a:r>
          </a:p>
        </p:txBody>
      </p:sp>
    </p:spTree>
    <p:extLst>
      <p:ext uri="{BB962C8B-B14F-4D97-AF65-F5344CB8AC3E}">
        <p14:creationId xmlns:p14="http://schemas.microsoft.com/office/powerpoint/2010/main" val="3865281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0F5E-B4A1-5C0D-88B8-A4D4D729A8B2}"/>
              </a:ext>
            </a:extLst>
          </p:cNvPr>
          <p:cNvSpPr>
            <a:spLocks noGrp="1"/>
          </p:cNvSpPr>
          <p:nvPr>
            <p:ph type="title"/>
          </p:nvPr>
        </p:nvSpPr>
        <p:spPr>
          <a:xfrm>
            <a:off x="646111" y="452718"/>
            <a:ext cx="9404723" cy="721778"/>
          </a:xfrm>
        </p:spPr>
        <p:txBody>
          <a:bodyPr/>
          <a:lstStyle/>
          <a:p>
            <a:r>
              <a:rPr lang="en-CA" b="1">
                <a:latin typeface="Arial" panose="020B0604020202020204" pitchFamily="34" charset="0"/>
                <a:cs typeface="Arial" panose="020B0604020202020204" pitchFamily="34" charset="0"/>
              </a:rPr>
              <a:t>Example of buffered channels</a:t>
            </a:r>
          </a:p>
        </p:txBody>
      </p:sp>
      <p:sp>
        <p:nvSpPr>
          <p:cNvPr id="4" name="Rectangle 2">
            <a:extLst>
              <a:ext uri="{FF2B5EF4-FFF2-40B4-BE49-F238E27FC236}">
                <a16:creationId xmlns:a16="http://schemas.microsoft.com/office/drawing/2014/main" id="{21E383A0-90B4-3A9E-2568-864489F9A302}"/>
              </a:ext>
            </a:extLst>
          </p:cNvPr>
          <p:cNvSpPr>
            <a:spLocks noChangeArrowheads="1"/>
          </p:cNvSpPr>
          <p:nvPr/>
        </p:nvSpPr>
        <p:spPr bwMode="auto">
          <a:xfrm>
            <a:off x="755904" y="12354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57A53C27-682C-5443-1151-0C23FF8689E0}"/>
              </a:ext>
            </a:extLst>
          </p:cNvPr>
          <p:cNvSpPr>
            <a:spLocks noChangeArrowheads="1"/>
          </p:cNvSpPr>
          <p:nvPr/>
        </p:nvSpPr>
        <p:spPr bwMode="auto">
          <a:xfrm>
            <a:off x="755903" y="1235455"/>
            <a:ext cx="136711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2FE73F17-4ED1-5A1B-E646-978CEA5660DE}"/>
              </a:ext>
            </a:extLst>
          </p:cNvPr>
          <p:cNvGraphicFramePr>
            <a:graphicFrameLocks noChangeAspect="1"/>
          </p:cNvGraphicFramePr>
          <p:nvPr>
            <p:extLst>
              <p:ext uri="{D42A27DB-BD31-4B8C-83A1-F6EECF244321}">
                <p14:modId xmlns:p14="http://schemas.microsoft.com/office/powerpoint/2010/main" val="2162298958"/>
              </p:ext>
            </p:extLst>
          </p:nvPr>
        </p:nvGraphicFramePr>
        <p:xfrm>
          <a:off x="755904" y="1235456"/>
          <a:ext cx="6673596" cy="4793810"/>
        </p:xfrm>
        <a:graphic>
          <a:graphicData uri="http://schemas.openxmlformats.org/presentationml/2006/ole">
            <mc:AlternateContent xmlns:mc="http://schemas.openxmlformats.org/markup-compatibility/2006">
              <mc:Choice xmlns:v="urn:schemas-microsoft-com:vml" Requires="v">
                <p:oleObj name="Document" r:id="rId2" imgW="5946318" imgH="4271841" progId="Word.OpenDocumentText.12">
                  <p:embed/>
                </p:oleObj>
              </mc:Choice>
              <mc:Fallback>
                <p:oleObj name="Document" r:id="rId2" imgW="5946318" imgH="4271841" progId="Word.OpenDocumentTex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04" y="1235456"/>
                        <a:ext cx="6673596" cy="4793810"/>
                      </a:xfrm>
                      <a:prstGeom prst="rect">
                        <a:avLst/>
                      </a:prstGeom>
                      <a:noFill/>
                    </p:spPr>
                  </p:pic>
                </p:oleObj>
              </mc:Fallback>
            </mc:AlternateContent>
          </a:graphicData>
        </a:graphic>
      </p:graphicFrame>
    </p:spTree>
    <p:extLst>
      <p:ext uri="{BB962C8B-B14F-4D97-AF65-F5344CB8AC3E}">
        <p14:creationId xmlns:p14="http://schemas.microsoft.com/office/powerpoint/2010/main" val="340985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524A-EFDB-E98C-1BDD-2AC5CC1251E2}"/>
              </a:ext>
            </a:extLst>
          </p:cNvPr>
          <p:cNvSpPr>
            <a:spLocks noGrp="1"/>
          </p:cNvSpPr>
          <p:nvPr>
            <p:ph type="title"/>
          </p:nvPr>
        </p:nvSpPr>
        <p:spPr>
          <a:xfrm>
            <a:off x="645132" y="228600"/>
            <a:ext cx="9692640" cy="1325562"/>
          </a:xfrm>
        </p:spPr>
        <p:txBody>
          <a:bodyPr anchor="ctr"/>
          <a:lstStyle/>
          <a:p>
            <a:r>
              <a:rPr lang="en-CA" b="1" dirty="0">
                <a:latin typeface="Arial" panose="020B0604020202020204" pitchFamily="34" charset="0"/>
                <a:cs typeface="Arial" panose="020B0604020202020204" pitchFamily="34" charset="0"/>
              </a:rPr>
              <a:t>For-loop and Channel</a:t>
            </a:r>
          </a:p>
        </p:txBody>
      </p:sp>
      <p:sp>
        <p:nvSpPr>
          <p:cNvPr id="4" name="Content Placeholder 2">
            <a:extLst>
              <a:ext uri="{FF2B5EF4-FFF2-40B4-BE49-F238E27FC236}">
                <a16:creationId xmlns:a16="http://schemas.microsoft.com/office/drawing/2014/main" id="{6FD762AE-2002-E45D-2CCA-5DE4B30D6D3F}"/>
              </a:ext>
            </a:extLst>
          </p:cNvPr>
          <p:cNvSpPr>
            <a:spLocks noGrp="1"/>
          </p:cNvSpPr>
          <p:nvPr>
            <p:ph idx="1"/>
          </p:nvPr>
        </p:nvSpPr>
        <p:spPr>
          <a:xfrm>
            <a:off x="645132" y="1296786"/>
            <a:ext cx="9404722" cy="4951614"/>
          </a:xfrm>
        </p:spPr>
        <p:txBody>
          <a:bodyPr/>
          <a:lstStyle/>
          <a:p>
            <a:r>
              <a:rPr lang="en-CA" sz="1800" dirty="0">
                <a:effectLst/>
                <a:latin typeface="Arial" panose="020B0604020202020204" pitchFamily="34" charset="0"/>
                <a:ea typeface="Calibri" panose="020F0502020204030204" pitchFamily="34" charset="0"/>
              </a:rPr>
              <a:t>Using a for-loop makes it possible to iterate over a buffered channel without needing multiple receive statements. </a:t>
            </a:r>
          </a:p>
          <a:p>
            <a:endParaRPr lang="en-CA" sz="1800" dirty="0">
              <a:effectLst/>
              <a:latin typeface="Arial" panose="020B0604020202020204" pitchFamily="34" charset="0"/>
              <a:ea typeface="Calibri" panose="020F0502020204030204" pitchFamily="34" charset="0"/>
            </a:endParaRPr>
          </a:p>
          <a:p>
            <a:pPr>
              <a:lnSpc>
                <a:spcPct val="107000"/>
              </a:lnSpc>
              <a:spcAft>
                <a:spcPts val="800"/>
              </a:spcAft>
            </a:pPr>
            <a:r>
              <a:rPr lang="en-CA" sz="1800" kern="100" dirty="0">
                <a:effectLst/>
                <a:latin typeface="Arial" panose="020B0604020202020204" pitchFamily="34" charset="0"/>
                <a:ea typeface="Calibri" panose="020F0502020204030204" pitchFamily="34" charset="0"/>
              </a:rPr>
              <a:t>Using the </a:t>
            </a:r>
            <a:r>
              <a:rPr lang="en-CA" sz="1800" kern="100" dirty="0">
                <a:solidFill>
                  <a:srgbClr val="ED7D31"/>
                </a:solidFill>
                <a:effectLst/>
                <a:latin typeface="Cascadia Code" panose="020B0609020000020004" pitchFamily="49" charset="0"/>
                <a:ea typeface="Calibri" panose="020F0502020204030204" pitchFamily="34" charset="0"/>
              </a:rPr>
              <a:t>range</a:t>
            </a:r>
            <a:r>
              <a:rPr lang="en-CA" sz="1800" kern="100" dirty="0">
                <a:solidFill>
                  <a:srgbClr val="ED7D31"/>
                </a:solidFill>
                <a:effectLst/>
                <a:latin typeface="Arial" panose="020B0604020202020204" pitchFamily="34" charset="0"/>
                <a:ea typeface="Calibri" panose="020F0502020204030204" pitchFamily="34" charset="0"/>
              </a:rPr>
              <a:t> </a:t>
            </a:r>
            <a:r>
              <a:rPr lang="en-CA" sz="1800" kern="100" dirty="0">
                <a:effectLst/>
                <a:latin typeface="Arial" panose="020B0604020202020204" pitchFamily="34" charset="0"/>
                <a:ea typeface="Calibri" panose="020F0502020204030204" pitchFamily="34" charset="0"/>
              </a:rPr>
              <a:t>keyword, it is possible to iterate through each sent value </a:t>
            </a:r>
          </a:p>
          <a:p>
            <a:pPr>
              <a:lnSpc>
                <a:spcPct val="107000"/>
              </a:lnSpc>
              <a:spcAft>
                <a:spcPts val="800"/>
              </a:spcAft>
            </a:pPr>
            <a:endParaRPr lang="en-CA" sz="1800" kern="100" dirty="0">
              <a:latin typeface="Arial" panose="020B0604020202020204" pitchFamily="34" charset="0"/>
              <a:ea typeface="Calibri" panose="020F0502020204030204" pitchFamily="34" charset="0"/>
            </a:endParaRPr>
          </a:p>
          <a:p>
            <a:pPr>
              <a:lnSpc>
                <a:spcPct val="107000"/>
              </a:lnSpc>
              <a:spcAft>
                <a:spcPts val="800"/>
              </a:spcAft>
            </a:pPr>
            <a:r>
              <a:rPr lang="en-CA" sz="1800" kern="100" dirty="0">
                <a:latin typeface="Arial" panose="020B0604020202020204" pitchFamily="34" charset="0"/>
                <a:ea typeface="Calibri" panose="020F0502020204030204" pitchFamily="34" charset="0"/>
              </a:rPr>
              <a:t>T</a:t>
            </a:r>
            <a:r>
              <a:rPr lang="en-CA" sz="1800" kern="100" dirty="0">
                <a:effectLst/>
                <a:latin typeface="Arial" panose="020B0604020202020204" pitchFamily="34" charset="0"/>
                <a:ea typeface="Calibri" panose="020F0502020204030204" pitchFamily="34" charset="0"/>
              </a:rPr>
              <a:t>he channel must be closed before iterating through the channel, as </a:t>
            </a:r>
            <a:r>
              <a:rPr lang="en-CA" sz="1800" kern="100" dirty="0">
                <a:solidFill>
                  <a:srgbClr val="ED7D31"/>
                </a:solidFill>
                <a:effectLst/>
                <a:latin typeface="Cascadia Code" panose="020B0609020000020004" pitchFamily="49" charset="0"/>
                <a:ea typeface="Calibri" panose="020F0502020204030204" pitchFamily="34" charset="0"/>
              </a:rPr>
              <a:t>range</a:t>
            </a:r>
            <a:r>
              <a:rPr lang="en-CA" sz="1800" kern="100" dirty="0">
                <a:solidFill>
                  <a:srgbClr val="ED7D31"/>
                </a:solidFill>
                <a:effectLst/>
                <a:latin typeface="Arial" panose="020B0604020202020204" pitchFamily="34" charset="0"/>
                <a:ea typeface="Calibri" panose="020F0502020204030204" pitchFamily="34" charset="0"/>
              </a:rPr>
              <a:t> </a:t>
            </a:r>
            <a:r>
              <a:rPr lang="en-CA" sz="1800" kern="100" dirty="0">
                <a:effectLst/>
                <a:latin typeface="Arial" panose="020B0604020202020204" pitchFamily="34" charset="0"/>
                <a:ea typeface="Calibri" panose="020F0502020204030204" pitchFamily="34" charset="0"/>
              </a:rPr>
              <a:t>only stops when the channel is told to close.</a:t>
            </a:r>
          </a:p>
        </p:txBody>
      </p:sp>
    </p:spTree>
    <p:extLst>
      <p:ext uri="{BB962C8B-B14F-4D97-AF65-F5344CB8AC3E}">
        <p14:creationId xmlns:p14="http://schemas.microsoft.com/office/powerpoint/2010/main" val="416976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3DB5-E729-CC09-2847-13B71DE4DA57}"/>
              </a:ext>
            </a:extLst>
          </p:cNvPr>
          <p:cNvSpPr>
            <a:spLocks noGrp="1"/>
          </p:cNvSpPr>
          <p:nvPr>
            <p:ph type="title"/>
          </p:nvPr>
        </p:nvSpPr>
        <p:spPr>
          <a:xfrm>
            <a:off x="833120" y="365760"/>
            <a:ext cx="10121392" cy="1325562"/>
          </a:xfrm>
        </p:spPr>
        <p:txBody>
          <a:bodyPr/>
          <a:lstStyle/>
          <a:p>
            <a:r>
              <a:rPr lang="en-CA" b="1" dirty="0">
                <a:latin typeface="Arial" panose="020B0604020202020204" pitchFamily="34" charset="0"/>
                <a:ea typeface="Calibri" panose="020F0502020204030204" pitchFamily="34" charset="0"/>
              </a:rPr>
              <a:t>A</a:t>
            </a:r>
            <a:r>
              <a:rPr lang="en-CA" b="1" dirty="0">
                <a:effectLst/>
                <a:latin typeface="Arial" panose="020B0604020202020204" pitchFamily="34" charset="0"/>
                <a:ea typeface="Calibri" panose="020F0502020204030204" pitchFamily="34" charset="0"/>
              </a:rPr>
              <a:t> for-loop iterating through a channel using range</a:t>
            </a:r>
            <a:endParaRPr lang="en-CA" b="1" dirty="0">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C728653A-2F56-EC05-2161-B34E780E0DDB}"/>
              </a:ext>
            </a:extLst>
          </p:cNvPr>
          <p:cNvSpPr>
            <a:spLocks noChangeArrowheads="1"/>
          </p:cNvSpPr>
          <p:nvPr/>
        </p:nvSpPr>
        <p:spPr bwMode="auto">
          <a:xfrm>
            <a:off x="833120" y="18206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FD3CDC94-33E0-8668-C065-2AEBC0E92FD0}"/>
              </a:ext>
            </a:extLst>
          </p:cNvPr>
          <p:cNvSpPr>
            <a:spLocks noChangeArrowheads="1"/>
          </p:cNvSpPr>
          <p:nvPr/>
        </p:nvSpPr>
        <p:spPr bwMode="auto">
          <a:xfrm>
            <a:off x="833120" y="16913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a:extLst>
              <a:ext uri="{FF2B5EF4-FFF2-40B4-BE49-F238E27FC236}">
                <a16:creationId xmlns:a16="http://schemas.microsoft.com/office/drawing/2014/main" id="{96368723-9830-9B72-0680-436B8F77BAAA}"/>
              </a:ext>
            </a:extLst>
          </p:cNvPr>
          <p:cNvGraphicFramePr>
            <a:graphicFrameLocks noChangeAspect="1"/>
          </p:cNvGraphicFramePr>
          <p:nvPr>
            <p:extLst>
              <p:ext uri="{D42A27DB-BD31-4B8C-83A1-F6EECF244321}">
                <p14:modId xmlns:p14="http://schemas.microsoft.com/office/powerpoint/2010/main" val="2140513803"/>
              </p:ext>
            </p:extLst>
          </p:nvPr>
        </p:nvGraphicFramePr>
        <p:xfrm>
          <a:off x="833120" y="1691322"/>
          <a:ext cx="5951538" cy="4876800"/>
        </p:xfrm>
        <a:graphic>
          <a:graphicData uri="http://schemas.openxmlformats.org/presentationml/2006/ole">
            <mc:AlternateContent xmlns:mc="http://schemas.openxmlformats.org/markup-compatibility/2006">
              <mc:Choice xmlns:v="urn:schemas-microsoft-com:vml" Requires="v">
                <p:oleObj name="Document" r:id="rId2" imgW="5946318" imgH="4872501" progId="Word.OpenDocumentText.12">
                  <p:embed/>
                </p:oleObj>
              </mc:Choice>
              <mc:Fallback>
                <p:oleObj name="Document" r:id="rId2" imgW="5946318" imgH="4872501" progId="Word.OpenDocumentTex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20" y="1691322"/>
                        <a:ext cx="5951538"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97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A91A88-AB2B-BE03-D4CD-5EFEAB586C0E}"/>
              </a:ext>
            </a:extLst>
          </p:cNvPr>
          <p:cNvSpPr>
            <a:spLocks noGrp="1"/>
          </p:cNvSpPr>
          <p:nvPr>
            <p:ph type="title"/>
          </p:nvPr>
        </p:nvSpPr>
        <p:spPr>
          <a:xfrm>
            <a:off x="139700" y="0"/>
            <a:ext cx="11576812" cy="1325562"/>
          </a:xfrm>
        </p:spPr>
        <p:txBody>
          <a:bodyPr/>
          <a:lstStyle/>
          <a:p>
            <a:r>
              <a:rPr lang="en-CA" b="1" dirty="0">
                <a:latin typeface="Arial" panose="020B0604020202020204" pitchFamily="34" charset="0"/>
                <a:ea typeface="Calibri" panose="020F0502020204030204" pitchFamily="34" charset="0"/>
              </a:rPr>
              <a:t>A</a:t>
            </a:r>
            <a:r>
              <a:rPr lang="en-CA" b="1" dirty="0">
                <a:effectLst/>
                <a:latin typeface="Arial" panose="020B0604020202020204" pitchFamily="34" charset="0"/>
                <a:ea typeface="Calibri" panose="020F0502020204030204" pitchFamily="34" charset="0"/>
              </a:rPr>
              <a:t> for-loop iterating through a channel without using range</a:t>
            </a:r>
            <a:endParaRPr lang="en-CA" b="1" dirty="0">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1C337597-0D0D-558D-FF54-9EA3F34096E1}"/>
              </a:ext>
            </a:extLst>
          </p:cNvPr>
          <p:cNvSpPr>
            <a:spLocks noChangeArrowheads="1"/>
          </p:cNvSpPr>
          <p:nvPr/>
        </p:nvSpPr>
        <p:spPr bwMode="auto">
          <a:xfrm>
            <a:off x="707136" y="18532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Rectangle 4">
            <a:extLst>
              <a:ext uri="{FF2B5EF4-FFF2-40B4-BE49-F238E27FC236}">
                <a16:creationId xmlns:a16="http://schemas.microsoft.com/office/drawing/2014/main" id="{DB736076-A194-E110-CCF5-795949BFF6A7}"/>
              </a:ext>
            </a:extLst>
          </p:cNvPr>
          <p:cNvSpPr>
            <a:spLocks noChangeArrowheads="1"/>
          </p:cNvSpPr>
          <p:nvPr/>
        </p:nvSpPr>
        <p:spPr bwMode="auto">
          <a:xfrm>
            <a:off x="990600" y="111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671C69B2-29BD-817D-5D02-6B25B3133DA5}"/>
              </a:ext>
            </a:extLst>
          </p:cNvPr>
          <p:cNvGraphicFramePr>
            <a:graphicFrameLocks noChangeAspect="1"/>
          </p:cNvGraphicFramePr>
          <p:nvPr>
            <p:extLst>
              <p:ext uri="{D42A27DB-BD31-4B8C-83A1-F6EECF244321}">
                <p14:modId xmlns:p14="http://schemas.microsoft.com/office/powerpoint/2010/main" val="4045657773"/>
              </p:ext>
            </p:extLst>
          </p:nvPr>
        </p:nvGraphicFramePr>
        <p:xfrm>
          <a:off x="342900" y="1231900"/>
          <a:ext cx="5365287" cy="5626100"/>
        </p:xfrm>
        <a:graphic>
          <a:graphicData uri="http://schemas.openxmlformats.org/presentationml/2006/ole">
            <mc:AlternateContent xmlns:mc="http://schemas.openxmlformats.org/markup-compatibility/2006">
              <mc:Choice xmlns:v="urn:schemas-microsoft-com:vml" Requires="v">
                <p:oleObj name="Document" r:id="rId2" imgW="5946318" imgH="6224796" progId="Word.OpenDocumentText.12">
                  <p:embed/>
                </p:oleObj>
              </mc:Choice>
              <mc:Fallback>
                <p:oleObj name="Document" r:id="rId2" imgW="5946318" imgH="6224796" progId="Word.OpenDocumentText.1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231900"/>
                        <a:ext cx="5365287" cy="5626100"/>
                      </a:xfrm>
                      <a:prstGeom prst="rect">
                        <a:avLst/>
                      </a:prstGeom>
                      <a:noFill/>
                    </p:spPr>
                  </p:pic>
                </p:oleObj>
              </mc:Fallback>
            </mc:AlternateContent>
          </a:graphicData>
        </a:graphic>
      </p:graphicFrame>
    </p:spTree>
    <p:extLst>
      <p:ext uri="{BB962C8B-B14F-4D97-AF65-F5344CB8AC3E}">
        <p14:creationId xmlns:p14="http://schemas.microsoft.com/office/powerpoint/2010/main" val="179647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E037-1C4F-5090-1F01-73DD8BDDCD56}"/>
              </a:ext>
            </a:extLst>
          </p:cNvPr>
          <p:cNvSpPr>
            <a:spLocks noGrp="1"/>
          </p:cNvSpPr>
          <p:nvPr>
            <p:ph type="title"/>
          </p:nvPr>
        </p:nvSpPr>
        <p:spPr>
          <a:xfrm>
            <a:off x="646111" y="452718"/>
            <a:ext cx="9404723" cy="685202"/>
          </a:xfrm>
        </p:spPr>
        <p:txBody>
          <a:bodyPr>
            <a:normAutofit fontScale="90000"/>
          </a:bodyPr>
          <a:lstStyle/>
          <a:p>
            <a:r>
              <a:rPr lang="en-CA" b="1">
                <a:latin typeface="Arial" panose="020B0604020202020204" pitchFamily="34" charset="0"/>
                <a:cs typeface="Arial" panose="020B0604020202020204" pitchFamily="34" charset="0"/>
              </a:rPr>
              <a:t>Channel close</a:t>
            </a:r>
          </a:p>
        </p:txBody>
      </p:sp>
      <p:sp>
        <p:nvSpPr>
          <p:cNvPr id="4" name="Content Placeholder 2">
            <a:extLst>
              <a:ext uri="{FF2B5EF4-FFF2-40B4-BE49-F238E27FC236}">
                <a16:creationId xmlns:a16="http://schemas.microsoft.com/office/drawing/2014/main" id="{008CA9A0-DCB2-B68F-9830-9B918788FDEA}"/>
              </a:ext>
            </a:extLst>
          </p:cNvPr>
          <p:cNvSpPr>
            <a:spLocks noGrp="1"/>
          </p:cNvSpPr>
          <p:nvPr>
            <p:ph idx="1"/>
          </p:nvPr>
        </p:nvSpPr>
        <p:spPr>
          <a:xfrm>
            <a:off x="645132" y="1296786"/>
            <a:ext cx="9404722" cy="4951614"/>
          </a:xfrm>
        </p:spPr>
        <p:txBody>
          <a:bodyPr/>
          <a:lstStyle/>
          <a:p>
            <a:r>
              <a:rPr lang="en-CA" sz="1800">
                <a:effectLst/>
                <a:latin typeface="Arial" panose="020B0604020202020204" pitchFamily="34" charset="0"/>
                <a:ea typeface="Calibri" panose="020F0502020204030204" pitchFamily="34" charset="0"/>
              </a:rPr>
              <a:t>Closing a channel is useful when no more values need to be sent to the channel. </a:t>
            </a:r>
          </a:p>
          <a:p>
            <a:endParaRPr lang="en-CA" sz="1800">
              <a:effectLst/>
              <a:latin typeface="Arial" panose="020B0604020202020204" pitchFamily="34" charset="0"/>
              <a:ea typeface="Calibri" panose="020F0502020204030204" pitchFamily="34" charset="0"/>
            </a:endParaRPr>
          </a:p>
          <a:p>
            <a:pPr>
              <a:lnSpc>
                <a:spcPct val="107000"/>
              </a:lnSpc>
              <a:spcAft>
                <a:spcPts val="800"/>
              </a:spcAft>
            </a:pPr>
            <a:r>
              <a:rPr lang="en-CA" sz="1800">
                <a:effectLst/>
                <a:latin typeface="Arial" panose="020B0604020202020204" pitchFamily="34" charset="0"/>
                <a:ea typeface="Calibri" panose="020F0502020204030204" pitchFamily="34" charset="0"/>
              </a:rPr>
              <a:t>Closing a channel also can indicate completeness to the channel’s receivers.</a:t>
            </a:r>
          </a:p>
          <a:p>
            <a:pPr>
              <a:lnSpc>
                <a:spcPct val="107000"/>
              </a:lnSpc>
              <a:spcAft>
                <a:spcPts val="800"/>
              </a:spcAft>
            </a:pPr>
            <a:endParaRPr lang="en-CA" sz="1800" kern="100">
              <a:latin typeface="Arial" panose="020B0604020202020204" pitchFamily="34" charset="0"/>
              <a:ea typeface="Calibri" panose="020F0502020204030204" pitchFamily="34" charset="0"/>
            </a:endParaRPr>
          </a:p>
          <a:p>
            <a:pPr>
              <a:lnSpc>
                <a:spcPct val="107000"/>
              </a:lnSpc>
              <a:spcAft>
                <a:spcPts val="800"/>
              </a:spcAft>
            </a:pPr>
            <a:r>
              <a:rPr lang="en-CA" sz="1800" kern="100">
                <a:latin typeface="Arial" panose="020B0604020202020204" pitchFamily="34" charset="0"/>
                <a:ea typeface="Calibri" panose="020F0502020204030204" pitchFamily="34" charset="0"/>
              </a:rPr>
              <a:t>While it isn’t possible to send data to closed channel, it is possible to read data from a closed channel</a:t>
            </a:r>
            <a:endParaRPr lang="en-CA" sz="1800" kern="10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05759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E64D-4C16-DD89-E16E-208D2F473B09}"/>
              </a:ext>
            </a:extLst>
          </p:cNvPr>
          <p:cNvSpPr>
            <a:spLocks noGrp="1"/>
          </p:cNvSpPr>
          <p:nvPr>
            <p:ph type="title"/>
          </p:nvPr>
        </p:nvSpPr>
        <p:spPr>
          <a:xfrm>
            <a:off x="684211" y="-238224"/>
            <a:ext cx="9404723" cy="1400530"/>
          </a:xfrm>
        </p:spPr>
        <p:txBody>
          <a:bodyPr anchor="ctr"/>
          <a:lstStyle/>
          <a:p>
            <a:r>
              <a:rPr lang="en-CA" b="1" dirty="0">
                <a:latin typeface="Arial" panose="020B0604020202020204" pitchFamily="34" charset="0"/>
                <a:cs typeface="Arial" panose="020B0604020202020204" pitchFamily="34" charset="0"/>
              </a:rPr>
              <a:t>Example of closing a channel</a:t>
            </a:r>
          </a:p>
        </p:txBody>
      </p:sp>
      <p:sp>
        <p:nvSpPr>
          <p:cNvPr id="4" name="Rectangle 2">
            <a:extLst>
              <a:ext uri="{FF2B5EF4-FFF2-40B4-BE49-F238E27FC236}">
                <a16:creationId xmlns:a16="http://schemas.microsoft.com/office/drawing/2014/main" id="{33DEE210-6F63-8472-B551-E1EABE4639C8}"/>
              </a:ext>
            </a:extLst>
          </p:cNvPr>
          <p:cNvSpPr>
            <a:spLocks noChangeArrowheads="1"/>
          </p:cNvSpPr>
          <p:nvPr/>
        </p:nvSpPr>
        <p:spPr bwMode="auto">
          <a:xfrm>
            <a:off x="1011936" y="1162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04AACEAB-4F2B-2015-5525-37E483A03844}"/>
              </a:ext>
            </a:extLst>
          </p:cNvPr>
          <p:cNvSpPr>
            <a:spLocks noChangeArrowheads="1"/>
          </p:cNvSpPr>
          <p:nvPr/>
        </p:nvSpPr>
        <p:spPr bwMode="auto">
          <a:xfrm>
            <a:off x="684211" y="939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CD6E1947-1732-E779-BFA9-7759C1A65E10}"/>
              </a:ext>
            </a:extLst>
          </p:cNvPr>
          <p:cNvGraphicFramePr>
            <a:graphicFrameLocks noChangeAspect="1"/>
          </p:cNvGraphicFramePr>
          <p:nvPr>
            <p:extLst>
              <p:ext uri="{D42A27DB-BD31-4B8C-83A1-F6EECF244321}">
                <p14:modId xmlns:p14="http://schemas.microsoft.com/office/powerpoint/2010/main" val="2986437169"/>
              </p:ext>
            </p:extLst>
          </p:nvPr>
        </p:nvGraphicFramePr>
        <p:xfrm>
          <a:off x="684211" y="939800"/>
          <a:ext cx="5951538" cy="5730875"/>
        </p:xfrm>
        <a:graphic>
          <a:graphicData uri="http://schemas.openxmlformats.org/presentationml/2006/ole">
            <mc:AlternateContent xmlns:mc="http://schemas.openxmlformats.org/markup-compatibility/2006">
              <mc:Choice xmlns:v="urn:schemas-microsoft-com:vml" Requires="v">
                <p:oleObj name="Document" r:id="rId2" imgW="5946318" imgH="5716158" progId="Word.OpenDocumentText.12">
                  <p:embed/>
                </p:oleObj>
              </mc:Choice>
              <mc:Fallback>
                <p:oleObj name="Document" r:id="rId2" imgW="5946318" imgH="5716158" progId="Word.OpenDocumentTex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1" y="939800"/>
                        <a:ext cx="5951538" cy="573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0013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0705-5D57-D5C3-C76B-B14CA006A019}"/>
              </a:ext>
            </a:extLst>
          </p:cNvPr>
          <p:cNvSpPr>
            <a:spLocks noGrp="1"/>
          </p:cNvSpPr>
          <p:nvPr>
            <p:ph type="title"/>
          </p:nvPr>
        </p:nvSpPr>
        <p:spPr>
          <a:xfrm>
            <a:off x="645132" y="137160"/>
            <a:ext cx="9692640" cy="1325562"/>
          </a:xfrm>
        </p:spPr>
        <p:txBody>
          <a:bodyPr anchor="ctr"/>
          <a:lstStyle/>
          <a:p>
            <a:r>
              <a:rPr lang="en-CA" b="1" dirty="0">
                <a:latin typeface="Arial" panose="020B0604020202020204" pitchFamily="34" charset="0"/>
                <a:cs typeface="Arial" panose="020B0604020202020204" pitchFamily="34" charset="0"/>
              </a:rPr>
              <a:t>Select statement</a:t>
            </a:r>
          </a:p>
        </p:txBody>
      </p:sp>
      <p:sp>
        <p:nvSpPr>
          <p:cNvPr id="4" name="Content Placeholder 2">
            <a:extLst>
              <a:ext uri="{FF2B5EF4-FFF2-40B4-BE49-F238E27FC236}">
                <a16:creationId xmlns:a16="http://schemas.microsoft.com/office/drawing/2014/main" id="{EABB4AF1-50A5-54D8-898A-C6E6A2ED9667}"/>
              </a:ext>
            </a:extLst>
          </p:cNvPr>
          <p:cNvSpPr>
            <a:spLocks noGrp="1"/>
          </p:cNvSpPr>
          <p:nvPr>
            <p:ph idx="1"/>
          </p:nvPr>
        </p:nvSpPr>
        <p:spPr>
          <a:xfrm>
            <a:off x="645132" y="1296786"/>
            <a:ext cx="9404722" cy="4951614"/>
          </a:xfrm>
        </p:spPr>
        <p:txBody>
          <a:bodyPr/>
          <a:lstStyle/>
          <a:p>
            <a:r>
              <a:rPr lang="en-CA" sz="1800" dirty="0">
                <a:effectLst/>
                <a:latin typeface="Arial" panose="020B0604020202020204" pitchFamily="34" charset="0"/>
                <a:ea typeface="Calibri" panose="020F0502020204030204" pitchFamily="34" charset="0"/>
              </a:rPr>
              <a:t>The </a:t>
            </a:r>
            <a:r>
              <a:rPr lang="en-CA" sz="1800" dirty="0">
                <a:solidFill>
                  <a:srgbClr val="ED7D31"/>
                </a:solidFill>
                <a:effectLst/>
                <a:latin typeface="Cascadia Code" panose="020B0609020000020004" pitchFamily="49" charset="0"/>
                <a:ea typeface="Calibri" panose="020F0502020204030204" pitchFamily="34" charset="0"/>
              </a:rPr>
              <a:t>select</a:t>
            </a:r>
            <a:r>
              <a:rPr lang="en-CA" sz="1800" dirty="0">
                <a:solidFill>
                  <a:srgbClr val="ED7D31"/>
                </a:solidFill>
                <a:effectLst/>
                <a:latin typeface="Arial" panose="020B0604020202020204" pitchFamily="34" charset="0"/>
                <a:ea typeface="Calibri" panose="020F0502020204030204" pitchFamily="34" charset="0"/>
              </a:rPr>
              <a:t> </a:t>
            </a:r>
            <a:r>
              <a:rPr lang="en-CA" sz="1800" dirty="0">
                <a:effectLst/>
                <a:latin typeface="Arial" panose="020B0604020202020204" pitchFamily="34" charset="0"/>
                <a:ea typeface="Calibri" panose="020F0502020204030204" pitchFamily="34" charset="0"/>
              </a:rPr>
              <a:t>statement makes it possible to wait for multiple channel operations. </a:t>
            </a:r>
          </a:p>
          <a:p>
            <a:endParaRPr lang="en-CA" sz="1800" dirty="0">
              <a:effectLst/>
              <a:latin typeface="Arial" panose="020B0604020202020204" pitchFamily="34" charset="0"/>
              <a:ea typeface="Calibri" panose="020F0502020204030204" pitchFamily="34" charset="0"/>
            </a:endParaRPr>
          </a:p>
          <a:p>
            <a:pPr>
              <a:lnSpc>
                <a:spcPct val="107000"/>
              </a:lnSpc>
              <a:spcAft>
                <a:spcPts val="800"/>
              </a:spcAft>
            </a:pPr>
            <a:r>
              <a:rPr lang="en-CA" sz="1800" dirty="0">
                <a:effectLst/>
                <a:latin typeface="Arial" panose="020B0604020202020204" pitchFamily="34" charset="0"/>
                <a:ea typeface="Calibri" panose="020F0502020204030204" pitchFamily="34" charset="0"/>
              </a:rPr>
              <a:t>It can be used with a mixture of send/receive requests, whatever is available first is executed.</a:t>
            </a:r>
          </a:p>
          <a:p>
            <a:pPr>
              <a:lnSpc>
                <a:spcPct val="107000"/>
              </a:lnSpc>
              <a:spcAft>
                <a:spcPts val="800"/>
              </a:spcAft>
            </a:pPr>
            <a:endParaRPr lang="en-CA" sz="1800" kern="100" dirty="0">
              <a:latin typeface="Arial" panose="020B0604020202020204" pitchFamily="34" charset="0"/>
              <a:ea typeface="Calibri" panose="020F0502020204030204" pitchFamily="34" charset="0"/>
            </a:endParaRPr>
          </a:p>
          <a:p>
            <a:pPr>
              <a:lnSpc>
                <a:spcPct val="107000"/>
              </a:lnSpc>
              <a:spcAft>
                <a:spcPts val="800"/>
              </a:spcAft>
            </a:pPr>
            <a:r>
              <a:rPr lang="en-CA" sz="1800" dirty="0">
                <a:effectLst/>
                <a:latin typeface="Arial" panose="020B0604020202020204" pitchFamily="34" charset="0"/>
                <a:ea typeface="Calibri" panose="020F0502020204030204" pitchFamily="34" charset="0"/>
              </a:rPr>
              <a:t>If two channel operations are available, then </a:t>
            </a:r>
            <a:r>
              <a:rPr lang="en-CA" sz="1800" dirty="0">
                <a:solidFill>
                  <a:srgbClr val="ED7D31"/>
                </a:solidFill>
                <a:effectLst/>
                <a:latin typeface="Cascadia Code" panose="020B0609020000020004" pitchFamily="49" charset="0"/>
                <a:ea typeface="Calibri" panose="020F0502020204030204" pitchFamily="34" charset="0"/>
              </a:rPr>
              <a:t>select</a:t>
            </a:r>
            <a:r>
              <a:rPr lang="en-CA" sz="1800" dirty="0">
                <a:effectLst/>
                <a:latin typeface="Arial" panose="020B0604020202020204" pitchFamily="34" charset="0"/>
                <a:ea typeface="Calibri" panose="020F0502020204030204" pitchFamily="34" charset="0"/>
              </a:rPr>
              <a:t> acts like a scheduler, the order of the operations is not guaranteed.</a:t>
            </a:r>
            <a:endParaRPr lang="en-CA" sz="1800" kern="1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677506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AADD-EFBA-F579-437B-905F00D518CB}"/>
              </a:ext>
            </a:extLst>
          </p:cNvPr>
          <p:cNvSpPr>
            <a:spLocks noGrp="1"/>
          </p:cNvSpPr>
          <p:nvPr>
            <p:ph type="title"/>
          </p:nvPr>
        </p:nvSpPr>
        <p:spPr>
          <a:xfrm>
            <a:off x="646111" y="327660"/>
            <a:ext cx="9692640" cy="1325562"/>
          </a:xfrm>
        </p:spPr>
        <p:txBody>
          <a:bodyPr/>
          <a:lstStyle/>
          <a:p>
            <a:r>
              <a:rPr lang="en-US" b="1" dirty="0">
                <a:latin typeface="Arial" panose="020B0604020202020204" pitchFamily="34" charset="0"/>
                <a:cs typeface="Arial" panose="020B0604020202020204" pitchFamily="34" charset="0"/>
              </a:rPr>
              <a:t>Select Statement (For placing/sending into channels)</a:t>
            </a:r>
            <a:endParaRPr lang="en-CA" b="1"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41B65DB8-3184-7BCD-AAB4-BB43DDFEC9D4}"/>
              </a:ext>
            </a:extLst>
          </p:cNvPr>
          <p:cNvSpPr>
            <a:spLocks noGrp="1"/>
          </p:cNvSpPr>
          <p:nvPr>
            <p:ph idx="1"/>
          </p:nvPr>
        </p:nvSpPr>
        <p:spPr>
          <a:xfrm>
            <a:off x="646111" y="1906386"/>
            <a:ext cx="9404722" cy="4951614"/>
          </a:xfrm>
        </p:spPr>
        <p:txBody>
          <a:bodyPr/>
          <a:lstStyle/>
          <a:p>
            <a:r>
              <a:rPr lang="en-CA" sz="1800">
                <a:effectLst/>
                <a:latin typeface="Arial" panose="020B0604020202020204" pitchFamily="34" charset="0"/>
                <a:ea typeface="Calibri" panose="020F0502020204030204" pitchFamily="34" charset="0"/>
              </a:rPr>
              <a:t>The </a:t>
            </a:r>
            <a:r>
              <a:rPr lang="en-CA" sz="1800">
                <a:solidFill>
                  <a:srgbClr val="ED7D31"/>
                </a:solidFill>
                <a:effectLst/>
                <a:latin typeface="Cascadia Code" panose="020B0609020000020004" pitchFamily="49" charset="0"/>
                <a:ea typeface="Calibri" panose="020F0502020204030204" pitchFamily="34" charset="0"/>
              </a:rPr>
              <a:t>select</a:t>
            </a:r>
            <a:r>
              <a:rPr lang="en-CA" sz="1800">
                <a:solidFill>
                  <a:srgbClr val="ED7D31"/>
                </a:solidFill>
                <a:effectLst/>
                <a:latin typeface="Arial" panose="020B0604020202020204" pitchFamily="34" charset="0"/>
                <a:ea typeface="Calibri" panose="020F0502020204030204" pitchFamily="34" charset="0"/>
              </a:rPr>
              <a:t> </a:t>
            </a:r>
            <a:r>
              <a:rPr lang="en-CA" sz="1800">
                <a:effectLst/>
                <a:latin typeface="Arial" panose="020B0604020202020204" pitchFamily="34" charset="0"/>
                <a:ea typeface="Calibri" panose="020F0502020204030204" pitchFamily="34" charset="0"/>
              </a:rPr>
              <a:t>statement makes it possible to wait for the first available goroutine that can receive a value.</a:t>
            </a:r>
          </a:p>
          <a:p>
            <a:endParaRPr lang="en-CA" sz="1800">
              <a:effectLst/>
              <a:latin typeface="Arial" panose="020B0604020202020204" pitchFamily="34" charset="0"/>
              <a:ea typeface="Calibri" panose="020F0502020204030204" pitchFamily="34" charset="0"/>
            </a:endParaRPr>
          </a:p>
          <a:p>
            <a:pPr>
              <a:lnSpc>
                <a:spcPct val="107000"/>
              </a:lnSpc>
              <a:spcAft>
                <a:spcPts val="800"/>
              </a:spcAft>
            </a:pPr>
            <a:r>
              <a:rPr lang="en-CA" sz="1800">
                <a:effectLst/>
                <a:latin typeface="Arial" panose="020B0604020202020204" pitchFamily="34" charset="0"/>
                <a:ea typeface="Calibri" panose="020F0502020204030204" pitchFamily="34" charset="0"/>
              </a:rPr>
              <a:t>When one goroutine is available to receive a value, the </a:t>
            </a:r>
            <a:r>
              <a:rPr lang="en-CA" sz="1800">
                <a:solidFill>
                  <a:srgbClr val="ED7D31"/>
                </a:solidFill>
                <a:effectLst/>
                <a:latin typeface="Cascadia Code" panose="020B0609020000020004" pitchFamily="49" charset="0"/>
                <a:ea typeface="Calibri" panose="020F0502020204030204" pitchFamily="34" charset="0"/>
              </a:rPr>
              <a:t>select</a:t>
            </a:r>
            <a:r>
              <a:rPr lang="en-CA" sz="1800">
                <a:solidFill>
                  <a:srgbClr val="ED7D31"/>
                </a:solidFill>
                <a:effectLst/>
                <a:latin typeface="Arial" panose="020B0604020202020204" pitchFamily="34" charset="0"/>
                <a:ea typeface="Calibri" panose="020F0502020204030204" pitchFamily="34" charset="0"/>
              </a:rPr>
              <a:t> </a:t>
            </a:r>
            <a:r>
              <a:rPr lang="en-CA" sz="1800">
                <a:effectLst/>
                <a:latin typeface="Arial" panose="020B0604020202020204" pitchFamily="34" charset="0"/>
                <a:ea typeface="Calibri" panose="020F0502020204030204" pitchFamily="34" charset="0"/>
              </a:rPr>
              <a:t>statement sends a value to the channel with the available goroutine.</a:t>
            </a:r>
            <a:endParaRPr lang="en-CA" sz="1800" kern="10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954308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A17D-6CC3-F12B-418E-8330C0BFA73E}"/>
              </a:ext>
            </a:extLst>
          </p:cNvPr>
          <p:cNvSpPr>
            <a:spLocks noGrp="1"/>
          </p:cNvSpPr>
          <p:nvPr>
            <p:ph type="title"/>
          </p:nvPr>
        </p:nvSpPr>
        <p:spPr/>
        <p:txBody>
          <a:bodyPr/>
          <a:lstStyle/>
          <a:p>
            <a:r>
              <a:rPr lang="en-CA" b="1" dirty="0">
                <a:effectLst/>
                <a:latin typeface="Arial" panose="020B0604020202020204" pitchFamily="34" charset="0"/>
                <a:ea typeface="Calibri" panose="020F0502020204030204" pitchFamily="34" charset="0"/>
              </a:rPr>
              <a:t>Example of the select statement sending data to channels</a:t>
            </a:r>
            <a:endParaRPr lang="en-CA" b="1" dirty="0"/>
          </a:p>
        </p:txBody>
      </p:sp>
      <p:sp>
        <p:nvSpPr>
          <p:cNvPr id="6" name="Rectangle 2">
            <a:extLst>
              <a:ext uri="{FF2B5EF4-FFF2-40B4-BE49-F238E27FC236}">
                <a16:creationId xmlns:a16="http://schemas.microsoft.com/office/drawing/2014/main" id="{A8C00ADD-62A8-A781-B18D-FB8094FE8937}"/>
              </a:ext>
            </a:extLst>
          </p:cNvPr>
          <p:cNvSpPr>
            <a:spLocks noChangeArrowheads="1"/>
          </p:cNvSpPr>
          <p:nvPr/>
        </p:nvSpPr>
        <p:spPr bwMode="auto">
          <a:xfrm>
            <a:off x="747776" y="18166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7" name="Object 6">
            <a:extLst>
              <a:ext uri="{FF2B5EF4-FFF2-40B4-BE49-F238E27FC236}">
                <a16:creationId xmlns:a16="http://schemas.microsoft.com/office/drawing/2014/main" id="{E83153AF-803B-0004-0E32-9622BBEA92A8}"/>
              </a:ext>
            </a:extLst>
          </p:cNvPr>
          <p:cNvGraphicFramePr>
            <a:graphicFrameLocks noChangeAspect="1"/>
          </p:cNvGraphicFramePr>
          <p:nvPr>
            <p:extLst>
              <p:ext uri="{D42A27DB-BD31-4B8C-83A1-F6EECF244321}">
                <p14:modId xmlns:p14="http://schemas.microsoft.com/office/powerpoint/2010/main" val="305456413"/>
              </p:ext>
            </p:extLst>
          </p:nvPr>
        </p:nvGraphicFramePr>
        <p:xfrm>
          <a:off x="747713" y="1816100"/>
          <a:ext cx="6716712" cy="8642350"/>
        </p:xfrm>
        <a:graphic>
          <a:graphicData uri="http://schemas.openxmlformats.org/presentationml/2006/ole">
            <mc:AlternateContent xmlns:mc="http://schemas.openxmlformats.org/markup-compatibility/2006">
              <mc:Choice xmlns:v="urn:schemas-microsoft-com:vml" Requires="v">
                <p:oleObj name="Document" r:id="rId2" imgW="5943600" imgH="7645320" progId="Word.OpenDocumentText.12">
                  <p:embed/>
                </p:oleObj>
              </mc:Choice>
              <mc:Fallback>
                <p:oleObj name="Document" r:id="rId2" imgW="5943600" imgH="7645320" progId="Word.OpenDocumentText.12">
                  <p:embed/>
                  <p:pic>
                    <p:nvPicPr>
                      <p:cNvPr id="7" name="Object 6">
                        <a:extLst>
                          <a:ext uri="{FF2B5EF4-FFF2-40B4-BE49-F238E27FC236}">
                            <a16:creationId xmlns:a16="http://schemas.microsoft.com/office/drawing/2014/main" id="{E83153AF-803B-0004-0E32-9622BBEA92A8}"/>
                          </a:ext>
                        </a:extLst>
                      </p:cNvPr>
                      <p:cNvPicPr>
                        <a:picLocks noChangeAspect="1" noChangeArrowheads="1"/>
                      </p:cNvPicPr>
                      <p:nvPr/>
                    </p:nvPicPr>
                    <p:blipFill>
                      <a:blip r:embed="rId3"/>
                      <a:srcRect/>
                      <a:stretch>
                        <a:fillRect/>
                      </a:stretch>
                    </p:blipFill>
                    <p:spPr bwMode="auto">
                      <a:xfrm>
                        <a:off x="747713" y="1816100"/>
                        <a:ext cx="6716712" cy="864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1209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515C8B2-A927-A4A6-C400-565C9BA84AEA}"/>
              </a:ext>
            </a:extLst>
          </p:cNvPr>
          <p:cNvSpPr>
            <a:spLocks noGrp="1"/>
          </p:cNvSpPr>
          <p:nvPr>
            <p:ph type="title"/>
          </p:nvPr>
        </p:nvSpPr>
        <p:spPr/>
        <p:txBody>
          <a:bodyPr>
            <a:normAutofit fontScale="90000"/>
          </a:bodyPr>
          <a:lstStyle/>
          <a:p>
            <a:r>
              <a:rPr lang="en-CA" b="1">
                <a:effectLst/>
                <a:latin typeface="Arial" panose="020B0604020202020204" pitchFamily="34" charset="0"/>
                <a:ea typeface="Calibri" panose="020F0502020204030204" pitchFamily="34" charset="0"/>
              </a:rPr>
              <a:t>Example of the select statement sending data to channels (continued)</a:t>
            </a:r>
            <a:endParaRPr lang="en-CA" b="1"/>
          </a:p>
        </p:txBody>
      </p:sp>
      <p:graphicFrame>
        <p:nvGraphicFramePr>
          <p:cNvPr id="6" name="Content Placeholder 5">
            <a:extLst>
              <a:ext uri="{FF2B5EF4-FFF2-40B4-BE49-F238E27FC236}">
                <a16:creationId xmlns:a16="http://schemas.microsoft.com/office/drawing/2014/main" id="{81F406D6-9BCE-AFBC-F59F-1877C03E1482}"/>
              </a:ext>
            </a:extLst>
          </p:cNvPr>
          <p:cNvGraphicFramePr>
            <a:graphicFrameLocks noGrp="1" noChangeAspect="1"/>
          </p:cNvGraphicFramePr>
          <p:nvPr>
            <p:ph idx="1"/>
            <p:extLst>
              <p:ext uri="{D42A27DB-BD31-4B8C-83A1-F6EECF244321}">
                <p14:modId xmlns:p14="http://schemas.microsoft.com/office/powerpoint/2010/main" val="2303965447"/>
              </p:ext>
            </p:extLst>
          </p:nvPr>
        </p:nvGraphicFramePr>
        <p:xfrm>
          <a:off x="787400" y="2624138"/>
          <a:ext cx="4592638" cy="4186237"/>
        </p:xfrm>
        <a:graphic>
          <a:graphicData uri="http://schemas.openxmlformats.org/presentationml/2006/ole">
            <mc:AlternateContent xmlns:mc="http://schemas.openxmlformats.org/markup-compatibility/2006">
              <mc:Choice xmlns:v="urn:schemas-microsoft-com:vml" Requires="v">
                <p:oleObj name="Document" r:id="rId2" imgW="5943600" imgH="5418000" progId="Word.OpenDocumentText.12">
                  <p:embed/>
                </p:oleObj>
              </mc:Choice>
              <mc:Fallback>
                <p:oleObj name="Document" r:id="rId2" imgW="5943600" imgH="5418000" progId="Word.OpenDocumentText.12">
                  <p:embed/>
                  <p:pic>
                    <p:nvPicPr>
                      <p:cNvPr id="6" name="Content Placeholder 5">
                        <a:extLst>
                          <a:ext uri="{FF2B5EF4-FFF2-40B4-BE49-F238E27FC236}">
                            <a16:creationId xmlns:a16="http://schemas.microsoft.com/office/drawing/2014/main" id="{81F406D6-9BCE-AFBC-F59F-1877C03E1482}"/>
                          </a:ext>
                        </a:extLst>
                      </p:cNvPr>
                      <p:cNvPicPr/>
                      <p:nvPr/>
                    </p:nvPicPr>
                    <p:blipFill>
                      <a:blip r:embed="rId3"/>
                      <a:stretch>
                        <a:fillRect/>
                      </a:stretch>
                    </p:blipFill>
                    <p:spPr>
                      <a:xfrm>
                        <a:off x="787400" y="2624138"/>
                        <a:ext cx="4592638" cy="4186237"/>
                      </a:xfrm>
                      <a:prstGeom prst="rect">
                        <a:avLst/>
                      </a:prstGeom>
                    </p:spPr>
                  </p:pic>
                </p:oleObj>
              </mc:Fallback>
            </mc:AlternateContent>
          </a:graphicData>
        </a:graphic>
      </p:graphicFrame>
    </p:spTree>
    <p:extLst>
      <p:ext uri="{BB962C8B-B14F-4D97-AF65-F5344CB8AC3E}">
        <p14:creationId xmlns:p14="http://schemas.microsoft.com/office/powerpoint/2010/main" val="238926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86DF5-BC10-8F17-47AC-25925437EBB7}"/>
              </a:ext>
            </a:extLst>
          </p:cNvPr>
          <p:cNvSpPr>
            <a:spLocks noGrp="1"/>
          </p:cNvSpPr>
          <p:nvPr>
            <p:ph type="title"/>
          </p:nvPr>
        </p:nvSpPr>
        <p:spPr>
          <a:xfrm>
            <a:off x="646111" y="452718"/>
            <a:ext cx="9404723" cy="736002"/>
          </a:xfrm>
        </p:spPr>
        <p:txBody>
          <a:bodyPr/>
          <a:lstStyle/>
          <a:p>
            <a:r>
              <a:rPr lang="en-US" b="1">
                <a:latin typeface="Arial" panose="020B0604020202020204" pitchFamily="34" charset="0"/>
                <a:cs typeface="Arial" panose="020B0604020202020204" pitchFamily="34" charset="0"/>
              </a:rPr>
              <a:t>What are channels in Go?</a:t>
            </a:r>
          </a:p>
        </p:txBody>
      </p:sp>
      <p:sp>
        <p:nvSpPr>
          <p:cNvPr id="3" name="Content Placeholder 2">
            <a:extLst>
              <a:ext uri="{FF2B5EF4-FFF2-40B4-BE49-F238E27FC236}">
                <a16:creationId xmlns:a16="http://schemas.microsoft.com/office/drawing/2014/main" id="{340177DF-8FBB-F44D-C136-E0E209EC653B}"/>
              </a:ext>
            </a:extLst>
          </p:cNvPr>
          <p:cNvSpPr>
            <a:spLocks noGrp="1"/>
          </p:cNvSpPr>
          <p:nvPr>
            <p:ph idx="1"/>
          </p:nvPr>
        </p:nvSpPr>
        <p:spPr>
          <a:xfrm>
            <a:off x="645132" y="1296786"/>
            <a:ext cx="9404722" cy="4951614"/>
          </a:xfrm>
        </p:spPr>
        <p:txBody>
          <a:bodyPr/>
          <a:lstStyle/>
          <a:p>
            <a:r>
              <a:rPr lang="en-US" dirty="0">
                <a:latin typeface="Arial" panose="020B0604020202020204" pitchFamily="34" charset="0"/>
                <a:cs typeface="Arial" panose="020B0604020202020204" pitchFamily="34" charset="0"/>
              </a:rPr>
              <a:t>Go Channels provide concurrency for goroutines.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Goroutines can send and receive data via the channels, effectively acting as a pipeline between the two goroutines.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It is also possible to get a second Boolean value during a receive operation that is set to true if the received value was delivered by a successful send operation to the channel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Channels are declared using the </a:t>
            </a:r>
            <a:r>
              <a:rPr lang="en-US" dirty="0">
                <a:solidFill>
                  <a:srgbClr val="00B050"/>
                </a:solidFill>
                <a:latin typeface="Cascadia Code" panose="020B0609020000020004" pitchFamily="49" charset="0"/>
                <a:cs typeface="Cascadia Code" panose="020B0609020000020004" pitchFamily="49" charset="0"/>
              </a:rPr>
              <a:t>chan</a:t>
            </a:r>
            <a:r>
              <a:rPr lang="en-US" dirty="0">
                <a:latin typeface="Arial" panose="020B0604020202020204" pitchFamily="34" charset="0"/>
                <a:cs typeface="Arial" panose="020B0604020202020204" pitchFamily="34" charset="0"/>
              </a:rPr>
              <a:t> keyword and the </a:t>
            </a:r>
            <a:r>
              <a:rPr lang="en-US" dirty="0">
                <a:solidFill>
                  <a:srgbClr val="0070C0"/>
                </a:solidFill>
                <a:latin typeface="Cascadia Code" panose="020B0609020000020004" pitchFamily="49" charset="0"/>
                <a:cs typeface="Cascadia Code" panose="020B0609020000020004" pitchFamily="49" charset="0"/>
              </a:rPr>
              <a:t>make</a:t>
            </a:r>
            <a:r>
              <a:rPr lang="en-US" dirty="0">
                <a:latin typeface="Arial" panose="020B0604020202020204" pitchFamily="34" charset="0"/>
                <a:cs typeface="Arial" panose="020B0604020202020204" pitchFamily="34" charset="0"/>
              </a:rPr>
              <a:t> function, followed by the variable type to be exchanged.  </a:t>
            </a:r>
          </a:p>
        </p:txBody>
      </p:sp>
    </p:spTree>
    <p:extLst>
      <p:ext uri="{BB962C8B-B14F-4D97-AF65-F5344CB8AC3E}">
        <p14:creationId xmlns:p14="http://schemas.microsoft.com/office/powerpoint/2010/main" val="2218040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0C83-4D55-964E-7162-493AB566C283}"/>
              </a:ext>
            </a:extLst>
          </p:cNvPr>
          <p:cNvSpPr>
            <a:spLocks noGrp="1"/>
          </p:cNvSpPr>
          <p:nvPr>
            <p:ph type="title"/>
          </p:nvPr>
        </p:nvSpPr>
        <p:spPr>
          <a:xfrm>
            <a:off x="646111" y="452718"/>
            <a:ext cx="9794305" cy="1400530"/>
          </a:xfrm>
        </p:spPr>
        <p:txBody>
          <a:bodyPr/>
          <a:lstStyle/>
          <a:p>
            <a:r>
              <a:rPr lang="en-US" b="1" dirty="0">
                <a:latin typeface="Arial" panose="020B0604020202020204" pitchFamily="34" charset="0"/>
                <a:cs typeface="Arial" panose="020B0604020202020204" pitchFamily="34" charset="0"/>
              </a:rPr>
              <a:t>Select Statement (For consuming/receiving from channels)</a:t>
            </a:r>
            <a:endParaRPr lang="en-CA"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AE7B435-6474-0753-3655-FEE4E060566A}"/>
              </a:ext>
            </a:extLst>
          </p:cNvPr>
          <p:cNvSpPr>
            <a:spLocks noGrp="1"/>
          </p:cNvSpPr>
          <p:nvPr>
            <p:ph idx="1"/>
          </p:nvPr>
        </p:nvSpPr>
        <p:spPr/>
        <p:txBody>
          <a:bodyPr/>
          <a:lstStyle/>
          <a:p>
            <a:r>
              <a:rPr lang="en-CA" sz="1800" dirty="0">
                <a:effectLst/>
                <a:latin typeface="Arial" panose="020B0604020202020204" pitchFamily="34" charset="0"/>
                <a:ea typeface="Calibri" panose="020F0502020204030204" pitchFamily="34" charset="0"/>
              </a:rPr>
              <a:t>The </a:t>
            </a:r>
            <a:r>
              <a:rPr lang="en-CA" sz="1800" dirty="0">
                <a:solidFill>
                  <a:srgbClr val="ED7D31"/>
                </a:solidFill>
                <a:effectLst/>
                <a:latin typeface="Cascadia Code" panose="020B0609020000020004" pitchFamily="49" charset="0"/>
                <a:ea typeface="Calibri" panose="020F0502020204030204" pitchFamily="34" charset="0"/>
              </a:rPr>
              <a:t>select</a:t>
            </a:r>
            <a:r>
              <a:rPr lang="en-CA" sz="1800" dirty="0">
                <a:solidFill>
                  <a:srgbClr val="ED7D31"/>
                </a:solidFill>
                <a:effectLst/>
                <a:latin typeface="Arial" panose="020B0604020202020204" pitchFamily="34" charset="0"/>
                <a:ea typeface="Calibri" panose="020F0502020204030204" pitchFamily="34" charset="0"/>
              </a:rPr>
              <a:t> </a:t>
            </a:r>
            <a:r>
              <a:rPr lang="en-CA" sz="1800" dirty="0">
                <a:effectLst/>
                <a:latin typeface="Arial" panose="020B0604020202020204" pitchFamily="34" charset="0"/>
                <a:ea typeface="Calibri" panose="020F0502020204030204" pitchFamily="34" charset="0"/>
              </a:rPr>
              <a:t>statement can also be used to wait for the first goroutine to send data through a channel. </a:t>
            </a:r>
          </a:p>
          <a:p>
            <a:endParaRPr lang="en-CA" sz="1800" dirty="0">
              <a:latin typeface="Arial" panose="020B0604020202020204" pitchFamily="34" charset="0"/>
              <a:ea typeface="Calibri" panose="020F0502020204030204" pitchFamily="34" charset="0"/>
            </a:endParaRPr>
          </a:p>
          <a:p>
            <a:r>
              <a:rPr lang="en-CA" sz="1800" kern="100" dirty="0">
                <a:effectLst/>
                <a:latin typeface="Arial" panose="020B0604020202020204" pitchFamily="34" charset="0"/>
                <a:ea typeface="Calibri" panose="020F0502020204030204" pitchFamily="34" charset="0"/>
              </a:rPr>
              <a:t>When one goroutine has sent a value, the </a:t>
            </a:r>
            <a:r>
              <a:rPr lang="en-CA" sz="1800" kern="100" dirty="0">
                <a:solidFill>
                  <a:srgbClr val="ED7D31"/>
                </a:solidFill>
                <a:effectLst/>
                <a:latin typeface="Cascadia Code" panose="020B0609020000020004" pitchFamily="49" charset="0"/>
                <a:ea typeface="Calibri" panose="020F0502020204030204" pitchFamily="34" charset="0"/>
              </a:rPr>
              <a:t>select</a:t>
            </a:r>
            <a:r>
              <a:rPr lang="en-CA" sz="1800" kern="100" dirty="0">
                <a:solidFill>
                  <a:srgbClr val="ED7D31"/>
                </a:solidFill>
                <a:effectLst/>
                <a:latin typeface="Arial" panose="020B0604020202020204" pitchFamily="34" charset="0"/>
                <a:ea typeface="Calibri" panose="020F0502020204030204" pitchFamily="34" charset="0"/>
              </a:rPr>
              <a:t> </a:t>
            </a:r>
            <a:r>
              <a:rPr lang="en-CA" sz="1800" kern="100" dirty="0">
                <a:effectLst/>
                <a:latin typeface="Arial" panose="020B0604020202020204" pitchFamily="34" charset="0"/>
                <a:ea typeface="Calibri" panose="020F0502020204030204" pitchFamily="34" charset="0"/>
              </a:rPr>
              <a:t>statement then receives a value from the channel with the sent value. </a:t>
            </a:r>
          </a:p>
        </p:txBody>
      </p:sp>
    </p:spTree>
    <p:extLst>
      <p:ext uri="{BB962C8B-B14F-4D97-AF65-F5344CB8AC3E}">
        <p14:creationId xmlns:p14="http://schemas.microsoft.com/office/powerpoint/2010/main" val="157089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0713-1693-6251-6E3F-6908CC483EB1}"/>
              </a:ext>
            </a:extLst>
          </p:cNvPr>
          <p:cNvSpPr>
            <a:spLocks noGrp="1"/>
          </p:cNvSpPr>
          <p:nvPr>
            <p:ph type="title"/>
          </p:nvPr>
        </p:nvSpPr>
        <p:spPr>
          <a:xfrm>
            <a:off x="338201" y="200791"/>
            <a:ext cx="10910971" cy="1400530"/>
          </a:xfrm>
        </p:spPr>
        <p:txBody>
          <a:bodyPr/>
          <a:lstStyle/>
          <a:p>
            <a:r>
              <a:rPr lang="en-US" b="1" dirty="0">
                <a:latin typeface="Arial" panose="020B0604020202020204" pitchFamily="34" charset="0"/>
                <a:cs typeface="Arial" panose="020B0604020202020204" pitchFamily="34" charset="0"/>
              </a:rPr>
              <a:t>Example of a select statement waiting for a received value</a:t>
            </a:r>
            <a:endParaRPr lang="en-CA" b="1" dirty="0">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4EA3E1F9-8AB9-8C60-E876-D0112F9DDDCD}"/>
              </a:ext>
            </a:extLst>
          </p:cNvPr>
          <p:cNvSpPr>
            <a:spLocks noChangeArrowheads="1"/>
          </p:cNvSpPr>
          <p:nvPr/>
        </p:nvSpPr>
        <p:spPr bwMode="auto">
          <a:xfrm>
            <a:off x="942828" y="3586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E8696BA7-BD54-9E1F-B4A9-C84EBBDF144E}"/>
              </a:ext>
            </a:extLst>
          </p:cNvPr>
          <p:cNvGraphicFramePr>
            <a:graphicFrameLocks noChangeAspect="1"/>
          </p:cNvGraphicFramePr>
          <p:nvPr>
            <p:extLst>
              <p:ext uri="{D42A27DB-BD31-4B8C-83A1-F6EECF244321}">
                <p14:modId xmlns:p14="http://schemas.microsoft.com/office/powerpoint/2010/main" val="2429918959"/>
              </p:ext>
            </p:extLst>
          </p:nvPr>
        </p:nvGraphicFramePr>
        <p:xfrm>
          <a:off x="101600" y="1601321"/>
          <a:ext cx="5484079" cy="6502399"/>
        </p:xfrm>
        <a:graphic>
          <a:graphicData uri="http://schemas.openxmlformats.org/presentationml/2006/ole">
            <mc:AlternateContent xmlns:mc="http://schemas.openxmlformats.org/markup-compatibility/2006">
              <mc:Choice xmlns:v="urn:schemas-microsoft-com:vml" Requires="v">
                <p:oleObj name="Document" r:id="rId2" imgW="5943600" imgH="7037280" progId="Word.OpenDocumentText.12">
                  <p:embed/>
                </p:oleObj>
              </mc:Choice>
              <mc:Fallback>
                <p:oleObj name="Document" r:id="rId2" imgW="5943600" imgH="7037280" progId="Word.OpenDocumentText.12">
                  <p:embed/>
                  <p:pic>
                    <p:nvPicPr>
                      <p:cNvPr id="0" name="Object 1"/>
                      <p:cNvPicPr>
                        <a:picLocks noChangeAspect="1" noChangeArrowheads="1"/>
                      </p:cNvPicPr>
                      <p:nvPr/>
                    </p:nvPicPr>
                    <p:blipFill>
                      <a:blip r:embed="rId3"/>
                      <a:srcRect/>
                      <a:stretch>
                        <a:fillRect/>
                      </a:stretch>
                    </p:blipFill>
                    <p:spPr bwMode="auto">
                      <a:xfrm>
                        <a:off x="101600" y="1601321"/>
                        <a:ext cx="5484079" cy="6502399"/>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A0BF89AE-506B-8538-8A15-6B1D27366AD4}"/>
              </a:ext>
            </a:extLst>
          </p:cNvPr>
          <p:cNvGraphicFramePr>
            <a:graphicFrameLocks noChangeAspect="1"/>
          </p:cNvGraphicFramePr>
          <p:nvPr>
            <p:extLst>
              <p:ext uri="{D42A27DB-BD31-4B8C-83A1-F6EECF244321}">
                <p14:modId xmlns:p14="http://schemas.microsoft.com/office/powerpoint/2010/main" val="1730860252"/>
              </p:ext>
            </p:extLst>
          </p:nvPr>
        </p:nvGraphicFramePr>
        <p:xfrm>
          <a:off x="4761353" y="4929012"/>
          <a:ext cx="6594098" cy="5790615"/>
        </p:xfrm>
        <a:graphic>
          <a:graphicData uri="http://schemas.openxmlformats.org/presentationml/2006/ole">
            <mc:AlternateContent xmlns:mc="http://schemas.openxmlformats.org/markup-compatibility/2006">
              <mc:Choice xmlns:v="urn:schemas-microsoft-com:vml" Requires="v">
                <p:oleObj name="Document" r:id="rId4" imgW="8218800" imgH="7238520" progId="Word.OpenDocumentText.12">
                  <p:embed/>
                </p:oleObj>
              </mc:Choice>
              <mc:Fallback>
                <p:oleObj name="Document" r:id="rId4" imgW="8218800" imgH="7238520" progId="Word.OpenDocumentText.12">
                  <p:embed/>
                  <p:pic>
                    <p:nvPicPr>
                      <p:cNvPr id="6" name="Object 5">
                        <a:extLst>
                          <a:ext uri="{FF2B5EF4-FFF2-40B4-BE49-F238E27FC236}">
                            <a16:creationId xmlns:a16="http://schemas.microsoft.com/office/drawing/2014/main" id="{8CA51888-311D-5131-97EE-421C0A4A8307}"/>
                          </a:ext>
                        </a:extLst>
                      </p:cNvPr>
                      <p:cNvPicPr/>
                      <p:nvPr/>
                    </p:nvPicPr>
                    <p:blipFill>
                      <a:blip r:embed="rId5"/>
                      <a:stretch>
                        <a:fillRect/>
                      </a:stretch>
                    </p:blipFill>
                    <p:spPr>
                      <a:xfrm>
                        <a:off x="4761353" y="4929012"/>
                        <a:ext cx="6594098" cy="5790615"/>
                      </a:xfrm>
                      <a:prstGeom prst="rect">
                        <a:avLst/>
                      </a:prstGeom>
                    </p:spPr>
                  </p:pic>
                </p:oleObj>
              </mc:Fallback>
            </mc:AlternateContent>
          </a:graphicData>
        </a:graphic>
      </p:graphicFrame>
      <p:cxnSp>
        <p:nvCxnSpPr>
          <p:cNvPr id="8" name="Connector: Elbow 7">
            <a:extLst>
              <a:ext uri="{FF2B5EF4-FFF2-40B4-BE49-F238E27FC236}">
                <a16:creationId xmlns:a16="http://schemas.microsoft.com/office/drawing/2014/main" id="{C0643A32-6DA7-5778-37F4-15418C4FF9C0}"/>
              </a:ext>
            </a:extLst>
          </p:cNvPr>
          <p:cNvCxnSpPr>
            <a:cxnSpLocks/>
            <a:endCxn id="6" idx="0"/>
          </p:cNvCxnSpPr>
          <p:nvPr/>
        </p:nvCxnSpPr>
        <p:spPr>
          <a:xfrm flipV="1">
            <a:off x="2540000" y="4929012"/>
            <a:ext cx="5518402" cy="1192388"/>
          </a:xfrm>
          <a:prstGeom prst="bentConnector4">
            <a:avLst>
              <a:gd name="adj1" fmla="val 36697"/>
              <a:gd name="adj2" fmla="val 1191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326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B110-768E-3552-E10F-15DFDD3A228F}"/>
              </a:ext>
            </a:extLst>
          </p:cNvPr>
          <p:cNvSpPr>
            <a:spLocks noGrp="1"/>
          </p:cNvSpPr>
          <p:nvPr>
            <p:ph type="title"/>
          </p:nvPr>
        </p:nvSpPr>
        <p:spPr>
          <a:xfrm>
            <a:off x="646111" y="452718"/>
            <a:ext cx="9404723" cy="946874"/>
          </a:xfrm>
        </p:spPr>
        <p:txBody>
          <a:bodyPr/>
          <a:lstStyle/>
          <a:p>
            <a:r>
              <a:rPr lang="en-US" b="1" dirty="0">
                <a:latin typeface="Arial" panose="020B0604020202020204" pitchFamily="34" charset="0"/>
                <a:cs typeface="Arial" panose="020B0604020202020204" pitchFamily="34" charset="0"/>
              </a:rPr>
              <a:t>Default (Both send/receive)</a:t>
            </a:r>
          </a:p>
        </p:txBody>
      </p:sp>
      <p:sp>
        <p:nvSpPr>
          <p:cNvPr id="3" name="Content Placeholder 2">
            <a:extLst>
              <a:ext uri="{FF2B5EF4-FFF2-40B4-BE49-F238E27FC236}">
                <a16:creationId xmlns:a16="http://schemas.microsoft.com/office/drawing/2014/main" id="{39291A95-B9FD-D0AC-A185-037EB3AC8B28}"/>
              </a:ext>
            </a:extLst>
          </p:cNvPr>
          <p:cNvSpPr>
            <a:spLocks noGrp="1"/>
          </p:cNvSpPr>
          <p:nvPr>
            <p:ph idx="1"/>
          </p:nvPr>
        </p:nvSpPr>
        <p:spPr>
          <a:xfrm>
            <a:off x="746450" y="1399592"/>
            <a:ext cx="9303404" cy="4848807"/>
          </a:xfrm>
        </p:spPr>
        <p:txBody>
          <a:bodyPr/>
          <a:lstStyle/>
          <a:p>
            <a:r>
              <a:rPr lang="en-CA" sz="1800" dirty="0">
                <a:effectLst/>
                <a:latin typeface="Arial" panose="020B0604020202020204" pitchFamily="34" charset="0"/>
                <a:ea typeface="Calibri" panose="020F0502020204030204" pitchFamily="34" charset="0"/>
              </a:rPr>
              <a:t>The </a:t>
            </a:r>
            <a:r>
              <a:rPr lang="en-CA" sz="1800" dirty="0">
                <a:solidFill>
                  <a:srgbClr val="ED7D31"/>
                </a:solidFill>
                <a:effectLst/>
                <a:latin typeface="Cascadia Code" panose="020B0609020000020004" pitchFamily="49" charset="0"/>
                <a:ea typeface="Calibri" panose="020F0502020204030204" pitchFamily="34" charset="0"/>
              </a:rPr>
              <a:t>default</a:t>
            </a:r>
            <a:r>
              <a:rPr lang="en-CA" sz="1800" dirty="0">
                <a:effectLst/>
                <a:latin typeface="Arial" panose="020B0604020202020204" pitchFamily="34" charset="0"/>
                <a:ea typeface="Calibri" panose="020F0502020204030204" pitchFamily="34" charset="0"/>
              </a:rPr>
              <a:t> case is useful with </a:t>
            </a:r>
            <a:r>
              <a:rPr lang="en-CA" sz="1800" dirty="0">
                <a:solidFill>
                  <a:srgbClr val="ED7D31"/>
                </a:solidFill>
                <a:effectLst/>
                <a:latin typeface="Cascadia Code" panose="020B0609020000020004" pitchFamily="49" charset="0"/>
                <a:ea typeface="Calibri" panose="020F0502020204030204" pitchFamily="34" charset="0"/>
              </a:rPr>
              <a:t>select</a:t>
            </a:r>
            <a:r>
              <a:rPr lang="en-CA" sz="1800" dirty="0">
                <a:solidFill>
                  <a:srgbClr val="ED7D31"/>
                </a:solidFill>
                <a:effectLst/>
                <a:latin typeface="Arial" panose="020B0604020202020204" pitchFamily="34" charset="0"/>
                <a:ea typeface="Calibri" panose="020F0502020204030204" pitchFamily="34" charset="0"/>
              </a:rPr>
              <a:t> </a:t>
            </a:r>
            <a:r>
              <a:rPr lang="en-CA" sz="1800" dirty="0">
                <a:effectLst/>
                <a:latin typeface="Arial" panose="020B0604020202020204" pitchFamily="34" charset="0"/>
                <a:ea typeface="Calibri" panose="020F0502020204030204" pitchFamily="34" charset="0"/>
              </a:rPr>
              <a:t>statements, as it will run when no other cases are ready. </a:t>
            </a:r>
          </a:p>
          <a:p>
            <a:endParaRPr lang="en-CA" sz="1800" dirty="0">
              <a:latin typeface="Arial" panose="020B0604020202020204" pitchFamily="34" charset="0"/>
            </a:endParaRPr>
          </a:p>
          <a:p>
            <a:r>
              <a:rPr lang="en-CA" sz="1800" kern="100" dirty="0">
                <a:effectLst/>
                <a:latin typeface="Arial" panose="020B0604020202020204" pitchFamily="34" charset="0"/>
                <a:ea typeface="Calibri" panose="020F0502020204030204" pitchFamily="34" charset="0"/>
              </a:rPr>
              <a:t>Having a </a:t>
            </a:r>
            <a:r>
              <a:rPr lang="en-CA" sz="1800" kern="100" dirty="0">
                <a:solidFill>
                  <a:srgbClr val="ED7D31"/>
                </a:solidFill>
                <a:effectLst/>
                <a:latin typeface="Cascadia Code" panose="020B0609020000020004" pitchFamily="49" charset="0"/>
                <a:ea typeface="Calibri" panose="020F0502020204030204" pitchFamily="34" charset="0"/>
              </a:rPr>
              <a:t>default</a:t>
            </a:r>
            <a:r>
              <a:rPr lang="en-CA" sz="1800" kern="100" dirty="0">
                <a:effectLst/>
                <a:latin typeface="Arial" panose="020B0604020202020204" pitchFamily="34" charset="0"/>
                <a:ea typeface="Calibri" panose="020F0502020204030204" pitchFamily="34" charset="0"/>
              </a:rPr>
              <a:t> case can also prevent deadlock as it allows the main goroutine to keep running without being blocked by </a:t>
            </a:r>
            <a:r>
              <a:rPr lang="en-CA" sz="1800" kern="100" dirty="0">
                <a:solidFill>
                  <a:srgbClr val="ED7D31"/>
                </a:solidFill>
                <a:effectLst/>
                <a:latin typeface="Cascadia Code" panose="020B0609020000020004" pitchFamily="49" charset="0"/>
                <a:ea typeface="Calibri" panose="020F0502020204030204" pitchFamily="34" charset="0"/>
              </a:rPr>
              <a:t>select</a:t>
            </a:r>
            <a:r>
              <a:rPr lang="en-CA" sz="1800" kern="100" dirty="0">
                <a:effectLst/>
                <a:latin typeface="Arial" panose="020B0604020202020204" pitchFamily="34" charset="0"/>
                <a:ea typeface="Calibri" panose="020F0502020204030204" pitchFamily="34" charset="0"/>
              </a:rPr>
              <a:t>.  </a:t>
            </a:r>
            <a:endParaRPr lang="en-US" sz="1800" kern="1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4031102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CE1B-FDA4-4475-95F7-16EB88F09F5C}"/>
              </a:ext>
            </a:extLst>
          </p:cNvPr>
          <p:cNvSpPr>
            <a:spLocks noGrp="1"/>
          </p:cNvSpPr>
          <p:nvPr>
            <p:ph type="title"/>
          </p:nvPr>
        </p:nvSpPr>
        <p:spPr>
          <a:xfrm>
            <a:off x="254000" y="175598"/>
            <a:ext cx="10713212" cy="1325562"/>
          </a:xfrm>
        </p:spPr>
        <p:txBody>
          <a:bodyPr/>
          <a:lstStyle/>
          <a:p>
            <a:r>
              <a:rPr lang="en-US" b="1" dirty="0">
                <a:latin typeface="Arial" panose="020B0604020202020204" pitchFamily="34" charset="0"/>
                <a:cs typeface="Arial" panose="020B0604020202020204" pitchFamily="34" charset="0"/>
              </a:rPr>
              <a:t>Example of the default case being used while sending data to channels</a:t>
            </a:r>
          </a:p>
        </p:txBody>
      </p:sp>
      <p:sp>
        <p:nvSpPr>
          <p:cNvPr id="6" name="Rectangle 4">
            <a:extLst>
              <a:ext uri="{FF2B5EF4-FFF2-40B4-BE49-F238E27FC236}">
                <a16:creationId xmlns:a16="http://schemas.microsoft.com/office/drawing/2014/main" id="{2DF3B607-D83B-58CE-7C25-2493481FEC61}"/>
              </a:ext>
            </a:extLst>
          </p:cNvPr>
          <p:cNvSpPr>
            <a:spLocks noChangeArrowheads="1"/>
          </p:cNvSpPr>
          <p:nvPr/>
        </p:nvSpPr>
        <p:spPr bwMode="auto">
          <a:xfrm>
            <a:off x="3250746" y="1635773"/>
            <a:ext cx="2112635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6">
            <a:extLst>
              <a:ext uri="{FF2B5EF4-FFF2-40B4-BE49-F238E27FC236}">
                <a16:creationId xmlns:a16="http://schemas.microsoft.com/office/drawing/2014/main" id="{6A2860A8-0D21-D062-707E-631DF4283FF0}"/>
              </a:ext>
            </a:extLst>
          </p:cNvPr>
          <p:cNvSpPr>
            <a:spLocks noChangeArrowheads="1"/>
          </p:cNvSpPr>
          <p:nvPr/>
        </p:nvSpPr>
        <p:spPr bwMode="auto">
          <a:xfrm>
            <a:off x="93980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a16="http://schemas.microsoft.com/office/drawing/2014/main" id="{64CA2380-A1EA-05A2-A457-78E472D48ABD}"/>
              </a:ext>
            </a:extLst>
          </p:cNvPr>
          <p:cNvGraphicFramePr>
            <a:graphicFrameLocks noChangeAspect="1"/>
          </p:cNvGraphicFramePr>
          <p:nvPr>
            <p:extLst>
              <p:ext uri="{D42A27DB-BD31-4B8C-83A1-F6EECF244321}">
                <p14:modId xmlns:p14="http://schemas.microsoft.com/office/powerpoint/2010/main" val="540993881"/>
              </p:ext>
            </p:extLst>
          </p:nvPr>
        </p:nvGraphicFramePr>
        <p:xfrm>
          <a:off x="446088" y="1498600"/>
          <a:ext cx="5927725" cy="5740400"/>
        </p:xfrm>
        <a:graphic>
          <a:graphicData uri="http://schemas.openxmlformats.org/presentationml/2006/ole">
            <mc:AlternateContent xmlns:mc="http://schemas.openxmlformats.org/markup-compatibility/2006">
              <mc:Choice xmlns:v="urn:schemas-microsoft-com:vml" Requires="v">
                <p:oleObj name="Document" r:id="rId2" imgW="5943600" imgH="5745240" progId="Word.OpenDocumentText.12">
                  <p:embed/>
                </p:oleObj>
              </mc:Choice>
              <mc:Fallback>
                <p:oleObj name="Document" r:id="rId2" imgW="5943600" imgH="5745240" progId="Word.OpenDocumentText.12">
                  <p:embed/>
                  <p:pic>
                    <p:nvPicPr>
                      <p:cNvPr id="0" name="Object 5"/>
                      <p:cNvPicPr>
                        <a:picLocks noChangeAspect="1" noChangeArrowheads="1"/>
                      </p:cNvPicPr>
                      <p:nvPr/>
                    </p:nvPicPr>
                    <p:blipFill>
                      <a:blip r:embed="rId3"/>
                      <a:srcRect/>
                      <a:stretch>
                        <a:fillRect/>
                      </a:stretch>
                    </p:blipFill>
                    <p:spPr bwMode="auto">
                      <a:xfrm>
                        <a:off x="446088" y="1498600"/>
                        <a:ext cx="5927725" cy="574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a:extLst>
              <a:ext uri="{FF2B5EF4-FFF2-40B4-BE49-F238E27FC236}">
                <a16:creationId xmlns:a16="http://schemas.microsoft.com/office/drawing/2014/main" id="{BDEF2294-3B47-B855-2D49-6EAF918D04D8}"/>
              </a:ext>
            </a:extLst>
          </p:cNvPr>
          <p:cNvGraphicFramePr>
            <a:graphicFrameLocks noChangeAspect="1"/>
          </p:cNvGraphicFramePr>
          <p:nvPr>
            <p:extLst>
              <p:ext uri="{D42A27DB-BD31-4B8C-83A1-F6EECF244321}">
                <p14:modId xmlns:p14="http://schemas.microsoft.com/office/powerpoint/2010/main" val="51223844"/>
              </p:ext>
            </p:extLst>
          </p:nvPr>
        </p:nvGraphicFramePr>
        <p:xfrm>
          <a:off x="6704882" y="1635773"/>
          <a:ext cx="4763218" cy="4508500"/>
        </p:xfrm>
        <a:graphic>
          <a:graphicData uri="http://schemas.openxmlformats.org/presentationml/2006/ole">
            <mc:AlternateContent xmlns:mc="http://schemas.openxmlformats.org/markup-compatibility/2006">
              <mc:Choice xmlns:v="urn:schemas-microsoft-com:vml" Requires="v">
                <p:oleObj name="Document" r:id="rId4" imgW="5293700" imgH="4999751" progId="Word.Document.12">
                  <p:embed/>
                </p:oleObj>
              </mc:Choice>
              <mc:Fallback>
                <p:oleObj name="Document" r:id="rId4" imgW="5293700" imgH="4999751" progId="Word.Document.12">
                  <p:embed/>
                  <p:pic>
                    <p:nvPicPr>
                      <p:cNvPr id="6" name="Object 5">
                        <a:extLst>
                          <a:ext uri="{FF2B5EF4-FFF2-40B4-BE49-F238E27FC236}">
                            <a16:creationId xmlns:a16="http://schemas.microsoft.com/office/drawing/2014/main" id="{498EF907-2B89-8087-E61B-9D8D230F0FF2}"/>
                          </a:ext>
                        </a:extLst>
                      </p:cNvPr>
                      <p:cNvPicPr/>
                      <p:nvPr/>
                    </p:nvPicPr>
                    <p:blipFill>
                      <a:blip r:embed="rId5"/>
                      <a:stretch>
                        <a:fillRect/>
                      </a:stretch>
                    </p:blipFill>
                    <p:spPr>
                      <a:xfrm>
                        <a:off x="6704882" y="1635773"/>
                        <a:ext cx="4763218" cy="4508500"/>
                      </a:xfrm>
                      <a:prstGeom prst="rect">
                        <a:avLst/>
                      </a:prstGeom>
                    </p:spPr>
                  </p:pic>
                </p:oleObj>
              </mc:Fallback>
            </mc:AlternateContent>
          </a:graphicData>
        </a:graphic>
      </p:graphicFrame>
      <p:cxnSp>
        <p:nvCxnSpPr>
          <p:cNvPr id="15" name="Connector: Elbow 14">
            <a:extLst>
              <a:ext uri="{FF2B5EF4-FFF2-40B4-BE49-F238E27FC236}">
                <a16:creationId xmlns:a16="http://schemas.microsoft.com/office/drawing/2014/main" id="{63CD2DCA-7C2E-D21E-B9E4-3DDD8DDAC1F9}"/>
              </a:ext>
            </a:extLst>
          </p:cNvPr>
          <p:cNvCxnSpPr>
            <a:endCxn id="11" idx="0"/>
          </p:cNvCxnSpPr>
          <p:nvPr/>
        </p:nvCxnSpPr>
        <p:spPr>
          <a:xfrm flipV="1">
            <a:off x="2222500" y="1635773"/>
            <a:ext cx="6863991" cy="4777727"/>
          </a:xfrm>
          <a:prstGeom prst="bentConnector4">
            <a:avLst>
              <a:gd name="adj1" fmla="val 59849"/>
              <a:gd name="adj2" fmla="val 10398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1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AD55-DF31-71E9-95B2-5A77842AFC4A}"/>
              </a:ext>
            </a:extLst>
          </p:cNvPr>
          <p:cNvSpPr>
            <a:spLocks noGrp="1"/>
          </p:cNvSpPr>
          <p:nvPr>
            <p:ph type="title"/>
          </p:nvPr>
        </p:nvSpPr>
        <p:spPr>
          <a:xfrm>
            <a:off x="602455" y="259678"/>
            <a:ext cx="10987089" cy="1400530"/>
          </a:xfrm>
        </p:spPr>
        <p:txBody>
          <a:bodyPr/>
          <a:lstStyle/>
          <a:p>
            <a:r>
              <a:rPr lang="en-US" b="1" dirty="0">
                <a:latin typeface="Arial" panose="020B0604020202020204" pitchFamily="34" charset="0"/>
                <a:cs typeface="Arial" panose="020B0604020202020204" pitchFamily="34" charset="0"/>
              </a:rPr>
              <a:t>Example of the default case being used while receiving data from channels</a:t>
            </a:r>
          </a:p>
        </p:txBody>
      </p:sp>
      <p:sp>
        <p:nvSpPr>
          <p:cNvPr id="4" name="Rectangle 2">
            <a:extLst>
              <a:ext uri="{FF2B5EF4-FFF2-40B4-BE49-F238E27FC236}">
                <a16:creationId xmlns:a16="http://schemas.microsoft.com/office/drawing/2014/main" id="{D61A484B-A816-F504-FC11-43C15EDAC7AE}"/>
              </a:ext>
            </a:extLst>
          </p:cNvPr>
          <p:cNvSpPr>
            <a:spLocks noChangeArrowheads="1"/>
          </p:cNvSpPr>
          <p:nvPr/>
        </p:nvSpPr>
        <p:spPr bwMode="auto">
          <a:xfrm>
            <a:off x="3464560" y="1534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ED2CD0D4-29DD-2D59-E8D5-6FCD0412E0A2}"/>
              </a:ext>
            </a:extLst>
          </p:cNvPr>
          <p:cNvSpPr>
            <a:spLocks noChangeArrowheads="1"/>
          </p:cNvSpPr>
          <p:nvPr/>
        </p:nvSpPr>
        <p:spPr bwMode="auto">
          <a:xfrm>
            <a:off x="723900" y="16602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A3B58EAB-2B56-CFF1-F252-086F05C0BE9C}"/>
              </a:ext>
            </a:extLst>
          </p:cNvPr>
          <p:cNvGraphicFramePr>
            <a:graphicFrameLocks noChangeAspect="1"/>
          </p:cNvGraphicFramePr>
          <p:nvPr>
            <p:extLst>
              <p:ext uri="{D42A27DB-BD31-4B8C-83A1-F6EECF244321}">
                <p14:modId xmlns:p14="http://schemas.microsoft.com/office/powerpoint/2010/main" val="3739821402"/>
              </p:ext>
            </p:extLst>
          </p:nvPr>
        </p:nvGraphicFramePr>
        <p:xfrm>
          <a:off x="723900" y="1660208"/>
          <a:ext cx="5951538" cy="5189538"/>
        </p:xfrm>
        <a:graphic>
          <a:graphicData uri="http://schemas.openxmlformats.org/presentationml/2006/ole">
            <mc:AlternateContent xmlns:mc="http://schemas.openxmlformats.org/markup-compatibility/2006">
              <mc:Choice xmlns:v="urn:schemas-microsoft-com:vml" Requires="v">
                <p:oleObj name="Document" r:id="rId2" imgW="5946318" imgH="5178403" progId="Word.OpenDocumentText.12">
                  <p:embed/>
                </p:oleObj>
              </mc:Choice>
              <mc:Fallback>
                <p:oleObj name="Document" r:id="rId2" imgW="5946318" imgH="5178403" progId="Word.OpenDocumentText.1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1660208"/>
                        <a:ext cx="5951538" cy="5189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a:extLst>
              <a:ext uri="{FF2B5EF4-FFF2-40B4-BE49-F238E27FC236}">
                <a16:creationId xmlns:a16="http://schemas.microsoft.com/office/drawing/2014/main" id="{7DBBD973-16CD-9486-6D05-FBC9105DDB5A}"/>
              </a:ext>
            </a:extLst>
          </p:cNvPr>
          <p:cNvSpPr>
            <a:spLocks noChangeArrowheads="1"/>
          </p:cNvSpPr>
          <p:nvPr/>
        </p:nvSpPr>
        <p:spPr bwMode="auto">
          <a:xfrm>
            <a:off x="6426200" y="46240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1F46F414-5EFF-9ED6-F24A-BD41B9A7F1A5}"/>
              </a:ext>
            </a:extLst>
          </p:cNvPr>
          <p:cNvGraphicFramePr>
            <a:graphicFrameLocks noChangeAspect="1"/>
          </p:cNvGraphicFramePr>
          <p:nvPr>
            <p:extLst>
              <p:ext uri="{D42A27DB-BD31-4B8C-83A1-F6EECF244321}">
                <p14:modId xmlns:p14="http://schemas.microsoft.com/office/powerpoint/2010/main" val="3366684561"/>
              </p:ext>
            </p:extLst>
          </p:nvPr>
        </p:nvGraphicFramePr>
        <p:xfrm>
          <a:off x="6426200" y="4624071"/>
          <a:ext cx="5951538" cy="2225675"/>
        </p:xfrm>
        <a:graphic>
          <a:graphicData uri="http://schemas.openxmlformats.org/presentationml/2006/ole">
            <mc:AlternateContent xmlns:mc="http://schemas.openxmlformats.org/markup-compatibility/2006">
              <mc:Choice xmlns:v="urn:schemas-microsoft-com:vml" Requires="v">
                <p:oleObj name="Document" r:id="rId4" imgW="5946318" imgH="2219316" progId="Word.OpenDocumentText.12">
                  <p:embed/>
                </p:oleObj>
              </mc:Choice>
              <mc:Fallback>
                <p:oleObj name="Document" r:id="rId4" imgW="5946318" imgH="2219316" progId="Word.OpenDocumentText.1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6200" y="4624071"/>
                        <a:ext cx="5951538" cy="222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Connector: Elbow 10">
            <a:extLst>
              <a:ext uri="{FF2B5EF4-FFF2-40B4-BE49-F238E27FC236}">
                <a16:creationId xmlns:a16="http://schemas.microsoft.com/office/drawing/2014/main" id="{5CF09F5A-E8C8-D861-DE91-2E6C018E9B0D}"/>
              </a:ext>
            </a:extLst>
          </p:cNvPr>
          <p:cNvCxnSpPr>
            <a:endCxn id="9" idx="0"/>
          </p:cNvCxnSpPr>
          <p:nvPr/>
        </p:nvCxnSpPr>
        <p:spPr>
          <a:xfrm flipV="1">
            <a:off x="2578100" y="4624071"/>
            <a:ext cx="6823869" cy="2225675"/>
          </a:xfrm>
          <a:prstGeom prst="bentConnector4">
            <a:avLst>
              <a:gd name="adj1" fmla="val 50902"/>
              <a:gd name="adj2" fmla="val 11027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544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D503-B7D3-77D5-1808-949B55BFF767}"/>
              </a:ext>
            </a:extLst>
          </p:cNvPr>
          <p:cNvSpPr>
            <a:spLocks noGrp="1"/>
          </p:cNvSpPr>
          <p:nvPr>
            <p:ph type="title"/>
          </p:nvPr>
        </p:nvSpPr>
        <p:spPr>
          <a:xfrm>
            <a:off x="737552" y="187960"/>
            <a:ext cx="9692640" cy="1325562"/>
          </a:xfrm>
        </p:spPr>
        <p:txBody>
          <a:bodyPr anchor="ctr"/>
          <a:lstStyle/>
          <a:p>
            <a:r>
              <a:rPr lang="en-US" b="1" dirty="0">
                <a:latin typeface="Arial" panose="020B0604020202020204" pitchFamily="34" charset="0"/>
                <a:cs typeface="Arial" panose="020B0604020202020204" pitchFamily="34" charset="0"/>
              </a:rPr>
              <a:t>Nil Channel Behavior</a:t>
            </a:r>
          </a:p>
        </p:txBody>
      </p:sp>
      <p:sp>
        <p:nvSpPr>
          <p:cNvPr id="3" name="Content Placeholder 2">
            <a:extLst>
              <a:ext uri="{FF2B5EF4-FFF2-40B4-BE49-F238E27FC236}">
                <a16:creationId xmlns:a16="http://schemas.microsoft.com/office/drawing/2014/main" id="{A79A186B-4E34-7386-498A-C80275734164}"/>
              </a:ext>
            </a:extLst>
          </p:cNvPr>
          <p:cNvSpPr>
            <a:spLocks noGrp="1"/>
          </p:cNvSpPr>
          <p:nvPr>
            <p:ph idx="1"/>
          </p:nvPr>
        </p:nvSpPr>
        <p:spPr>
          <a:xfrm>
            <a:off x="737552" y="1331259"/>
            <a:ext cx="8946541" cy="4195481"/>
          </a:xfrm>
        </p:spPr>
        <p:txBody>
          <a:bodyPr/>
          <a:lstStyle/>
          <a:p>
            <a:r>
              <a:rPr lang="en-CA" sz="1800" dirty="0">
                <a:effectLst/>
                <a:latin typeface="Arial" panose="020B0604020202020204" pitchFamily="34" charset="0"/>
                <a:ea typeface="Calibri" panose="020F0502020204030204" pitchFamily="34" charset="0"/>
              </a:rPr>
              <a:t>A nil channel is a channel that is only declared, not created</a:t>
            </a:r>
          </a:p>
          <a:p>
            <a:endParaRPr lang="en-CA" sz="1800" dirty="0">
              <a:latin typeface="Arial" panose="020B0604020202020204" pitchFamily="34" charset="0"/>
            </a:endParaRPr>
          </a:p>
          <a:p>
            <a:r>
              <a:rPr lang="en-CA" sz="1800" dirty="0">
                <a:effectLst/>
                <a:latin typeface="Arial" panose="020B0604020202020204" pitchFamily="34" charset="0"/>
                <a:ea typeface="Calibri" panose="020F0502020204030204" pitchFamily="34" charset="0"/>
              </a:rPr>
              <a:t>It is not possible to send or receive data to a nil channel, as the channel exists only in name, and attempting to do so will result in a deadlock</a:t>
            </a:r>
          </a:p>
          <a:p>
            <a:endParaRPr lang="en-CA" sz="1800" dirty="0">
              <a:latin typeface="Arial" panose="020B0604020202020204" pitchFamily="34" charset="0"/>
            </a:endParaRPr>
          </a:p>
          <a:p>
            <a:r>
              <a:rPr lang="en-CA" sz="1800" dirty="0">
                <a:effectLst/>
                <a:latin typeface="Arial" panose="020B0604020202020204" pitchFamily="34" charset="0"/>
                <a:ea typeface="Calibri" panose="020F0502020204030204" pitchFamily="34" charset="0"/>
              </a:rPr>
              <a:t>In addition, attempting to close a nil channel will result in a panic.</a:t>
            </a:r>
            <a:endParaRPr lang="en-US" dirty="0"/>
          </a:p>
        </p:txBody>
      </p:sp>
    </p:spTree>
    <p:extLst>
      <p:ext uri="{BB962C8B-B14F-4D97-AF65-F5344CB8AC3E}">
        <p14:creationId xmlns:p14="http://schemas.microsoft.com/office/powerpoint/2010/main" val="2737954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DB9B-8D07-EDB1-C919-30D4A7D4E211}"/>
              </a:ext>
            </a:extLst>
          </p:cNvPr>
          <p:cNvSpPr>
            <a:spLocks noGrp="1"/>
          </p:cNvSpPr>
          <p:nvPr>
            <p:ph type="title"/>
          </p:nvPr>
        </p:nvSpPr>
        <p:spPr>
          <a:xfrm>
            <a:off x="715772" y="137160"/>
            <a:ext cx="9692640" cy="1325562"/>
          </a:xfrm>
        </p:spPr>
        <p:txBody>
          <a:bodyPr anchor="ctr"/>
          <a:lstStyle/>
          <a:p>
            <a:r>
              <a:rPr lang="en-US" b="1" dirty="0">
                <a:latin typeface="Arial" panose="020B0604020202020204" pitchFamily="34" charset="0"/>
                <a:cs typeface="Arial" panose="020B0604020202020204" pitchFamily="34" charset="0"/>
              </a:rPr>
              <a:t>Example of a nil channel</a:t>
            </a:r>
          </a:p>
        </p:txBody>
      </p:sp>
      <p:graphicFrame>
        <p:nvGraphicFramePr>
          <p:cNvPr id="9" name="Object 8">
            <a:extLst>
              <a:ext uri="{FF2B5EF4-FFF2-40B4-BE49-F238E27FC236}">
                <a16:creationId xmlns:a16="http://schemas.microsoft.com/office/drawing/2014/main" id="{455311C3-04EA-FF2D-4D1B-2211036ACD89}"/>
              </a:ext>
            </a:extLst>
          </p:cNvPr>
          <p:cNvGraphicFramePr>
            <a:graphicFrameLocks noChangeAspect="1"/>
          </p:cNvGraphicFramePr>
          <p:nvPr>
            <p:extLst>
              <p:ext uri="{D42A27DB-BD31-4B8C-83A1-F6EECF244321}">
                <p14:modId xmlns:p14="http://schemas.microsoft.com/office/powerpoint/2010/main" val="3568589780"/>
              </p:ext>
            </p:extLst>
          </p:nvPr>
        </p:nvGraphicFramePr>
        <p:xfrm>
          <a:off x="715772" y="1244600"/>
          <a:ext cx="5930900" cy="5613400"/>
        </p:xfrm>
        <a:graphic>
          <a:graphicData uri="http://schemas.openxmlformats.org/presentationml/2006/ole">
            <mc:AlternateContent xmlns:mc="http://schemas.openxmlformats.org/markup-compatibility/2006">
              <mc:Choice xmlns:v="urn:schemas-microsoft-com:vml" Requires="v">
                <p:oleObj name="Document" r:id="rId2" imgW="5943600" imgH="5616000" progId="Word.OpenDocumentText.12">
                  <p:embed/>
                </p:oleObj>
              </mc:Choice>
              <mc:Fallback>
                <p:oleObj name="Document" r:id="rId2" imgW="5943600" imgH="5616000" progId="Word.OpenDocumentText.12">
                  <p:embed/>
                  <p:pic>
                    <p:nvPicPr>
                      <p:cNvPr id="0" name=""/>
                      <p:cNvPicPr/>
                      <p:nvPr/>
                    </p:nvPicPr>
                    <p:blipFill>
                      <a:blip r:embed="rId3"/>
                      <a:stretch>
                        <a:fillRect/>
                      </a:stretch>
                    </p:blipFill>
                    <p:spPr>
                      <a:xfrm>
                        <a:off x="715772" y="1244600"/>
                        <a:ext cx="5930900" cy="5613400"/>
                      </a:xfrm>
                      <a:prstGeom prst="rect">
                        <a:avLst/>
                      </a:prstGeom>
                    </p:spPr>
                  </p:pic>
                </p:oleObj>
              </mc:Fallback>
            </mc:AlternateContent>
          </a:graphicData>
        </a:graphic>
      </p:graphicFrame>
    </p:spTree>
    <p:extLst>
      <p:ext uri="{BB962C8B-B14F-4D97-AF65-F5344CB8AC3E}">
        <p14:creationId xmlns:p14="http://schemas.microsoft.com/office/powerpoint/2010/main" val="2371810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A8D8-2943-3471-993D-D6238C000D65}"/>
              </a:ext>
            </a:extLst>
          </p:cNvPr>
          <p:cNvSpPr>
            <a:spLocks noGrp="1"/>
          </p:cNvSpPr>
          <p:nvPr>
            <p:ph type="title"/>
          </p:nvPr>
        </p:nvSpPr>
        <p:spPr>
          <a:xfrm>
            <a:off x="747430" y="340360"/>
            <a:ext cx="9692640" cy="1325562"/>
          </a:xfrm>
        </p:spPr>
        <p:txBody>
          <a:bodyPr/>
          <a:lstStyle/>
          <a:p>
            <a:r>
              <a:rPr lang="en-US" b="1" dirty="0">
                <a:latin typeface="Arial" panose="020B0604020202020204" pitchFamily="34" charset="0"/>
                <a:cs typeface="Arial" panose="020B0604020202020204" pitchFamily="34" charset="0"/>
              </a:rPr>
              <a:t>Nil Channel Behavior (Select Statement)</a:t>
            </a:r>
          </a:p>
        </p:txBody>
      </p:sp>
      <p:sp>
        <p:nvSpPr>
          <p:cNvPr id="7" name="Content Placeholder 2">
            <a:extLst>
              <a:ext uri="{FF2B5EF4-FFF2-40B4-BE49-F238E27FC236}">
                <a16:creationId xmlns:a16="http://schemas.microsoft.com/office/drawing/2014/main" id="{0B8CFF18-4A14-238F-4524-0D47A8A76A82}"/>
              </a:ext>
            </a:extLst>
          </p:cNvPr>
          <p:cNvSpPr>
            <a:spLocks noGrp="1"/>
          </p:cNvSpPr>
          <p:nvPr>
            <p:ph idx="1"/>
          </p:nvPr>
        </p:nvSpPr>
        <p:spPr>
          <a:xfrm>
            <a:off x="747430" y="1853248"/>
            <a:ext cx="9303404" cy="4848807"/>
          </a:xfrm>
        </p:spPr>
        <p:txBody>
          <a:bodyPr/>
          <a:lstStyle/>
          <a:p>
            <a:r>
              <a:rPr lang="en-CA" sz="1800" dirty="0">
                <a:effectLst/>
                <a:latin typeface="Arial" panose="020B0604020202020204" pitchFamily="34" charset="0"/>
                <a:ea typeface="Calibri" panose="020F0502020204030204" pitchFamily="34" charset="0"/>
              </a:rPr>
              <a:t>A nil channel can prove useful when working with </a:t>
            </a:r>
            <a:r>
              <a:rPr lang="en-CA" sz="1800" dirty="0">
                <a:solidFill>
                  <a:srgbClr val="ED7D31"/>
                </a:solidFill>
                <a:effectLst/>
                <a:latin typeface="Cascadia Code" panose="020B0609020000020004" pitchFamily="49" charset="0"/>
                <a:ea typeface="Calibri" panose="020F0502020204030204" pitchFamily="34" charset="0"/>
              </a:rPr>
              <a:t>select</a:t>
            </a:r>
            <a:r>
              <a:rPr lang="en-CA" sz="1800" dirty="0">
                <a:solidFill>
                  <a:srgbClr val="ED7D31"/>
                </a:solidFill>
                <a:effectLst/>
                <a:latin typeface="Arial" panose="020B0604020202020204" pitchFamily="34" charset="0"/>
                <a:ea typeface="Calibri" panose="020F0502020204030204" pitchFamily="34" charset="0"/>
              </a:rPr>
              <a:t> </a:t>
            </a:r>
            <a:r>
              <a:rPr lang="en-CA" sz="1800" dirty="0">
                <a:effectLst/>
                <a:latin typeface="Arial" panose="020B0604020202020204" pitchFamily="34" charset="0"/>
                <a:ea typeface="Calibri" panose="020F0502020204030204" pitchFamily="34" charset="0"/>
              </a:rPr>
              <a:t>statements.</a:t>
            </a:r>
          </a:p>
          <a:p>
            <a:pPr marL="0" indent="0">
              <a:buNone/>
            </a:pPr>
            <a:br>
              <a:rPr lang="en-CA" sz="1800" dirty="0">
                <a:effectLst/>
                <a:latin typeface="Arial" panose="020B0604020202020204" pitchFamily="34" charset="0"/>
                <a:ea typeface="Calibri" panose="020F0502020204030204" pitchFamily="34" charset="0"/>
              </a:rPr>
            </a:br>
            <a:endParaRPr lang="en-CA" sz="1800" dirty="0">
              <a:latin typeface="Arial" panose="020B0604020202020204" pitchFamily="34" charset="0"/>
            </a:endParaRPr>
          </a:p>
          <a:p>
            <a:pPr marL="0" marR="0">
              <a:lnSpc>
                <a:spcPct val="107000"/>
              </a:lnSpc>
              <a:spcBef>
                <a:spcPts val="0"/>
              </a:spcBef>
              <a:spcAft>
                <a:spcPts val="800"/>
              </a:spcAft>
            </a:pPr>
            <a:r>
              <a:rPr lang="en-CA" sz="1800" kern="100" dirty="0">
                <a:effectLst/>
                <a:latin typeface="Arial" panose="020B0604020202020204" pitchFamily="34" charset="0"/>
                <a:ea typeface="Calibri" panose="020F0502020204030204" pitchFamily="34" charset="0"/>
              </a:rPr>
              <a:t>The </a:t>
            </a:r>
            <a:r>
              <a:rPr lang="en-CA" sz="1800" kern="100" dirty="0">
                <a:solidFill>
                  <a:srgbClr val="ED7D31"/>
                </a:solidFill>
                <a:effectLst/>
                <a:latin typeface="Cascadia Code" panose="020B0609020000020004" pitchFamily="49" charset="0"/>
                <a:ea typeface="Calibri" panose="020F0502020204030204" pitchFamily="34" charset="0"/>
              </a:rPr>
              <a:t>select</a:t>
            </a:r>
            <a:r>
              <a:rPr lang="en-CA" sz="1800" kern="100" dirty="0">
                <a:solidFill>
                  <a:srgbClr val="ED7D31"/>
                </a:solidFill>
                <a:effectLst/>
                <a:latin typeface="Arial" panose="020B0604020202020204" pitchFamily="34" charset="0"/>
                <a:ea typeface="Calibri" panose="020F0502020204030204" pitchFamily="34" charset="0"/>
              </a:rPr>
              <a:t> </a:t>
            </a:r>
            <a:r>
              <a:rPr lang="en-CA" sz="1800" kern="100" dirty="0">
                <a:effectLst/>
                <a:latin typeface="Arial" panose="020B0604020202020204" pitchFamily="34" charset="0"/>
                <a:ea typeface="Calibri" panose="020F0502020204030204" pitchFamily="34" charset="0"/>
              </a:rPr>
              <a:t>statement will not process nil channels, so it is possible to disable cases from running using nil channels.</a:t>
            </a:r>
            <a:endParaRPr lang="en-US" sz="1800" kern="1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157577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CF79-BFC8-607E-B662-04D831B8AD06}"/>
              </a:ext>
            </a:extLst>
          </p:cNvPr>
          <p:cNvSpPr>
            <a:spLocks noGrp="1"/>
          </p:cNvSpPr>
          <p:nvPr>
            <p:ph type="title"/>
          </p:nvPr>
        </p:nvSpPr>
        <p:spPr>
          <a:xfrm>
            <a:off x="142241" y="137758"/>
            <a:ext cx="11582400" cy="1400530"/>
          </a:xfrm>
        </p:spPr>
        <p:txBody>
          <a:bodyPr/>
          <a:lstStyle/>
          <a:p>
            <a:r>
              <a:rPr lang="en-US" b="1" dirty="0">
                <a:latin typeface="Arial" panose="020B0604020202020204" pitchFamily="34" charset="0"/>
                <a:cs typeface="Arial" panose="020B0604020202020204" pitchFamily="34" charset="0"/>
              </a:rPr>
              <a:t>Example of a nil channel being used in a select statement</a:t>
            </a:r>
          </a:p>
        </p:txBody>
      </p:sp>
      <p:sp>
        <p:nvSpPr>
          <p:cNvPr id="7" name="Rectangle 4">
            <a:extLst>
              <a:ext uri="{FF2B5EF4-FFF2-40B4-BE49-F238E27FC236}">
                <a16:creationId xmlns:a16="http://schemas.microsoft.com/office/drawing/2014/main" id="{FC9D7306-0FA0-0D46-F6B1-257AF28492C0}"/>
              </a:ext>
            </a:extLst>
          </p:cNvPr>
          <p:cNvSpPr>
            <a:spLocks noChangeArrowheads="1"/>
          </p:cNvSpPr>
          <p:nvPr/>
        </p:nvSpPr>
        <p:spPr bwMode="auto">
          <a:xfrm>
            <a:off x="467359" y="1538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8E72E288-A475-1730-60AC-B474D8D6E669}"/>
              </a:ext>
            </a:extLst>
          </p:cNvPr>
          <p:cNvGraphicFramePr>
            <a:graphicFrameLocks noChangeAspect="1"/>
          </p:cNvGraphicFramePr>
          <p:nvPr>
            <p:extLst>
              <p:ext uri="{D42A27DB-BD31-4B8C-83A1-F6EECF244321}">
                <p14:modId xmlns:p14="http://schemas.microsoft.com/office/powerpoint/2010/main" val="3324561672"/>
              </p:ext>
            </p:extLst>
          </p:nvPr>
        </p:nvGraphicFramePr>
        <p:xfrm>
          <a:off x="111759" y="1538288"/>
          <a:ext cx="5951538" cy="4906963"/>
        </p:xfrm>
        <a:graphic>
          <a:graphicData uri="http://schemas.openxmlformats.org/presentationml/2006/ole">
            <mc:AlternateContent xmlns:mc="http://schemas.openxmlformats.org/markup-compatibility/2006">
              <mc:Choice xmlns:v="urn:schemas-microsoft-com:vml" Requires="v">
                <p:oleObj name="Document" r:id="rId2" imgW="5946318" imgH="4904493" progId="Word.OpenDocumentText.12">
                  <p:embed/>
                </p:oleObj>
              </mc:Choice>
              <mc:Fallback>
                <p:oleObj name="Document" r:id="rId2" imgW="5946318" imgH="4904493" progId="Word.OpenDocumentText.12">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59" y="1538288"/>
                        <a:ext cx="5951538" cy="490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a:extLst>
              <a:ext uri="{FF2B5EF4-FFF2-40B4-BE49-F238E27FC236}">
                <a16:creationId xmlns:a16="http://schemas.microsoft.com/office/drawing/2014/main" id="{701C3158-491F-7E5F-6B79-B17352D03D61}"/>
              </a:ext>
            </a:extLst>
          </p:cNvPr>
          <p:cNvSpPr>
            <a:spLocks noChangeArrowheads="1"/>
          </p:cNvSpPr>
          <p:nvPr/>
        </p:nvSpPr>
        <p:spPr bwMode="auto">
          <a:xfrm>
            <a:off x="5653406" y="16803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a16="http://schemas.microsoft.com/office/drawing/2014/main" id="{081E2275-7ED2-5301-8F8F-4311C7F6E6FE}"/>
              </a:ext>
            </a:extLst>
          </p:cNvPr>
          <p:cNvGraphicFramePr>
            <a:graphicFrameLocks noChangeAspect="1"/>
          </p:cNvGraphicFramePr>
          <p:nvPr>
            <p:extLst>
              <p:ext uri="{D42A27DB-BD31-4B8C-83A1-F6EECF244321}">
                <p14:modId xmlns:p14="http://schemas.microsoft.com/office/powerpoint/2010/main" val="2133086942"/>
              </p:ext>
            </p:extLst>
          </p:nvPr>
        </p:nvGraphicFramePr>
        <p:xfrm>
          <a:off x="5653406" y="1680368"/>
          <a:ext cx="5951538" cy="3497263"/>
        </p:xfrm>
        <a:graphic>
          <a:graphicData uri="http://schemas.openxmlformats.org/presentationml/2006/ole">
            <mc:AlternateContent xmlns:mc="http://schemas.openxmlformats.org/markup-compatibility/2006">
              <mc:Choice xmlns:v="urn:schemas-microsoft-com:vml" Requires="v">
                <p:oleObj name="Document" r:id="rId4" imgW="5946318" imgH="3489653" progId="Word.OpenDocumentText.12">
                  <p:embed/>
                </p:oleObj>
              </mc:Choice>
              <mc:Fallback>
                <p:oleObj name="Document" r:id="rId4" imgW="5946318" imgH="3489653" progId="Word.OpenDocumentText.1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3406" y="1680368"/>
                        <a:ext cx="5951538" cy="349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Connector: Elbow 13">
            <a:extLst>
              <a:ext uri="{FF2B5EF4-FFF2-40B4-BE49-F238E27FC236}">
                <a16:creationId xmlns:a16="http://schemas.microsoft.com/office/drawing/2014/main" id="{360A053B-0A78-4D3C-5293-45150CB70645}"/>
              </a:ext>
            </a:extLst>
          </p:cNvPr>
          <p:cNvCxnSpPr>
            <a:cxnSpLocks/>
            <a:endCxn id="10" idx="0"/>
          </p:cNvCxnSpPr>
          <p:nvPr/>
        </p:nvCxnSpPr>
        <p:spPr>
          <a:xfrm flipV="1">
            <a:off x="2984500" y="1680368"/>
            <a:ext cx="5644675" cy="4529932"/>
          </a:xfrm>
          <a:prstGeom prst="bentConnector4">
            <a:avLst>
              <a:gd name="adj1" fmla="val 42765"/>
              <a:gd name="adj2" fmla="val 10504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02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901D-72A3-80DA-BBE2-C7CD5D0E1BD8}"/>
              </a:ext>
            </a:extLst>
          </p:cNvPr>
          <p:cNvSpPr>
            <a:spLocks noGrp="1"/>
          </p:cNvSpPr>
          <p:nvPr>
            <p:ph type="title"/>
          </p:nvPr>
        </p:nvSpPr>
        <p:spPr>
          <a:xfrm>
            <a:off x="449072" y="-231416"/>
            <a:ext cx="9692640" cy="1325562"/>
          </a:xfrm>
        </p:spPr>
        <p:txBody>
          <a:bodyPr/>
          <a:lstStyle/>
          <a:p>
            <a:r>
              <a:rPr lang="en-US" b="1" dirty="0">
                <a:latin typeface="Arial" panose="020B0604020202020204" pitchFamily="34" charset="0"/>
                <a:cs typeface="Arial" panose="020B0604020202020204" pitchFamily="34" charset="0"/>
              </a:rPr>
              <a:t>Basic example of a Go channel</a:t>
            </a:r>
          </a:p>
        </p:txBody>
      </p:sp>
      <p:sp>
        <p:nvSpPr>
          <p:cNvPr id="4" name="Rectangle 2">
            <a:extLst>
              <a:ext uri="{FF2B5EF4-FFF2-40B4-BE49-F238E27FC236}">
                <a16:creationId xmlns:a16="http://schemas.microsoft.com/office/drawing/2014/main" id="{B3EEA620-D065-C5AB-F1C6-44A6B57CDCD4}"/>
              </a:ext>
            </a:extLst>
          </p:cNvPr>
          <p:cNvSpPr>
            <a:spLocks noChangeArrowheads="1"/>
          </p:cNvSpPr>
          <p:nvPr/>
        </p:nvSpPr>
        <p:spPr bwMode="auto">
          <a:xfrm flipV="1">
            <a:off x="2776108" y="1732085"/>
            <a:ext cx="121277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D338A269-B599-556A-75D2-29C920C335F9}"/>
              </a:ext>
            </a:extLst>
          </p:cNvPr>
          <p:cNvSpPr>
            <a:spLocks noChangeArrowheads="1"/>
          </p:cNvSpPr>
          <p:nvPr/>
        </p:nvSpPr>
        <p:spPr bwMode="auto">
          <a:xfrm>
            <a:off x="6765130" y="22030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662E00BB-CD49-0AEA-5BCB-6444E88EB7D2}"/>
              </a:ext>
            </a:extLst>
          </p:cNvPr>
          <p:cNvGraphicFramePr>
            <a:graphicFrameLocks noChangeAspect="1"/>
          </p:cNvGraphicFramePr>
          <p:nvPr>
            <p:extLst>
              <p:ext uri="{D42A27DB-BD31-4B8C-83A1-F6EECF244321}">
                <p14:modId xmlns:p14="http://schemas.microsoft.com/office/powerpoint/2010/main" val="2518328450"/>
              </p:ext>
            </p:extLst>
          </p:nvPr>
        </p:nvGraphicFramePr>
        <p:xfrm>
          <a:off x="563372" y="1094146"/>
          <a:ext cx="7547770" cy="5508321"/>
        </p:xfrm>
        <a:graphic>
          <a:graphicData uri="http://schemas.openxmlformats.org/presentationml/2006/ole">
            <mc:AlternateContent xmlns:mc="http://schemas.openxmlformats.org/markup-compatibility/2006">
              <mc:Choice xmlns:v="urn:schemas-microsoft-com:vml" Requires="v">
                <p:oleObj name="Document" r:id="rId2" imgW="5946318" imgH="4325401" progId="Word.OpenDocumentText.12">
                  <p:embed/>
                </p:oleObj>
              </mc:Choice>
              <mc:Fallback>
                <p:oleObj name="Document" r:id="rId2" imgW="5946318" imgH="4325401" progId="Word.OpenDocumentTex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72" y="1094146"/>
                        <a:ext cx="7547770" cy="5508321"/>
                      </a:xfrm>
                      <a:prstGeom prst="rect">
                        <a:avLst/>
                      </a:prstGeom>
                      <a:noFill/>
                    </p:spPr>
                  </p:pic>
                </p:oleObj>
              </mc:Fallback>
            </mc:AlternateContent>
          </a:graphicData>
        </a:graphic>
      </p:graphicFrame>
    </p:spTree>
    <p:extLst>
      <p:ext uri="{BB962C8B-B14F-4D97-AF65-F5344CB8AC3E}">
        <p14:creationId xmlns:p14="http://schemas.microsoft.com/office/powerpoint/2010/main" val="162501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8BF7-BFB3-8409-7CA5-AC77746A4759}"/>
              </a:ext>
            </a:extLst>
          </p:cNvPr>
          <p:cNvSpPr>
            <a:spLocks noGrp="1"/>
          </p:cNvSpPr>
          <p:nvPr>
            <p:ph type="title"/>
          </p:nvPr>
        </p:nvSpPr>
        <p:spPr>
          <a:xfrm>
            <a:off x="645132" y="-281940"/>
            <a:ext cx="9692640" cy="1325562"/>
          </a:xfrm>
        </p:spPr>
        <p:txBody>
          <a:bodyPr/>
          <a:lstStyle/>
          <a:p>
            <a:r>
              <a:rPr lang="en-US" b="1" dirty="0">
                <a:latin typeface="Arial" panose="020B0604020202020204" pitchFamily="34" charset="0"/>
                <a:cs typeface="Arial" panose="020B0604020202020204" pitchFamily="34" charset="0"/>
              </a:rPr>
              <a:t>The Make Function</a:t>
            </a:r>
          </a:p>
        </p:txBody>
      </p:sp>
      <p:sp>
        <p:nvSpPr>
          <p:cNvPr id="4" name="Content Placeholder 2">
            <a:extLst>
              <a:ext uri="{FF2B5EF4-FFF2-40B4-BE49-F238E27FC236}">
                <a16:creationId xmlns:a16="http://schemas.microsoft.com/office/drawing/2014/main" id="{7E65F082-0CBB-6DA1-ACEA-EEAA7DF8ADC0}"/>
              </a:ext>
            </a:extLst>
          </p:cNvPr>
          <p:cNvSpPr>
            <a:spLocks noGrp="1"/>
          </p:cNvSpPr>
          <p:nvPr>
            <p:ph idx="1"/>
          </p:nvPr>
        </p:nvSpPr>
        <p:spPr>
          <a:xfrm>
            <a:off x="645132" y="1296786"/>
            <a:ext cx="9404722" cy="4951614"/>
          </a:xfrm>
        </p:spPr>
        <p:txBody>
          <a:bodyPr/>
          <a:lstStyle/>
          <a:p>
            <a:r>
              <a:rPr lang="en-CA" sz="1800">
                <a:effectLst/>
                <a:latin typeface="Arial" panose="020B0604020202020204" pitchFamily="34" charset="0"/>
                <a:ea typeface="Calibri" panose="020F0502020204030204" pitchFamily="34" charset="0"/>
              </a:rPr>
              <a:t>The </a:t>
            </a:r>
            <a:r>
              <a:rPr lang="en-CA" sz="1800">
                <a:solidFill>
                  <a:srgbClr val="8EAADB"/>
                </a:solidFill>
                <a:effectLst/>
                <a:latin typeface="Cascadia Code" panose="020B0609020000020004" pitchFamily="49" charset="0"/>
                <a:ea typeface="Calibri" panose="020F0502020204030204" pitchFamily="34" charset="0"/>
              </a:rPr>
              <a:t>make</a:t>
            </a:r>
            <a:r>
              <a:rPr lang="en-CA" sz="1800">
                <a:solidFill>
                  <a:srgbClr val="8EAADB"/>
                </a:solidFill>
                <a:effectLst/>
                <a:latin typeface="Arial" panose="020B0604020202020204" pitchFamily="34" charset="0"/>
                <a:ea typeface="Calibri" panose="020F0502020204030204" pitchFamily="34" charset="0"/>
              </a:rPr>
              <a:t> </a:t>
            </a:r>
            <a:r>
              <a:rPr lang="en-CA" sz="1800">
                <a:effectLst/>
                <a:latin typeface="Arial" panose="020B0604020202020204" pitchFamily="34" charset="0"/>
                <a:ea typeface="Calibri" panose="020F0502020204030204" pitchFamily="34" charset="0"/>
              </a:rPr>
              <a:t>function is especially important with channels, as it allocates space in the heap for the channel. </a:t>
            </a:r>
          </a:p>
          <a:p>
            <a:endParaRPr lang="en-CA" sz="1800">
              <a:latin typeface="Arial" panose="020B0604020202020204" pitchFamily="34" charset="0"/>
              <a:ea typeface="Calibri" panose="020F0502020204030204" pitchFamily="34" charset="0"/>
            </a:endParaRPr>
          </a:p>
          <a:p>
            <a:r>
              <a:rPr lang="en-CA" sz="1800">
                <a:effectLst/>
                <a:latin typeface="Arial" panose="020B0604020202020204" pitchFamily="34" charset="0"/>
                <a:ea typeface="Calibri" panose="020F0502020204030204" pitchFamily="34" charset="0"/>
              </a:rPr>
              <a:t>The </a:t>
            </a:r>
            <a:r>
              <a:rPr lang="en-CA" sz="1800">
                <a:solidFill>
                  <a:srgbClr val="8EAADB"/>
                </a:solidFill>
                <a:effectLst/>
                <a:latin typeface="Cascadia Code" panose="020B0609020000020004" pitchFamily="49" charset="0"/>
                <a:ea typeface="Calibri" panose="020F0502020204030204" pitchFamily="34" charset="0"/>
              </a:rPr>
              <a:t>make</a:t>
            </a:r>
            <a:r>
              <a:rPr lang="en-CA" sz="1800">
                <a:solidFill>
                  <a:srgbClr val="8EAADB"/>
                </a:solidFill>
                <a:effectLst/>
                <a:latin typeface="Arial" panose="020B0604020202020204" pitchFamily="34" charset="0"/>
                <a:ea typeface="Calibri" panose="020F0502020204030204" pitchFamily="34" charset="0"/>
              </a:rPr>
              <a:t> </a:t>
            </a:r>
            <a:r>
              <a:rPr lang="en-CA" sz="1800">
                <a:effectLst/>
                <a:latin typeface="Arial" panose="020B0604020202020204" pitchFamily="34" charset="0"/>
                <a:ea typeface="Calibri" panose="020F0502020204030204" pitchFamily="34" charset="0"/>
              </a:rPr>
              <a:t>function also returns a pointer of the channel’s slice that has been allocated on the heap.</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747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7F0E-89D8-30E5-E6C5-8EFCF4E7E473}"/>
              </a:ext>
            </a:extLst>
          </p:cNvPr>
          <p:cNvSpPr>
            <a:spLocks noGrp="1"/>
          </p:cNvSpPr>
          <p:nvPr>
            <p:ph type="title"/>
          </p:nvPr>
        </p:nvSpPr>
        <p:spPr>
          <a:xfrm>
            <a:off x="531811" y="378523"/>
            <a:ext cx="9404723" cy="778923"/>
          </a:xfrm>
        </p:spPr>
        <p:txBody>
          <a:bodyPr/>
          <a:lstStyle/>
          <a:p>
            <a:r>
              <a:rPr lang="en-US" b="1" dirty="0">
                <a:latin typeface="Arial" panose="020B0604020202020204" pitchFamily="34" charset="0"/>
                <a:cs typeface="Arial" panose="020B0604020202020204" pitchFamily="34" charset="0"/>
              </a:rPr>
              <a:t>Example of the make function</a:t>
            </a:r>
          </a:p>
        </p:txBody>
      </p:sp>
      <p:sp>
        <p:nvSpPr>
          <p:cNvPr id="4" name="Rectangle 2">
            <a:extLst>
              <a:ext uri="{FF2B5EF4-FFF2-40B4-BE49-F238E27FC236}">
                <a16:creationId xmlns:a16="http://schemas.microsoft.com/office/drawing/2014/main" id="{53147BE6-BC38-6076-ADEE-DC6CAA280C6F}"/>
              </a:ext>
            </a:extLst>
          </p:cNvPr>
          <p:cNvSpPr>
            <a:spLocks noChangeArrowheads="1"/>
          </p:cNvSpPr>
          <p:nvPr/>
        </p:nvSpPr>
        <p:spPr bwMode="auto">
          <a:xfrm>
            <a:off x="970384" y="1595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C0837BDC-3C9A-D3BD-FD26-AFE708D7F42B}"/>
              </a:ext>
            </a:extLst>
          </p:cNvPr>
          <p:cNvSpPr>
            <a:spLocks noChangeArrowheads="1"/>
          </p:cNvSpPr>
          <p:nvPr/>
        </p:nvSpPr>
        <p:spPr bwMode="auto">
          <a:xfrm>
            <a:off x="646111" y="1452561"/>
            <a:ext cx="171189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C7D8555F-225C-62DE-DDFF-6956F6F2BBD6}"/>
              </a:ext>
            </a:extLst>
          </p:cNvPr>
          <p:cNvGraphicFramePr>
            <a:graphicFrameLocks noChangeAspect="1"/>
          </p:cNvGraphicFramePr>
          <p:nvPr>
            <p:extLst>
              <p:ext uri="{D42A27DB-BD31-4B8C-83A1-F6EECF244321}">
                <p14:modId xmlns:p14="http://schemas.microsoft.com/office/powerpoint/2010/main" val="919111170"/>
              </p:ext>
            </p:extLst>
          </p:nvPr>
        </p:nvGraphicFramePr>
        <p:xfrm>
          <a:off x="646111" y="1431922"/>
          <a:ext cx="8345489" cy="4516015"/>
        </p:xfrm>
        <a:graphic>
          <a:graphicData uri="http://schemas.openxmlformats.org/presentationml/2006/ole">
            <mc:AlternateContent xmlns:mc="http://schemas.openxmlformats.org/markup-compatibility/2006">
              <mc:Choice xmlns:v="urn:schemas-microsoft-com:vml" Requires="v">
                <p:oleObj name="Document" r:id="rId2" imgW="5946318" imgH="3206756" progId="Word.OpenDocumentText.12">
                  <p:embed/>
                </p:oleObj>
              </mc:Choice>
              <mc:Fallback>
                <p:oleObj name="Document" r:id="rId2" imgW="5946318" imgH="3206756" progId="Word.OpenDocumentTex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1431922"/>
                        <a:ext cx="8345489" cy="4516015"/>
                      </a:xfrm>
                      <a:prstGeom prst="rect">
                        <a:avLst/>
                      </a:prstGeom>
                      <a:noFill/>
                    </p:spPr>
                  </p:pic>
                </p:oleObj>
              </mc:Fallback>
            </mc:AlternateContent>
          </a:graphicData>
        </a:graphic>
      </p:graphicFrame>
    </p:spTree>
    <p:extLst>
      <p:ext uri="{BB962C8B-B14F-4D97-AF65-F5344CB8AC3E}">
        <p14:creationId xmlns:p14="http://schemas.microsoft.com/office/powerpoint/2010/main" val="1835392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8BF7-BFB3-8409-7CA5-AC77746A4759}"/>
              </a:ext>
            </a:extLst>
          </p:cNvPr>
          <p:cNvSpPr>
            <a:spLocks noGrp="1"/>
          </p:cNvSpPr>
          <p:nvPr>
            <p:ph type="title"/>
          </p:nvPr>
        </p:nvSpPr>
        <p:spPr>
          <a:xfrm>
            <a:off x="645132" y="-281781"/>
            <a:ext cx="9692640" cy="1325562"/>
          </a:xfrm>
        </p:spPr>
        <p:txBody>
          <a:bodyPr/>
          <a:lstStyle/>
          <a:p>
            <a:r>
              <a:rPr lang="en-US" b="1" dirty="0">
                <a:latin typeface="Arial" panose="020B0604020202020204" pitchFamily="34" charset="0"/>
                <a:cs typeface="Arial" panose="020B0604020202020204" pitchFamily="34" charset="0"/>
              </a:rPr>
              <a:t>Unbuffered functions</a:t>
            </a:r>
          </a:p>
        </p:txBody>
      </p:sp>
      <p:sp>
        <p:nvSpPr>
          <p:cNvPr id="4" name="Content Placeholder 2">
            <a:extLst>
              <a:ext uri="{FF2B5EF4-FFF2-40B4-BE49-F238E27FC236}">
                <a16:creationId xmlns:a16="http://schemas.microsoft.com/office/drawing/2014/main" id="{7E65F082-0CBB-6DA1-ACEA-EEAA7DF8ADC0}"/>
              </a:ext>
            </a:extLst>
          </p:cNvPr>
          <p:cNvSpPr>
            <a:spLocks noGrp="1"/>
          </p:cNvSpPr>
          <p:nvPr>
            <p:ph idx="1"/>
          </p:nvPr>
        </p:nvSpPr>
        <p:spPr>
          <a:xfrm>
            <a:off x="645132" y="1296786"/>
            <a:ext cx="9404722" cy="4951614"/>
          </a:xfrm>
        </p:spPr>
        <p:txBody>
          <a:bodyPr/>
          <a:lstStyle/>
          <a:p>
            <a:r>
              <a:rPr lang="en-CA" sz="1800" dirty="0">
                <a:effectLst/>
                <a:latin typeface="Arial" panose="020B0604020202020204" pitchFamily="34" charset="0"/>
                <a:ea typeface="Calibri" panose="020F0502020204030204" pitchFamily="34" charset="0"/>
              </a:rPr>
              <a:t>An unbuffered channel is a channel that does not have a declared capacity.</a:t>
            </a:r>
            <a:endParaRPr lang="en-CA" sz="1800" dirty="0">
              <a:latin typeface="Arial" panose="020B0604020202020204" pitchFamily="34" charset="0"/>
              <a:ea typeface="Calibri" panose="020F0502020204030204" pitchFamily="34" charset="0"/>
            </a:endParaRPr>
          </a:p>
          <a:p>
            <a:endParaRPr lang="en-CA" sz="1800" dirty="0">
              <a:effectLst/>
              <a:latin typeface="Arial" panose="020B0604020202020204" pitchFamily="34" charset="0"/>
              <a:ea typeface="Calibri" panose="020F0502020204030204" pitchFamily="34" charset="0"/>
            </a:endParaRPr>
          </a:p>
          <a:p>
            <a:r>
              <a:rPr lang="en-CA" sz="1800" dirty="0">
                <a:effectLst/>
                <a:latin typeface="Arial" panose="020B0604020202020204" pitchFamily="34" charset="0"/>
                <a:ea typeface="Calibri" panose="020F0502020204030204" pitchFamily="34" charset="0"/>
              </a:rPr>
              <a:t>As a result, an unbuffered channel must immediately have a receiver ready; otherwise, the sender routine will be blocked. </a:t>
            </a:r>
            <a:endParaRPr lang="en-CA" sz="1800" dirty="0">
              <a:latin typeface="Arial" panose="020B0604020202020204" pitchFamily="34" charset="0"/>
              <a:ea typeface="Calibri" panose="020F0502020204030204" pitchFamily="34" charset="0"/>
            </a:endParaRPr>
          </a:p>
          <a:p>
            <a:endParaRPr lang="en-CA" sz="1800" dirty="0">
              <a:effectLst/>
              <a:latin typeface="Arial" panose="020B0604020202020204" pitchFamily="34" charset="0"/>
              <a:ea typeface="Calibri" panose="020F0502020204030204" pitchFamily="34" charset="0"/>
            </a:endParaRPr>
          </a:p>
          <a:p>
            <a:r>
              <a:rPr lang="en-CA" sz="1800" dirty="0">
                <a:effectLst/>
                <a:latin typeface="Arial" panose="020B0604020202020204" pitchFamily="34" charset="0"/>
                <a:ea typeface="Calibri" panose="020F0502020204030204" pitchFamily="34" charset="0"/>
              </a:rPr>
              <a:t>Unbuffered channels must also have the send and receive operations in separate channels, as otherwise it will cause deadlock.</a:t>
            </a:r>
          </a:p>
        </p:txBody>
      </p:sp>
    </p:spTree>
    <p:extLst>
      <p:ext uri="{BB962C8B-B14F-4D97-AF65-F5344CB8AC3E}">
        <p14:creationId xmlns:p14="http://schemas.microsoft.com/office/powerpoint/2010/main" val="214551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B206-3D69-8B01-BBDC-8129BF0B742B}"/>
              </a:ext>
            </a:extLst>
          </p:cNvPr>
          <p:cNvSpPr>
            <a:spLocks noGrp="1"/>
          </p:cNvSpPr>
          <p:nvPr>
            <p:ph type="title"/>
          </p:nvPr>
        </p:nvSpPr>
        <p:spPr>
          <a:xfrm>
            <a:off x="546100" y="365760"/>
            <a:ext cx="10408412" cy="1325562"/>
          </a:xfrm>
        </p:spPr>
        <p:txBody>
          <a:bodyPr/>
          <a:lstStyle/>
          <a:p>
            <a:r>
              <a:rPr lang="en-CA" b="1" dirty="0">
                <a:latin typeface="Arial" panose="020B0604020202020204" pitchFamily="34" charset="0"/>
                <a:cs typeface="Arial" panose="020B0604020202020204" pitchFamily="34" charset="0"/>
              </a:rPr>
              <a:t>Example of an unbuffered channel that causes deadlock</a:t>
            </a:r>
          </a:p>
        </p:txBody>
      </p:sp>
      <p:sp>
        <p:nvSpPr>
          <p:cNvPr id="4" name="Rectangle 2">
            <a:extLst>
              <a:ext uri="{FF2B5EF4-FFF2-40B4-BE49-F238E27FC236}">
                <a16:creationId xmlns:a16="http://schemas.microsoft.com/office/drawing/2014/main" id="{DA502085-82EC-4FCC-9D3B-4CE18280A22C}"/>
              </a:ext>
            </a:extLst>
          </p:cNvPr>
          <p:cNvSpPr>
            <a:spLocks noChangeArrowheads="1"/>
          </p:cNvSpPr>
          <p:nvPr/>
        </p:nvSpPr>
        <p:spPr bwMode="auto">
          <a:xfrm>
            <a:off x="881888" y="19751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BC2EE4C0-F4B1-6279-28DA-7D54D30CE5A2}"/>
              </a:ext>
            </a:extLst>
          </p:cNvPr>
          <p:cNvSpPr>
            <a:spLocks noChangeArrowheads="1"/>
          </p:cNvSpPr>
          <p:nvPr/>
        </p:nvSpPr>
        <p:spPr bwMode="auto">
          <a:xfrm>
            <a:off x="1536700" y="22588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AB6B4556-B12E-02AC-8114-5CA4A304A6F3}"/>
              </a:ext>
            </a:extLst>
          </p:cNvPr>
          <p:cNvGraphicFramePr>
            <a:graphicFrameLocks noChangeAspect="1"/>
          </p:cNvGraphicFramePr>
          <p:nvPr>
            <p:extLst>
              <p:ext uri="{D42A27DB-BD31-4B8C-83A1-F6EECF244321}">
                <p14:modId xmlns:p14="http://schemas.microsoft.com/office/powerpoint/2010/main" val="3043753473"/>
              </p:ext>
            </p:extLst>
          </p:nvPr>
        </p:nvGraphicFramePr>
        <p:xfrm>
          <a:off x="711200" y="1797304"/>
          <a:ext cx="7785100" cy="4512197"/>
        </p:xfrm>
        <a:graphic>
          <a:graphicData uri="http://schemas.openxmlformats.org/presentationml/2006/ole">
            <mc:AlternateContent xmlns:mc="http://schemas.openxmlformats.org/markup-compatibility/2006">
              <mc:Choice xmlns:v="urn:schemas-microsoft-com:vml" Requires="v">
                <p:oleObj name="Document" r:id="rId2" imgW="5946318" imgH="3435015" progId="Word.OpenDocumentText.12">
                  <p:embed/>
                </p:oleObj>
              </mc:Choice>
              <mc:Fallback>
                <p:oleObj name="Document" r:id="rId2" imgW="5946318" imgH="3435015" progId="Word.OpenDocumentTex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1797304"/>
                        <a:ext cx="7785100" cy="4512197"/>
                      </a:xfrm>
                      <a:prstGeom prst="rect">
                        <a:avLst/>
                      </a:prstGeom>
                      <a:noFill/>
                    </p:spPr>
                  </p:pic>
                </p:oleObj>
              </mc:Fallback>
            </mc:AlternateContent>
          </a:graphicData>
        </a:graphic>
      </p:graphicFrame>
    </p:spTree>
    <p:extLst>
      <p:ext uri="{BB962C8B-B14F-4D97-AF65-F5344CB8AC3E}">
        <p14:creationId xmlns:p14="http://schemas.microsoft.com/office/powerpoint/2010/main" val="401639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74EE-4FF8-BF81-9107-0F2E1990FEDA}"/>
              </a:ext>
            </a:extLst>
          </p:cNvPr>
          <p:cNvSpPr>
            <a:spLocks noGrp="1"/>
          </p:cNvSpPr>
          <p:nvPr>
            <p:ph type="title"/>
          </p:nvPr>
        </p:nvSpPr>
        <p:spPr>
          <a:xfrm>
            <a:off x="482600" y="365760"/>
            <a:ext cx="10471912" cy="1325562"/>
          </a:xfrm>
        </p:spPr>
        <p:txBody>
          <a:bodyPr anchor="ctr"/>
          <a:lstStyle/>
          <a:p>
            <a:r>
              <a:rPr lang="en-CA" b="1" dirty="0">
                <a:latin typeface="Arial" panose="020B0604020202020204" pitchFamily="34" charset="0"/>
                <a:cs typeface="Arial" panose="020B0604020202020204" pitchFamily="34" charset="0"/>
              </a:rPr>
              <a:t>Example of an unbuffered Go channel</a:t>
            </a:r>
          </a:p>
        </p:txBody>
      </p:sp>
      <p:sp>
        <p:nvSpPr>
          <p:cNvPr id="4" name="Rectangle 2">
            <a:extLst>
              <a:ext uri="{FF2B5EF4-FFF2-40B4-BE49-F238E27FC236}">
                <a16:creationId xmlns:a16="http://schemas.microsoft.com/office/drawing/2014/main" id="{ECE03319-2192-59D2-2A48-D22ECDED6DD7}"/>
              </a:ext>
            </a:extLst>
          </p:cNvPr>
          <p:cNvSpPr>
            <a:spLocks noChangeArrowheads="1"/>
          </p:cNvSpPr>
          <p:nvPr/>
        </p:nvSpPr>
        <p:spPr bwMode="auto">
          <a:xfrm>
            <a:off x="796544" y="18532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2456C2A1-F4E9-B35C-6D3B-BB7A7E10D477}"/>
              </a:ext>
            </a:extLst>
          </p:cNvPr>
          <p:cNvSpPr>
            <a:spLocks noChangeArrowheads="1"/>
          </p:cNvSpPr>
          <p:nvPr/>
        </p:nvSpPr>
        <p:spPr bwMode="auto">
          <a:xfrm>
            <a:off x="482600" y="20151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F2110150-3C09-C888-DB4A-F8C118362716}"/>
              </a:ext>
            </a:extLst>
          </p:cNvPr>
          <p:cNvGraphicFramePr>
            <a:graphicFrameLocks noChangeAspect="1"/>
          </p:cNvGraphicFramePr>
          <p:nvPr>
            <p:extLst>
              <p:ext uri="{D42A27DB-BD31-4B8C-83A1-F6EECF244321}">
                <p14:modId xmlns:p14="http://schemas.microsoft.com/office/powerpoint/2010/main" val="4169376354"/>
              </p:ext>
            </p:extLst>
          </p:nvPr>
        </p:nvGraphicFramePr>
        <p:xfrm>
          <a:off x="482600" y="2015175"/>
          <a:ext cx="5943600" cy="3825875"/>
        </p:xfrm>
        <a:graphic>
          <a:graphicData uri="http://schemas.openxmlformats.org/presentationml/2006/ole">
            <mc:AlternateContent xmlns:mc="http://schemas.openxmlformats.org/markup-compatibility/2006">
              <mc:Choice xmlns:v="urn:schemas-microsoft-com:vml" Requires="v">
                <p:oleObj name="Document" r:id="rId2" imgW="5946318" imgH="3821795" progId="Word.OpenDocumentText.12">
                  <p:embed/>
                </p:oleObj>
              </mc:Choice>
              <mc:Fallback>
                <p:oleObj name="Document" r:id="rId2" imgW="5946318" imgH="3821795" progId="Word.OpenDocumentText.12">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2015175"/>
                        <a:ext cx="5943600" cy="382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a:extLst>
              <a:ext uri="{FF2B5EF4-FFF2-40B4-BE49-F238E27FC236}">
                <a16:creationId xmlns:a16="http://schemas.microsoft.com/office/drawing/2014/main" id="{197E6816-9565-2168-F531-5E9F139DAC90}"/>
              </a:ext>
            </a:extLst>
          </p:cNvPr>
          <p:cNvSpPr>
            <a:spLocks noChangeArrowheads="1"/>
          </p:cNvSpPr>
          <p:nvPr/>
        </p:nvSpPr>
        <p:spPr bwMode="auto">
          <a:xfrm>
            <a:off x="5321300" y="18532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F5ABA117-E977-6AA4-55CA-8C4FBDF284CA}"/>
              </a:ext>
            </a:extLst>
          </p:cNvPr>
          <p:cNvGraphicFramePr>
            <a:graphicFrameLocks noChangeAspect="1"/>
          </p:cNvGraphicFramePr>
          <p:nvPr>
            <p:extLst>
              <p:ext uri="{D42A27DB-BD31-4B8C-83A1-F6EECF244321}">
                <p14:modId xmlns:p14="http://schemas.microsoft.com/office/powerpoint/2010/main" val="1155980966"/>
              </p:ext>
            </p:extLst>
          </p:nvPr>
        </p:nvGraphicFramePr>
        <p:xfrm>
          <a:off x="5321300" y="1853247"/>
          <a:ext cx="5951538" cy="3894138"/>
        </p:xfrm>
        <a:graphic>
          <a:graphicData uri="http://schemas.openxmlformats.org/presentationml/2006/ole">
            <mc:AlternateContent xmlns:mc="http://schemas.openxmlformats.org/markup-compatibility/2006">
              <mc:Choice xmlns:v="urn:schemas-microsoft-com:vml" Requires="v">
                <p:oleObj name="Document" r:id="rId4" imgW="5946318" imgH="3883982" progId="Word.OpenDocumentText.12">
                  <p:embed/>
                </p:oleObj>
              </mc:Choice>
              <mc:Fallback>
                <p:oleObj name="Document" r:id="rId4" imgW="5946318" imgH="3883982" progId="Word.OpenDocumentText.1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1300" y="1853247"/>
                        <a:ext cx="5951538" cy="389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Connector: Elbow 13">
            <a:extLst>
              <a:ext uri="{FF2B5EF4-FFF2-40B4-BE49-F238E27FC236}">
                <a16:creationId xmlns:a16="http://schemas.microsoft.com/office/drawing/2014/main" id="{17D6B441-E784-E368-442C-0B2E12F56EB2}"/>
              </a:ext>
            </a:extLst>
          </p:cNvPr>
          <p:cNvCxnSpPr>
            <a:endCxn id="8" idx="0"/>
          </p:cNvCxnSpPr>
          <p:nvPr/>
        </p:nvCxnSpPr>
        <p:spPr>
          <a:xfrm flipV="1">
            <a:off x="3467100" y="1853247"/>
            <a:ext cx="4829969" cy="3987803"/>
          </a:xfrm>
          <a:prstGeom prst="bentConnector4">
            <a:avLst>
              <a:gd name="adj1" fmla="val 36549"/>
              <a:gd name="adj2" fmla="val 10573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9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5EA8-15E0-5E14-0486-3D72757F42E2}"/>
              </a:ext>
            </a:extLst>
          </p:cNvPr>
          <p:cNvSpPr>
            <a:spLocks noGrp="1"/>
          </p:cNvSpPr>
          <p:nvPr>
            <p:ph type="title"/>
          </p:nvPr>
        </p:nvSpPr>
        <p:spPr>
          <a:xfrm>
            <a:off x="645132" y="266700"/>
            <a:ext cx="9692640" cy="1325562"/>
          </a:xfrm>
        </p:spPr>
        <p:txBody>
          <a:bodyPr anchor="ctr"/>
          <a:lstStyle/>
          <a:p>
            <a:r>
              <a:rPr lang="en-CA" b="1" dirty="0">
                <a:latin typeface="Arial" panose="020B0604020202020204" pitchFamily="34" charset="0"/>
                <a:cs typeface="Arial" panose="020B0604020202020204" pitchFamily="34" charset="0"/>
              </a:rPr>
              <a:t>Buffered channels</a:t>
            </a:r>
          </a:p>
        </p:txBody>
      </p:sp>
      <p:sp>
        <p:nvSpPr>
          <p:cNvPr id="4" name="Content Placeholder 2">
            <a:extLst>
              <a:ext uri="{FF2B5EF4-FFF2-40B4-BE49-F238E27FC236}">
                <a16:creationId xmlns:a16="http://schemas.microsoft.com/office/drawing/2014/main" id="{594D53BE-9D6C-5903-E9B6-F036D7733613}"/>
              </a:ext>
            </a:extLst>
          </p:cNvPr>
          <p:cNvSpPr>
            <a:spLocks noGrp="1"/>
          </p:cNvSpPr>
          <p:nvPr>
            <p:ph idx="1"/>
          </p:nvPr>
        </p:nvSpPr>
        <p:spPr>
          <a:xfrm>
            <a:off x="645132" y="1296786"/>
            <a:ext cx="9404722" cy="4951614"/>
          </a:xfrm>
        </p:spPr>
        <p:txBody>
          <a:bodyPr/>
          <a:lstStyle/>
          <a:p>
            <a:r>
              <a:rPr lang="en-CA" sz="1800">
                <a:effectLst/>
                <a:latin typeface="Arial" panose="020B0604020202020204" pitchFamily="34" charset="0"/>
                <a:ea typeface="Calibri" panose="020F0502020204030204" pitchFamily="34" charset="0"/>
              </a:rPr>
              <a:t>A buffered channel is a channel that has a specified capacity, which is given as an extra parameter at the channel’s declaration.</a:t>
            </a:r>
          </a:p>
          <a:p>
            <a:pPr marL="0" indent="0">
              <a:buNone/>
            </a:pPr>
            <a:endParaRPr lang="en-CA" sz="1800">
              <a:effectLst/>
              <a:latin typeface="Arial" panose="020B0604020202020204" pitchFamily="34" charset="0"/>
              <a:ea typeface="Calibri" panose="020F0502020204030204" pitchFamily="34" charset="0"/>
            </a:endParaRPr>
          </a:p>
          <a:p>
            <a:r>
              <a:rPr lang="en-CA" sz="1800">
                <a:effectLst/>
                <a:latin typeface="Arial" panose="020B0604020202020204" pitchFamily="34" charset="0"/>
                <a:ea typeface="Calibri" panose="020F0502020204030204" pitchFamily="34" charset="0"/>
              </a:rPr>
              <a:t>Unlike an unbuffered channel, a buffered channel does not need an immediate receiver after accepting a sent value. </a:t>
            </a:r>
          </a:p>
          <a:p>
            <a:endParaRPr lang="en-CA" sz="1800">
              <a:effectLst/>
              <a:latin typeface="Arial" panose="020B0604020202020204" pitchFamily="34" charset="0"/>
              <a:ea typeface="Calibri" panose="020F0502020204030204" pitchFamily="34" charset="0"/>
            </a:endParaRPr>
          </a:p>
          <a:p>
            <a:r>
              <a:rPr lang="en-CA" sz="1800">
                <a:effectLst/>
                <a:latin typeface="Arial" panose="020B0604020202020204" pitchFamily="34" charset="0"/>
                <a:ea typeface="Calibri" panose="020F0502020204030204" pitchFamily="34" charset="0"/>
              </a:rPr>
              <a:t>The buffered channel will be blocked only when the buffer capacity is exceeded. </a:t>
            </a:r>
          </a:p>
        </p:txBody>
      </p:sp>
    </p:spTree>
    <p:extLst>
      <p:ext uri="{BB962C8B-B14F-4D97-AF65-F5344CB8AC3E}">
        <p14:creationId xmlns:p14="http://schemas.microsoft.com/office/powerpoint/2010/main" val="158463862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1464</Words>
  <Application>Microsoft Office PowerPoint</Application>
  <PresentationFormat>Widescreen</PresentationFormat>
  <Paragraphs>100</Paragraphs>
  <Slides>28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28</vt:i4>
      </vt:variant>
    </vt:vector>
  </HeadingPairs>
  <TitlesOfParts>
    <vt:vector size="37" baseType="lpstr">
      <vt:lpstr>Arial</vt:lpstr>
      <vt:lpstr>Calibri</vt:lpstr>
      <vt:lpstr>Cascadia Code</vt:lpstr>
      <vt:lpstr>Century Schoolbook</vt:lpstr>
      <vt:lpstr>Wingdings 2</vt:lpstr>
      <vt:lpstr>View</vt:lpstr>
      <vt:lpstr>Document</vt:lpstr>
      <vt:lpstr>OpenDocument Text</vt:lpstr>
      <vt:lpstr>Microsoft Word Document</vt:lpstr>
      <vt:lpstr>Go Channels</vt:lpstr>
      <vt:lpstr>What are channels in Go?</vt:lpstr>
      <vt:lpstr>Basic example of a Go channel</vt:lpstr>
      <vt:lpstr>The Make Function</vt:lpstr>
      <vt:lpstr>Example of the make function</vt:lpstr>
      <vt:lpstr>Unbuffered functions</vt:lpstr>
      <vt:lpstr>Example of an unbuffered channel that causes deadlock</vt:lpstr>
      <vt:lpstr>Example of an unbuffered Go channel</vt:lpstr>
      <vt:lpstr>Buffered channels</vt:lpstr>
      <vt:lpstr>Example of buffered channels</vt:lpstr>
      <vt:lpstr>For-loop and Channel</vt:lpstr>
      <vt:lpstr>A for-loop iterating through a channel using range</vt:lpstr>
      <vt:lpstr>A for-loop iterating through a channel without using range</vt:lpstr>
      <vt:lpstr>Channel close</vt:lpstr>
      <vt:lpstr>Example of closing a channel</vt:lpstr>
      <vt:lpstr>Select statement</vt:lpstr>
      <vt:lpstr>Select Statement (For placing/sending into channels)</vt:lpstr>
      <vt:lpstr>Example of the select statement sending data to channels</vt:lpstr>
      <vt:lpstr>Example of the select statement sending data to channels (continued)</vt:lpstr>
      <vt:lpstr>Select Statement (For consuming/receiving from channels)</vt:lpstr>
      <vt:lpstr>Example of a select statement waiting for a received value</vt:lpstr>
      <vt:lpstr>Default (Both send/receive)</vt:lpstr>
      <vt:lpstr>Example of the default case being used while sending data to channels</vt:lpstr>
      <vt:lpstr>Example of the default case being used while receiving data from channels</vt:lpstr>
      <vt:lpstr>Nil Channel Behavior</vt:lpstr>
      <vt:lpstr>Example of a nil channel</vt:lpstr>
      <vt:lpstr>Nil Channel Behavior (Select Statement)</vt:lpstr>
      <vt:lpstr>Example of a nil channel being used in a select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Channels</dc:title>
  <dc:creator>Badiei, David (AES)</dc:creator>
  <cp:lastModifiedBy>Badiei, David (AES)</cp:lastModifiedBy>
  <cp:revision>1</cp:revision>
  <dcterms:created xsi:type="dcterms:W3CDTF">2023-08-15T13:26:40Z</dcterms:created>
  <dcterms:modified xsi:type="dcterms:W3CDTF">2023-08-22T12:49:52Z</dcterms:modified>
</cp:coreProperties>
</file>