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60" r:id="rId10"/>
    <p:sldId id="272" r:id="rId11"/>
    <p:sldId id="273" r:id="rId12"/>
    <p:sldId id="274" r:id="rId13"/>
    <p:sldId id="275" r:id="rId14"/>
    <p:sldId id="261" r:id="rId15"/>
    <p:sldId id="276" r:id="rId16"/>
    <p:sldId id="277" r:id="rId17"/>
    <p:sldId id="278" r:id="rId18"/>
    <p:sldId id="262" r:id="rId19"/>
    <p:sldId id="279" r:id="rId20"/>
    <p:sldId id="280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94F90-E492-450E-81FE-570D5DE4302C}" v="9" dt="2023-03-12T15:42:34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FEC-1DB0-A7F1-014B-ECB5636ED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4231F-A2A7-2FA9-9D55-DA69E3CE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BC15-9CD5-04D6-C8A6-D2F8E67E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BBA4-8A3D-C0A5-3A31-F8A38E0A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408D-5F4E-DC89-7CE7-AB10ED2A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E6DB-5672-6EB7-EB38-69A35665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0C889-0C32-C15D-084E-39701225B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F283-648E-799B-C24C-EC73B414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829B-4E35-9D50-5D70-F526BC71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8E74-6553-A0ED-5022-F84EA920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A532-468D-EFF0-9DB1-221804CDF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2C72C-3B85-6988-B8FD-70DB5B7B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4D1A-1E4E-3D3D-CF89-4355C9D3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D6D4-C315-8886-E0FB-858F9A05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643B-6CAE-5624-F762-935BFD8C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4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168-C730-B9F8-39D0-265D15D8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6D98-D0DD-DEAB-E1C9-D3AB5162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2ED-0360-ED9C-38BA-927DCC46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3889-7BC3-983F-FF15-FAC1A11D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BF6C-038C-D6DC-820B-AE0E6043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2FC5-EB33-2AF3-5D14-4B475FBE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FAB2-5940-FC5E-6979-A4876DDA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D55E-3812-5D05-CD88-CF05EB10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34EF-4766-C373-D505-F30EE0FD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22A1-1E15-5837-FE91-E9E6E20A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C6C4-DE15-AA96-3DA5-BF56138A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BEC6-C456-EC94-5D90-FD1C0492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CD8A-756B-302C-A192-3A9D9919D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BF73-8B51-1C8D-3B18-AB51259A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E7C5-1FF3-343E-248C-2308CFFE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DCA2-BD53-C7A3-A973-8501F869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7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6E59-6E4D-AAF1-910B-26929444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661D9-15B6-F0F5-B2BB-3967BD83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6B4F-2EEB-0695-8AAD-014EB01CC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5D14-12F5-9A63-301A-094513D8C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76C2E-74F3-7524-AE7F-7958B6DEB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72404-60AC-873E-2C38-74DA6F71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3E093-DE83-1D6C-4676-776E8330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6395-47CD-0BEA-AA9E-CF3AA14B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2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AB2B-EB36-F214-5D45-CF2FCE57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02544-D378-97FF-1D8F-8E3F425A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2ACE2-ACB6-AE19-344A-19EAAAA8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F8E2E-5F36-EA0A-19EA-06E3D52A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5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59CCC-11ED-4733-C4D2-323D966A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25112-43D6-CEA6-38C0-F0CDA4C4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6BDE8-EF36-F710-164F-105CA597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0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7942-7C81-B6AD-B59C-3DC753DC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4F8C-6D84-0181-2FF9-25A1E754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33CD-40D6-987E-F581-96E8E6D40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4446-8269-B0CB-4185-CCCD9B28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B9647-24F6-1DC9-FD52-C80C6C7C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BA18-094E-1EC3-18A8-27462320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0C76-2710-4C6B-7C09-CB0F1B3E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89A4D-7858-B569-09B6-DDBED208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5C3A9-11E3-2127-2A82-9C322DB0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BA91-7A82-9F4C-AB5C-8584BE48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0E1C-55B4-945E-51D6-4818DCF0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8F84-E2A0-33AB-227D-D0AB9681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8E13C-1AC0-14DF-4B74-FB5157D1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F316-4450-B0AC-914F-1C9202F7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1376-06CA-E10D-1080-95A1B1232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6845-D2CA-4BF7-B918-EA3F403646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B57B-80D5-B192-20AE-B71B1E6BD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B922-24A9-7D43-7060-DBD1E972B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5543-636E-45BF-868A-129CA49FA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DF19-18D8-43D6-763B-47A4B580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Tips for 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CCD34-6BE1-8BB1-4104-1AD8098EC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 Documenting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Documenting the analysis process is critical for ensuring reproducibility and transparency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dirty="0"/>
              <a:t>Best practices for documentation:</a:t>
            </a:r>
          </a:p>
          <a:p>
            <a:pPr lvl="1"/>
            <a:r>
              <a:rPr lang="en-GB" dirty="0"/>
              <a:t>README file</a:t>
            </a:r>
          </a:p>
          <a:p>
            <a:pPr lvl="1"/>
            <a:r>
              <a:rPr lang="en-GB" dirty="0"/>
              <a:t>Detailed comments (documentation through code)</a:t>
            </a:r>
          </a:p>
          <a:p>
            <a:pPr lvl="1"/>
            <a:r>
              <a:rPr lang="en-GB" dirty="0"/>
              <a:t>Capturing all inputs and outputs (data sources, code, results)</a:t>
            </a:r>
          </a:p>
          <a:p>
            <a:pPr lvl="1"/>
            <a:endParaRPr lang="en-GB" dirty="0"/>
          </a:p>
          <a:p>
            <a:r>
              <a:rPr lang="en-GB" dirty="0"/>
              <a:t>DSU rap documentation template:</a:t>
            </a:r>
          </a:p>
          <a:p>
            <a:pPr lvl="1"/>
            <a:r>
              <a:rPr lang="en-GB" dirty="0"/>
              <a:t>Easy guide with prompts for completion assistance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43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 Automating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/>
              <a:t>Why is it important?</a:t>
            </a:r>
          </a:p>
          <a:p>
            <a:pPr marL="457200" lvl="1" indent="0">
              <a:buNone/>
            </a:pPr>
            <a:r>
              <a:rPr lang="en-GB" dirty="0"/>
              <a:t>Automation is key to creating efficient and reproducible analytical pipelines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Best practices for automation:</a:t>
            </a:r>
          </a:p>
          <a:p>
            <a:pPr lvl="1"/>
            <a:r>
              <a:rPr lang="en-GB" dirty="0"/>
              <a:t>Using a scripting language Python or R to create automated workflows which can be started with a single command</a:t>
            </a:r>
          </a:p>
          <a:p>
            <a:pPr lvl="1"/>
            <a:r>
              <a:rPr lang="en-GB" dirty="0"/>
              <a:t>Using containerisation tools like Docker or Singularity for consistent analysis environment</a:t>
            </a:r>
          </a:p>
          <a:p>
            <a:pPr lvl="1"/>
            <a:r>
              <a:rPr lang="en-GB" dirty="0"/>
              <a:t>Setting up Continuous Integration and testing pipelines to ensure that your code is always up to date and error-free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37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3.3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/>
              <a:t>Version control is critical for ensuring analysis is reproducible over time and across different team members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Best practices including:</a:t>
            </a:r>
          </a:p>
          <a:p>
            <a:pPr lvl="1"/>
            <a:r>
              <a:rPr lang="en-GB" dirty="0"/>
              <a:t>Using version control system like Git to manage codebase and track changes over time</a:t>
            </a:r>
          </a:p>
          <a:p>
            <a:pPr lvl="1"/>
            <a:r>
              <a:rPr lang="en-GB" dirty="0"/>
              <a:t>Creating separate branches for different features or experiments and merging them once complete</a:t>
            </a:r>
          </a:p>
          <a:p>
            <a:pPr lvl="1"/>
            <a:r>
              <a:rPr lang="en-GB" dirty="0"/>
              <a:t>Setting up code reviews and pull requests to ensure that changes are reviewed and validated by team members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42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3.3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Best practices including:</a:t>
            </a:r>
          </a:p>
          <a:p>
            <a:pPr lvl="1"/>
            <a:r>
              <a:rPr lang="en-GB" dirty="0"/>
              <a:t>Storing data in centralised, version-controlled repository</a:t>
            </a:r>
          </a:p>
          <a:p>
            <a:pPr lvl="1"/>
            <a:r>
              <a:rPr lang="en-GB" dirty="0"/>
              <a:t>Using standardised naming conventions and file formats to ensure consistency across different datasets</a:t>
            </a:r>
          </a:p>
          <a:p>
            <a:pPr lvl="1"/>
            <a:r>
              <a:rPr lang="en-GB" dirty="0"/>
              <a:t>Making sure all cleaning and processing steps are reproducible and auditable</a:t>
            </a:r>
          </a:p>
          <a:p>
            <a:pPr lvl="1"/>
            <a:r>
              <a:rPr lang="en-GB" dirty="0"/>
              <a:t>Implementing access controls and data security measures to ensure any sensitive data is protected.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49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39A-D0C8-EA0E-D65A-B4E9F42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Implementing 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D3FC-DFB0-AE1A-7631-E7955250D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Planning and preparation</a:t>
            </a:r>
          </a:p>
          <a:p>
            <a:r>
              <a:rPr lang="en-GB" dirty="0"/>
              <a:t>Implementation and execution</a:t>
            </a:r>
          </a:p>
          <a:p>
            <a:r>
              <a:rPr lang="en-GB" dirty="0"/>
              <a:t>Monitoring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64472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4.1 Planning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Before implementing RAP its important to plan and prepare your workflow</a:t>
            </a:r>
          </a:p>
          <a:p>
            <a:pPr marL="457200" lvl="1" indent="0">
              <a:buNone/>
            </a:pPr>
            <a:r>
              <a:rPr lang="en-GB" dirty="0"/>
              <a:t>Best practices including:</a:t>
            </a:r>
          </a:p>
          <a:p>
            <a:pPr lvl="1"/>
            <a:r>
              <a:rPr lang="en-GB" dirty="0"/>
              <a:t>Defining clear goals and objectives for analysis</a:t>
            </a:r>
          </a:p>
          <a:p>
            <a:pPr lvl="1"/>
            <a:r>
              <a:rPr lang="en-GB" dirty="0"/>
              <a:t>Identifying all inputs and outputs of your analysis, including data sources, code, and result </a:t>
            </a:r>
          </a:p>
          <a:p>
            <a:pPr lvl="1"/>
            <a:r>
              <a:rPr lang="en-GB" dirty="0"/>
              <a:t>Assessing the feasibility of automating your workflow and identifying any potential challenges</a:t>
            </a:r>
          </a:p>
          <a:p>
            <a:pPr lvl="1"/>
            <a:r>
              <a:rPr lang="en-GB" dirty="0"/>
              <a:t>Identifying key stakeholders and team members who will be involved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135048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4.2 Implementation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After planning the workflow it’s time to implement and execute your analysis</a:t>
            </a:r>
          </a:p>
          <a:p>
            <a:pPr marL="457200" lvl="1" indent="0">
              <a:buNone/>
            </a:pPr>
            <a:r>
              <a:rPr lang="en-GB" dirty="0"/>
              <a:t>Best practices:</a:t>
            </a:r>
          </a:p>
          <a:p>
            <a:pPr lvl="1"/>
            <a:r>
              <a:rPr lang="en-GB" dirty="0"/>
              <a:t>Creating a reproducible environment for your analysis, including all necessary software dependencies</a:t>
            </a:r>
          </a:p>
          <a:p>
            <a:pPr lvl="1"/>
            <a:r>
              <a:rPr lang="en-GB" dirty="0"/>
              <a:t>Implementing version control and automation tools </a:t>
            </a:r>
          </a:p>
          <a:p>
            <a:pPr lvl="1"/>
            <a:r>
              <a:rPr lang="en-GB" dirty="0"/>
              <a:t>Conducting analysis in a consistent and auditable manner, documenting all steps and decisions</a:t>
            </a:r>
          </a:p>
          <a:p>
            <a:pPr lvl="1"/>
            <a:r>
              <a:rPr lang="en-GB" dirty="0"/>
              <a:t>Communicating your progress and results with key stakeholders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309822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4.3 Monitoring and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/>
              <a:t>After completing analysis it’s important to monitor and maintain your RAP</a:t>
            </a:r>
          </a:p>
          <a:p>
            <a:pPr marL="457200" lvl="1" indent="0">
              <a:buNone/>
            </a:pPr>
            <a:r>
              <a:rPr lang="en-GB" dirty="0"/>
              <a:t>Best practices for monitoring and maintenance:</a:t>
            </a:r>
          </a:p>
          <a:p>
            <a:pPr lvl="1"/>
            <a:r>
              <a:rPr lang="en-GB" dirty="0"/>
              <a:t>Conducting regular reviews and updates of your analysis workflow (code, documentation, dependencies)</a:t>
            </a:r>
          </a:p>
          <a:p>
            <a:pPr lvl="1"/>
            <a:r>
              <a:rPr lang="en-GB" dirty="0"/>
              <a:t>Monitoring and addressing any errors or discrepancies in your analysis results</a:t>
            </a:r>
          </a:p>
          <a:p>
            <a:pPr lvl="1"/>
            <a:r>
              <a:rPr lang="en-GB" dirty="0"/>
              <a:t>Encouraging collaboration and knowledge sharing among team members to ensure ongoing improvement and innovation</a:t>
            </a:r>
          </a:p>
          <a:p>
            <a:pPr lvl="1"/>
            <a:r>
              <a:rPr lang="en-GB" dirty="0"/>
              <a:t>Documenting any changes or updates to your analysis workflow to ensure transparency and reproducibility over time</a:t>
            </a:r>
          </a:p>
        </p:txBody>
      </p:sp>
    </p:spTree>
    <p:extLst>
      <p:ext uri="{BB962C8B-B14F-4D97-AF65-F5344CB8AC3E}">
        <p14:creationId xmlns:p14="http://schemas.microsoft.com/office/powerpoint/2010/main" val="56323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39A-D0C8-EA0E-D65A-B4E9F42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D3FC-DFB0-AE1A-7631-E7955250D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 of key takeaways</a:t>
            </a:r>
          </a:p>
          <a:p>
            <a:r>
              <a:rPr lang="en-GB" dirty="0"/>
              <a:t>Final thoughts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5391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5.1 Summary of Key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RAP are critical for ensuring trustworthy and reliable data analysis in business team processes</a:t>
            </a:r>
          </a:p>
          <a:p>
            <a:pPr lvl="1"/>
            <a:r>
              <a:rPr lang="en-GB" dirty="0"/>
              <a:t>Common issues with reproducibility include manual processes, lack of version control, insufficient documentation, and non standard environments</a:t>
            </a:r>
          </a:p>
          <a:p>
            <a:pPr lvl="1"/>
            <a:r>
              <a:rPr lang="en-GB" dirty="0"/>
              <a:t>Best practices for creating RAP include documenting process, automating your workflow, implementing version control, and managing your data effectively</a:t>
            </a:r>
          </a:p>
          <a:p>
            <a:pPr lvl="1"/>
            <a:r>
              <a:rPr lang="en-GB" dirty="0"/>
              <a:t>Planning and preparation, implementation and execution, and monitoring and maintenance are all critical components of successfully implementing RAP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0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39A-D0C8-EA0E-D65A-B4E9F42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D3FC-DFB0-AE1A-7631-E7955250D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Overview of importance of RAP</a:t>
            </a:r>
          </a:p>
          <a:p>
            <a:r>
              <a:rPr lang="en-GB" dirty="0"/>
              <a:t>Explanation of goals and objectives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153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5.2 Final Thoughts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Embedding RAP into business team processes can lead to more efficient, transparent and trustworthy data analysis</a:t>
            </a:r>
          </a:p>
          <a:p>
            <a:pPr lvl="1"/>
            <a:r>
              <a:rPr lang="en-GB" dirty="0"/>
              <a:t>However…implementation requires ongoing effort and commitment from all team members</a:t>
            </a:r>
          </a:p>
          <a:p>
            <a:pPr lvl="1"/>
            <a:r>
              <a:rPr lang="en-GB" dirty="0"/>
              <a:t>It’s important to foster a culture of collaboration, transparency, and innovation to ensure ongoing improvement and success</a:t>
            </a:r>
          </a:p>
          <a:p>
            <a:pPr lvl="1"/>
            <a:r>
              <a:rPr lang="en-GB" dirty="0"/>
              <a:t>We recommend you start small and focus on one aspect of RAP at a time, gradually building up your capabilities and expertise</a:t>
            </a:r>
          </a:p>
          <a:p>
            <a:pPr lvl="1"/>
            <a:r>
              <a:rPr lang="en-GB" dirty="0"/>
              <a:t>By following these best practices and principles, you can create reproducible analytical pipelines that enable you to make data-driven decisions with confidence.</a:t>
            </a:r>
          </a:p>
        </p:txBody>
      </p:sp>
    </p:spTree>
    <p:extLst>
      <p:ext uri="{BB962C8B-B14F-4D97-AF65-F5344CB8AC3E}">
        <p14:creationId xmlns:p14="http://schemas.microsoft.com/office/powerpoint/2010/main" val="304899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1.1 Importance of RAP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Reproducibility is KEY to ensuring trustworthy and reliable results</a:t>
            </a:r>
          </a:p>
        </p:txBody>
      </p:sp>
    </p:spTree>
    <p:extLst>
      <p:ext uri="{BB962C8B-B14F-4D97-AF65-F5344CB8AC3E}">
        <p14:creationId xmlns:p14="http://schemas.microsoft.com/office/powerpoint/2010/main" val="37651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D10B-3F25-981B-1F82-749B40C9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79"/>
            <a:ext cx="10515600" cy="1358582"/>
          </a:xfrm>
        </p:spPr>
        <p:txBody>
          <a:bodyPr>
            <a:normAutofit/>
          </a:bodyPr>
          <a:lstStyle/>
          <a:p>
            <a:r>
              <a:rPr lang="en-GB" sz="3200" dirty="0"/>
              <a:t>WHAT ARE REPRODUCIBILE ANALYTICAL PIPELINES (RAP)?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83C0-5569-8157-F65C-DEB2BDA7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51063"/>
            <a:ext cx="10515600" cy="846137"/>
          </a:xfrm>
        </p:spPr>
        <p:txBody>
          <a:bodyPr/>
          <a:lstStyle/>
          <a:p>
            <a:r>
              <a:rPr lang="en-GB" dirty="0"/>
              <a:t>Best practices and tools for creating reliable and reproducible data analysis workflows.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2D1CF9-18A0-CDC9-7270-2C60697604C0}"/>
              </a:ext>
            </a:extLst>
          </p:cNvPr>
          <p:cNvSpPr txBox="1">
            <a:spLocks/>
          </p:cNvSpPr>
          <p:nvPr/>
        </p:nvSpPr>
        <p:spPr>
          <a:xfrm>
            <a:off x="838200" y="2574131"/>
            <a:ext cx="10515600" cy="1358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WHY USE RAP?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DEE3047-8C67-B31D-7CEC-1A682FC7BC54}"/>
              </a:ext>
            </a:extLst>
          </p:cNvPr>
          <p:cNvSpPr txBox="1">
            <a:spLocks/>
          </p:cNvSpPr>
          <p:nvPr/>
        </p:nvSpPr>
        <p:spPr>
          <a:xfrm>
            <a:off x="831850" y="429831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Improve quality of analysis, reduce errors, increase transparency and trust in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06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 Presentation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goal of this presentation is to :</a:t>
            </a:r>
          </a:p>
          <a:p>
            <a:pPr lvl="1"/>
            <a:r>
              <a:rPr lang="en-GB" dirty="0"/>
              <a:t>Provide a foundational understanding of RAP</a:t>
            </a:r>
          </a:p>
          <a:p>
            <a:pPr lvl="1"/>
            <a:r>
              <a:rPr lang="en-GB" dirty="0"/>
              <a:t>provide practical, actionable advice for embedding RAP in your business team’s processes</a:t>
            </a:r>
          </a:p>
          <a:p>
            <a:pPr lvl="1"/>
            <a:r>
              <a:rPr lang="en-GB" dirty="0"/>
              <a:t>By the end of the presentation you should have a better understanding of what RAP is and to start thinking about how to implement RAP in your own work.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2085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39A-D0C8-EA0E-D65A-B4E9F42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Defining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D3FC-DFB0-AE1A-7631-E7955250D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Discussion of common issues with reproducibility in analytical pipelines</a:t>
            </a:r>
          </a:p>
          <a:p>
            <a:r>
              <a:rPr lang="en-GB" dirty="0"/>
              <a:t>Examples of consequence of non-</a:t>
            </a:r>
            <a:r>
              <a:rPr lang="en-GB" dirty="0" err="1"/>
              <a:t>reproducable</a:t>
            </a:r>
            <a:r>
              <a:rPr lang="en-GB" dirty="0"/>
              <a:t> analytical pipelines</a:t>
            </a:r>
          </a:p>
        </p:txBody>
      </p:sp>
    </p:spTree>
    <p:extLst>
      <p:ext uri="{BB962C8B-B14F-4D97-AF65-F5344CB8AC3E}">
        <p14:creationId xmlns:p14="http://schemas.microsoft.com/office/powerpoint/2010/main" val="135628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Common Issues with Reproducibility in Analytical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Reproducibility is a critical component of trustworthy and reliable data analysis – especially with publications that are repeated often.</a:t>
            </a:r>
          </a:p>
          <a:p>
            <a:r>
              <a:rPr lang="en-GB" dirty="0"/>
              <a:t>There are several issues that can prevent reproducibility in analytical pipelines:</a:t>
            </a:r>
          </a:p>
          <a:p>
            <a:pPr lvl="1"/>
            <a:r>
              <a:rPr lang="en-GB" dirty="0"/>
              <a:t>Manual processes and ad hoc scripts</a:t>
            </a:r>
          </a:p>
          <a:p>
            <a:pPr lvl="1"/>
            <a:r>
              <a:rPr lang="en-GB" dirty="0"/>
              <a:t>Lack of version control</a:t>
            </a:r>
          </a:p>
          <a:p>
            <a:pPr lvl="1"/>
            <a:r>
              <a:rPr lang="en-GB" dirty="0"/>
              <a:t>Insufficient documentation</a:t>
            </a:r>
          </a:p>
          <a:p>
            <a:pPr lvl="1"/>
            <a:r>
              <a:rPr lang="en-GB" dirty="0"/>
              <a:t>Non-standardised environments and toolchains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3589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D0FE-3637-5162-2609-5806DFB0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 What happens when you don’t 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5935-AB77-7C2F-2998-03B3C2E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Increased risk of errors/inaccuracies in analysis results</a:t>
            </a:r>
          </a:p>
          <a:p>
            <a:r>
              <a:rPr lang="en-GB" dirty="0"/>
              <a:t>Reduced transparency and trust in analysis results</a:t>
            </a:r>
          </a:p>
          <a:p>
            <a:r>
              <a:rPr lang="en-GB" sz="2800" dirty="0"/>
              <a:t>Increased time and effort required </a:t>
            </a:r>
            <a:r>
              <a:rPr lang="en-GB" dirty="0"/>
              <a:t>to reproduce and validate results</a:t>
            </a:r>
          </a:p>
          <a:p>
            <a:r>
              <a:rPr lang="en-GB" sz="2800" dirty="0"/>
              <a:t>Reduced ability to collaborate effectively and share analysis</a:t>
            </a:r>
          </a:p>
          <a:p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D19A7-2CDA-CAD0-863E-6591C4D13788}"/>
              </a:ext>
            </a:extLst>
          </p:cNvPr>
          <p:cNvSpPr txBox="1"/>
          <p:nvPr/>
        </p:nvSpPr>
        <p:spPr>
          <a:xfrm>
            <a:off x="1737360" y="4988560"/>
            <a:ext cx="57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add: references of times where businesses have lost money due to not rap</a:t>
            </a:r>
          </a:p>
        </p:txBody>
      </p:sp>
    </p:spTree>
    <p:extLst>
      <p:ext uri="{BB962C8B-B14F-4D97-AF65-F5344CB8AC3E}">
        <p14:creationId xmlns:p14="http://schemas.microsoft.com/office/powerpoint/2010/main" val="212141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039A-D0C8-EA0E-D65A-B4E9F42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Best Practices for 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D3FC-DFB0-AE1A-7631-E7955250D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Documenting the process</a:t>
            </a:r>
          </a:p>
          <a:p>
            <a:r>
              <a:rPr lang="en-GB" dirty="0"/>
              <a:t>Automating the process</a:t>
            </a:r>
          </a:p>
          <a:p>
            <a:r>
              <a:rPr lang="en-GB" dirty="0"/>
              <a:t>Version control</a:t>
            </a:r>
          </a:p>
          <a:p>
            <a:r>
              <a:rPr lang="en-GB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64657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946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 Light</vt:lpstr>
      <vt:lpstr>Calibri</vt:lpstr>
      <vt:lpstr>Office Theme</vt:lpstr>
      <vt:lpstr>Tips for RAP</vt:lpstr>
      <vt:lpstr>1. Introduction</vt:lpstr>
      <vt:lpstr>1.1 Importance of RAP </vt:lpstr>
      <vt:lpstr>WHAT ARE REPRODUCIBILE ANALYTICAL PIPELINES (RAP)?</vt:lpstr>
      <vt:lpstr>1.2 Presentation Objectives </vt:lpstr>
      <vt:lpstr>2. Defining the Problem</vt:lpstr>
      <vt:lpstr>2.1 Common Issues with Reproducibility in Analytical Pipelines</vt:lpstr>
      <vt:lpstr>2.2 What happens when you don’t RAP</vt:lpstr>
      <vt:lpstr>3. Best Practices for RAP</vt:lpstr>
      <vt:lpstr>3.1 Documenting the Process</vt:lpstr>
      <vt:lpstr>3.2 Automating the Process</vt:lpstr>
      <vt:lpstr>3.3 Version Control</vt:lpstr>
      <vt:lpstr>3.3 Data Management</vt:lpstr>
      <vt:lpstr>4. Implementing RAP</vt:lpstr>
      <vt:lpstr>4.1 Planning and Preparation</vt:lpstr>
      <vt:lpstr>4.2 Implementation and Execution</vt:lpstr>
      <vt:lpstr>4.3 Monitoring and Maintenance</vt:lpstr>
      <vt:lpstr>5. Conclusion</vt:lpstr>
      <vt:lpstr>5.1 Summary of Key take aways</vt:lpstr>
      <vt:lpstr>5.2 Final Thoughts and Recommendations</vt:lpstr>
    </vt:vector>
  </TitlesOfParts>
  <Company>Welsh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RAP</dc:title>
  <dc:creator>Basch, David (COOG - DDAT - Data &amp; Geography)</dc:creator>
  <cp:lastModifiedBy>Basch, David (COOG - DDAT - Data &amp; Geography)</cp:lastModifiedBy>
  <cp:revision>2</cp:revision>
  <dcterms:created xsi:type="dcterms:W3CDTF">2023-02-13T22:36:38Z</dcterms:created>
  <dcterms:modified xsi:type="dcterms:W3CDTF">2023-03-12T22:29:51Z</dcterms:modified>
</cp:coreProperties>
</file>