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41144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865840" y="3558240"/>
            <a:ext cx="577980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8827560" y="53352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882756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865840" y="3558240"/>
            <a:ext cx="2820240" cy="276192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3"/>
          <a:stretch/>
        </p:blipFill>
        <p:spPr>
          <a:xfrm>
            <a:off x="5865480" y="1123200"/>
            <a:ext cx="5779800" cy="461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840" cy="251424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51600" cy="685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065240" y="2590920"/>
            <a:ext cx="4251600" cy="3428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500080" y="1828800"/>
            <a:ext cx="4251600" cy="685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500080" y="2590920"/>
            <a:ext cx="4251600" cy="3428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51600" cy="4190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464440" y="1828800"/>
            <a:ext cx="4251600" cy="4190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228564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065240" y="3124080"/>
            <a:ext cx="8686440" cy="1371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866920" cy="548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065240" y="2209680"/>
            <a:ext cx="4114440" cy="3809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tIns="91440" bIns="91440"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4114440" cy="15235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865840" y="533520"/>
            <a:ext cx="5779800" cy="5790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1065240" y="2209680"/>
            <a:ext cx="4114440" cy="3809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73240" y="188640"/>
            <a:ext cx="5892840" cy="1969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0000"/>
              </a:lnSpc>
            </a:pPr>
            <a:r>
              <a:rPr b="1" lang="es-ES" sz="54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Cálculo de la Eficiencia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065240" y="2133000"/>
            <a:ext cx="5028840" cy="139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Hibrida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702080" y="2925000"/>
            <a:ext cx="4571640" cy="30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Elvira Castillo Fernández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David Gil Bautista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José Luis Izquierdo Mañas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Freddy A. Jaramillo López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Alejandro Jerónimo Fuentes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Gregorio Vidoy Fajardo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 COMPARADO CON SU FAMILIA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2333880" y="2004840"/>
            <a:ext cx="7458120" cy="4474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065240" y="533520"/>
            <a:ext cx="91436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Diseño del título y del contenido con gráfico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Shape 170" descr=""/>
          <p:cNvPicPr/>
          <p:nvPr/>
        </p:nvPicPr>
        <p:blipFill>
          <a:blip r:embed="rId1"/>
          <a:stretch/>
        </p:blipFill>
        <p:spPr>
          <a:xfrm>
            <a:off x="1065240" y="1828800"/>
            <a:ext cx="8686440" cy="4190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Diseño de dos contenidos con tabla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1065240" y="1828800"/>
            <a:ext cx="425160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Primera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Segunda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Tercera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99" name="Table 3"/>
          <p:cNvGraphicFramePr/>
          <p:nvPr/>
        </p:nvGraphicFramePr>
        <p:xfrm>
          <a:off x="5464080" y="1828800"/>
          <a:ext cx="4252320" cy="1980360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8040"/>
              </a:tblGrid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ranklin Gothic Medium"/>
                          <a:ea typeface="Franklin Gothic Medium"/>
                        </a:rPr>
                        <a:t>Grupo 1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Grupo 2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4950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Clase 1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82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95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</a:tr>
              <a:tr h="4950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Clase 2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1fc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76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1fc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88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1fc"/>
                    </a:solidFill>
                  </a:tcPr>
                </a:tc>
              </a:tr>
              <a:tr h="495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Clase 3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84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Diseño de dos contenidos con SmartArt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065240" y="1828800"/>
            <a:ext cx="425160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Primera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Segunda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Tercera viñeta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5978160" y="2311920"/>
            <a:ext cx="3224160" cy="3224160"/>
          </a:xfrm>
          <a:prstGeom prst="blockArc">
            <a:avLst>
              <a:gd name="adj1" fmla="val 10800000"/>
              <a:gd name="adj2" fmla="val 16200000"/>
              <a:gd name="adj3" fmla="val 4635"/>
            </a:avLst>
          </a:prstGeom>
          <a:solidFill>
            <a:srgbClr val="8acb2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"/>
          <p:cNvSpPr/>
          <p:nvPr/>
        </p:nvSpPr>
        <p:spPr>
          <a:xfrm>
            <a:off x="5978160" y="2311920"/>
            <a:ext cx="3224160" cy="3224160"/>
          </a:xfrm>
          <a:prstGeom prst="blockArc">
            <a:avLst>
              <a:gd name="adj1" fmla="val 5400000"/>
              <a:gd name="adj2" fmla="val 10800000"/>
              <a:gd name="adj3" fmla="val 4635"/>
            </a:avLst>
          </a:prstGeom>
          <a:solidFill>
            <a:srgbClr val="f3a50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5978160" y="2311920"/>
            <a:ext cx="3224160" cy="3224160"/>
          </a:xfrm>
          <a:prstGeom prst="blockArc">
            <a:avLst>
              <a:gd name="adj1" fmla="val 0"/>
              <a:gd name="adj2" fmla="val 5400000"/>
              <a:gd name="adj3" fmla="val 4635"/>
            </a:avLst>
          </a:prstGeom>
          <a:solidFill>
            <a:srgbClr val="eed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5978160" y="2311920"/>
            <a:ext cx="3224160" cy="3224160"/>
          </a:xfrm>
          <a:prstGeom prst="blockArc">
            <a:avLst>
              <a:gd name="adj1" fmla="val 16200000"/>
              <a:gd name="adj2" fmla="val 0"/>
              <a:gd name="adj3" fmla="val 4635"/>
            </a:avLst>
          </a:prstGeom>
          <a:solidFill>
            <a:srgbClr val="ea42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"/>
          <p:cNvSpPr/>
          <p:nvPr/>
        </p:nvSpPr>
        <p:spPr>
          <a:xfrm>
            <a:off x="6849360" y="3183120"/>
            <a:ext cx="1482480" cy="1482480"/>
          </a:xfrm>
          <a:prstGeom prst="ellipse">
            <a:avLst/>
          </a:prstGeom>
          <a:solidFill>
            <a:srgbClr val="00aee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"/>
          <p:cNvSpPr/>
          <p:nvPr/>
        </p:nvSpPr>
        <p:spPr>
          <a:xfrm>
            <a:off x="7066440" y="3400200"/>
            <a:ext cx="10479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s-E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Grupo 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>
            <a:off x="7071840" y="1830240"/>
            <a:ext cx="1037520" cy="1037520"/>
          </a:xfrm>
          <a:prstGeom prst="ellipse">
            <a:avLst/>
          </a:prstGeom>
          <a:solidFill>
            <a:srgbClr val="ea428a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"/>
          <p:cNvSpPr/>
          <p:nvPr/>
        </p:nvSpPr>
        <p:spPr>
          <a:xfrm>
            <a:off x="7223760" y="1982520"/>
            <a:ext cx="73368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 anchor="ctr"/>
          <a:p>
            <a:pPr algn="ctr">
              <a:lnSpc>
                <a:spcPct val="90000"/>
              </a:lnSpc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Tarea 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8646840" y="3405240"/>
            <a:ext cx="1037520" cy="1037520"/>
          </a:xfrm>
          <a:prstGeom prst="ellipse">
            <a:avLst/>
          </a:prstGeom>
          <a:solidFill>
            <a:srgbClr val="eed500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2"/>
          <p:cNvSpPr/>
          <p:nvPr/>
        </p:nvSpPr>
        <p:spPr>
          <a:xfrm>
            <a:off x="8798760" y="3557520"/>
            <a:ext cx="73368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 anchor="ctr"/>
          <a:p>
            <a:pPr algn="ctr">
              <a:lnSpc>
                <a:spcPct val="90000"/>
              </a:lnSpc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Tarea 2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7071840" y="4980240"/>
            <a:ext cx="1037520" cy="1037520"/>
          </a:xfrm>
          <a:prstGeom prst="ellipse">
            <a:avLst/>
          </a:prstGeom>
          <a:solidFill>
            <a:srgbClr val="f3a50d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4"/>
          <p:cNvSpPr/>
          <p:nvPr/>
        </p:nvSpPr>
        <p:spPr>
          <a:xfrm>
            <a:off x="7223760" y="5132160"/>
            <a:ext cx="73368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 anchor="ctr"/>
          <a:p>
            <a:pPr algn="ctr">
              <a:lnSpc>
                <a:spcPct val="90000"/>
              </a:lnSpc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Tarea 3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5"/>
          <p:cNvSpPr/>
          <p:nvPr/>
        </p:nvSpPr>
        <p:spPr>
          <a:xfrm>
            <a:off x="5496840" y="3405240"/>
            <a:ext cx="1037520" cy="1037520"/>
          </a:xfrm>
          <a:prstGeom prst="ellipse">
            <a:avLst/>
          </a:prstGeom>
          <a:solidFill>
            <a:srgbClr val="8acb2d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6"/>
          <p:cNvSpPr/>
          <p:nvPr/>
        </p:nvSpPr>
        <p:spPr>
          <a:xfrm>
            <a:off x="5648760" y="3557520"/>
            <a:ext cx="73368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 anchor="ctr"/>
          <a:p>
            <a:pPr algn="ctr">
              <a:lnSpc>
                <a:spcPct val="90000"/>
              </a:lnSpc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Tarea 4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1065240" y="533520"/>
            <a:ext cx="8686440" cy="2285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065240" y="3124080"/>
            <a:ext cx="868644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065240" y="1828800"/>
            <a:ext cx="425160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1065240" y="2590920"/>
            <a:ext cx="425160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5500080" y="1828800"/>
            <a:ext cx="425160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5"/>
          <p:cNvSpPr txBox="1"/>
          <p:nvPr/>
        </p:nvSpPr>
        <p:spPr>
          <a:xfrm>
            <a:off x="5500080" y="2590920"/>
            <a:ext cx="425160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1065240" y="533520"/>
            <a:ext cx="4114440" cy="1523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5865840" y="533520"/>
            <a:ext cx="586692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1065240" y="2209680"/>
            <a:ext cx="411444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065240" y="533520"/>
            <a:ext cx="4114440" cy="1523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8" name="Shape 231" descr=""/>
          <p:cNvPicPr/>
          <p:nvPr/>
        </p:nvPicPr>
        <p:blipFill>
          <a:blip r:embed="rId1"/>
          <a:stretch/>
        </p:blipFill>
        <p:spPr>
          <a:xfrm>
            <a:off x="5865840" y="533520"/>
            <a:ext cx="5779800" cy="5790960"/>
          </a:xfrm>
          <a:prstGeom prst="rect">
            <a:avLst/>
          </a:prstGeom>
          <a:ln w="50760">
            <a:solidFill>
              <a:srgbClr val="595959"/>
            </a:solidFill>
            <a:miter/>
          </a:ln>
        </p:spPr>
      </p:pic>
      <p:sp>
        <p:nvSpPr>
          <p:cNvPr id="429" name="TextShape 2"/>
          <p:cNvSpPr txBox="1"/>
          <p:nvPr/>
        </p:nvSpPr>
        <p:spPr>
          <a:xfrm>
            <a:off x="1065240" y="2209680"/>
            <a:ext cx="411444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125720" y="188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HARDWARE Y SO EN EL QUE HEMOS EVALUADO LOS ALGORITMOS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8" name="Shape 93" descr=""/>
          <p:cNvPicPr/>
          <p:nvPr/>
        </p:nvPicPr>
        <p:blipFill>
          <a:blip r:embed="rId1"/>
          <a:stretch/>
        </p:blipFill>
        <p:spPr>
          <a:xfrm>
            <a:off x="5878440" y="1340640"/>
            <a:ext cx="5914800" cy="2219040"/>
          </a:xfrm>
          <a:prstGeom prst="rect">
            <a:avLst/>
          </a:prstGeom>
          <a:ln>
            <a:noFill/>
          </a:ln>
        </p:spPr>
      </p:pic>
      <p:pic>
        <p:nvPicPr>
          <p:cNvPr id="359" name="Shape 94" descr=""/>
          <p:cNvPicPr/>
          <p:nvPr/>
        </p:nvPicPr>
        <p:blipFill>
          <a:blip r:embed="rId2"/>
          <a:stretch/>
        </p:blipFill>
        <p:spPr>
          <a:xfrm>
            <a:off x="261720" y="1352160"/>
            <a:ext cx="5067000" cy="1837800"/>
          </a:xfrm>
          <a:prstGeom prst="rect">
            <a:avLst/>
          </a:prstGeom>
          <a:ln>
            <a:noFill/>
          </a:ln>
        </p:spPr>
      </p:pic>
      <p:pic>
        <p:nvPicPr>
          <p:cNvPr id="360" name="Shape 95" descr=""/>
          <p:cNvPicPr/>
          <p:nvPr/>
        </p:nvPicPr>
        <p:blipFill>
          <a:blip r:embed="rId3"/>
          <a:stretch/>
        </p:blipFill>
        <p:spPr>
          <a:xfrm>
            <a:off x="261720" y="3354840"/>
            <a:ext cx="4505040" cy="1542600"/>
          </a:xfrm>
          <a:prstGeom prst="rect">
            <a:avLst/>
          </a:prstGeom>
          <a:ln>
            <a:noFill/>
          </a:ln>
        </p:spPr>
      </p:pic>
      <p:pic>
        <p:nvPicPr>
          <p:cNvPr id="361" name="Shape 96" descr=""/>
          <p:cNvPicPr/>
          <p:nvPr/>
        </p:nvPicPr>
        <p:blipFill>
          <a:blip r:embed="rId4"/>
          <a:stretch/>
        </p:blipFill>
        <p:spPr>
          <a:xfrm>
            <a:off x="6821280" y="3645360"/>
            <a:ext cx="4971600" cy="1523520"/>
          </a:xfrm>
          <a:prstGeom prst="rect">
            <a:avLst/>
          </a:prstGeom>
          <a:ln>
            <a:noFill/>
          </a:ln>
        </p:spPr>
      </p:pic>
      <p:sp>
        <p:nvSpPr>
          <p:cNvPr id="362" name="CustomShape 2"/>
          <p:cNvSpPr/>
          <p:nvPr/>
        </p:nvSpPr>
        <p:spPr>
          <a:xfrm>
            <a:off x="535320" y="5018400"/>
            <a:ext cx="555840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*-memory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descripción: Memoria de sistema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físico: 22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ranura: Placa de sistema o placa base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tamaño: 6GiB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*-cpu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descripción: CPU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producto: AMD E-450 APU with Radeon(tm) HD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054080" y="117000"/>
            <a:ext cx="972900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empírica: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29320" y="2061000"/>
            <a:ext cx="3802680" cy="41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 algn="just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Aquí representamos las distintas ejecuciones del algoritmo de ordenación 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 algn="just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Realizadas en diferente hardware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 algn="just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Realizadas con optimización en la compilación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 algn="just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Realizadas sin optimización en la compilación.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5720" y="1088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O(nlog(n))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5409720" y="2028600"/>
            <a:ext cx="6444720" cy="3866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 u="sng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burbuja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77720" y="980640"/>
            <a:ext cx="108007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8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Calculamos los coeficientes para el ajuste a: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 a*x*(log10(b*x)/log10(2))+c*x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8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8663760" y="7106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O(n^2)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4"/>
          <p:cNvSpPr txBox="1"/>
          <p:nvPr/>
        </p:nvSpPr>
        <p:spPr>
          <a:xfrm>
            <a:off x="2088000" y="2376000"/>
            <a:ext cx="9504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 of freedom    (FIT_NDF)                        : 994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of residuals      (FIT_STDFIT) = sqrt(WSSR/ndf)    : 0.0020212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of residuals (reduced chisquare) = WSSR/ndf   : 4.08524e-06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set of parameters            Asymptotic Standard Error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=======================            ==========================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= 2.11354e-08      +/- 4.601e-10    (2.177%)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 = 3.35559          +/- 1.198e+10    (3.569e+11%)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           = 4.03384e-08      +/- 108.8        (2.696e+11%)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matrix of the fit parameters: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b      c    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-0.007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           0.007 -1.000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5856480" y="1742760"/>
            <a:ext cx="6095520" cy="3657240"/>
          </a:xfrm>
          <a:prstGeom prst="rect">
            <a:avLst/>
          </a:prstGeom>
          <a:ln>
            <a:noFill/>
          </a:ln>
        </p:spPr>
      </p:pic>
      <p:sp>
        <p:nvSpPr>
          <p:cNvPr id="372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 u="sng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477720" y="980640"/>
            <a:ext cx="564228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En esta gráfica mostramos como se ajusta la función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=a*x*(log10(b*x)/log10(2))+c*x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 los valores de los coeficientes a, b y c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a   = 2.11354e-08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= 3.35559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= 4.03384e-089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ajusta perfectamente a una eficiencia O(nlog(n))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663760" y="1166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O(nlog(n))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 u="sng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77720" y="980640"/>
            <a:ext cx="108007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8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Calculamos los coeficientes para el ajuste a: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8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 a*x^3+b*x^2+c*x+d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8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8798400" y="1400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O(n^3)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4"/>
          <p:cNvSpPr txBox="1"/>
          <p:nvPr/>
        </p:nvSpPr>
        <p:spPr>
          <a:xfrm>
            <a:off x="1296000" y="2016000"/>
            <a:ext cx="10080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 of freedom    (FIT_NDF)                        : 993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of residuals      (FIT_STDFIT) = sqrt(WSSR/ndf)    : 0.00202367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of residuals (reduced chisquare) = WSSR/ndf   : 4.09524e-06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set of parameters            Asymptotic Standard Error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=======================            ==========================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= -1.43476e-19     +/- 2.738e-20    (19.08%)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 = 1.86762e-13      +/- 2.09e-14     (11.19%)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           = 4.21195e-07      +/- 4.524e-09    (1.074%)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            = -0.00083145      +/- 0.0002632    (31.65%)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matrix of the fit parameters: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b      c      d    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-0.986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           0.918 -0.969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           -0.672  0.754 -0.872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77720" y="980640"/>
            <a:ext cx="425160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En esta gráfica mostramos como se ajusta la función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 a*x^3+b*x^2+c*x+d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 los valores de los coeficientes a,b,c y 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ajusta perfectamente a una eficiencia O(n^3)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8663760" y="1166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O(n^3)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4"/>
          <p:cNvSpPr txBox="1"/>
          <p:nvPr/>
        </p:nvSpPr>
        <p:spPr>
          <a:xfrm>
            <a:off x="468360" y="3252960"/>
            <a:ext cx="572364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= -1.43476e-19  (19.08%)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 = 1.86762e-13   (11.19%)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           = 4.21195e-07   (1.074%)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              = -0.00083145  (31.65%)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524480" y="1512000"/>
            <a:ext cx="7294320" cy="4376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8663760" y="1166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33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77720" y="650160"/>
            <a:ext cx="108007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8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Calculamos los coeficientes para el ajuste a: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8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 a*x+b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2335680" y="2101320"/>
            <a:ext cx="7520400" cy="341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 of freedom    (FIT_NDF)                        : 995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of residuals      (FIT_STDFIT) = sqrt(WSSR/ndf)    : 0.00251606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of residuals (reduced chisquare) = WSSR/ndf   : 6.33057e-06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set of parameters            Asymptotic Standard Error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=======================            ==========================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= 4.82484e-07      +/- 5.537e-10    (0.1148%)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 = -0.00508738      +/- 0.0001602    (3.149%)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matrix of the fit parameters: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b    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-0.868  1.000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053720" y="116640"/>
            <a:ext cx="86864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Eficiencia hibrida: 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	</a:t>
            </a:r>
            <a:r>
              <a:rPr b="1" lang="es-ES" sz="360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quicksort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77720" y="980640"/>
            <a:ext cx="425160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En esta gráfica mostramos como se ajusta la función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F(x) =a*x*+b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 los valores de los coeficientes a,b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ajusta con dificultad a una  O(n)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35800">
              <a:lnSpc>
                <a:spcPct val="9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8663760" y="116640"/>
            <a:ext cx="338400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s-ES" sz="3330" spc="-1" strike="noStrike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Familia O(n)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392400" y="3384000"/>
            <a:ext cx="57996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             = 4.82484e-07   (0.1148%)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              = -0.00508738   (3.149%)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4464000" y="1385640"/>
            <a:ext cx="7344000" cy="4406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2017-03-21T17:17:43Z</dcterms:created>
  <dc:creator/>
  <dc:description/>
  <dc:language>es-ES</dc:language>
  <cp:lastModifiedBy/>
  <dcterms:modified xsi:type="dcterms:W3CDTF">2017-03-21T19:53:27Z</dcterms:modified>
  <cp:revision>3</cp:revision>
  <dc:subject/>
  <dc:title>Cálculo de la Eficiencia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  10-10.1.0.5672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