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80" r:id="rId6"/>
    <p:sldId id="278" r:id="rId7"/>
    <p:sldId id="282" r:id="rId8"/>
    <p:sldId id="275" r:id="rId9"/>
    <p:sldId id="276" r:id="rId10"/>
    <p:sldId id="281" r:id="rId11"/>
    <p:sldId id="283"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8" d="100"/>
          <a:sy n="68" d="100"/>
        </p:scale>
        <p:origin x="798" y="9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3/21/2017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‹Nº›</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3/21/2017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‹Nº›</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s-ES"/>
              <a:t>Haga clic para modificar el estilo de título del patrón</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a:p>
        </p:txBody>
      </p:sp>
      <p:sp>
        <p:nvSpPr>
          <p:cNvPr id="4" name="Date Placeholder 3"/>
          <p:cNvSpPr>
            <a:spLocks noGrp="1"/>
          </p:cNvSpPr>
          <p:nvPr>
            <p:ph type="dt" sz="half" idx="10"/>
          </p:nvPr>
        </p:nvSpPr>
        <p:spPr/>
        <p:txBody>
          <a:bodyPr/>
          <a:lstStyle/>
          <a:p>
            <a:fld id="{3E0FA9E5-6744-4841-888F-9E7CC0C2B7EC}"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s-ES"/>
              <a:t>Haga clic para modificar el estilo de título del patrón</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E0FA9E5-6744-4841-888F-9E7CC0C2B7EC}"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4"/>
          <p:cNvSpPr>
            <a:spLocks noGrp="1"/>
          </p:cNvSpPr>
          <p:nvPr>
            <p:ph type="dt" sz="half" idx="10"/>
          </p:nvPr>
        </p:nvSpPr>
        <p:spPr/>
        <p:txBody>
          <a:bodyPr/>
          <a:lstStyle/>
          <a:p>
            <a:fld id="{3E0FA9E5-6744-4841-888F-9E7CC0C2B7EC}"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s-ES"/>
              <a:t>Haga clic para modificar el estilo de título del patrón</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7" name="Date Placeholder 6"/>
          <p:cNvSpPr>
            <a:spLocks noGrp="1"/>
          </p:cNvSpPr>
          <p:nvPr>
            <p:ph type="dt" sz="half" idx="10"/>
          </p:nvPr>
        </p:nvSpPr>
        <p:spPr/>
        <p:txBody>
          <a:bodyPr/>
          <a:lstStyle/>
          <a:p>
            <a:fld id="{3E0FA9E5-6744-4841-888F-9E7CC0C2B7EC}" type="datetimeFigureOut">
              <a:rPr lang="en-US"/>
              <a:t>3/21/2017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Date Placeholder 2"/>
          <p:cNvSpPr>
            <a:spLocks noGrp="1"/>
          </p:cNvSpPr>
          <p:nvPr>
            <p:ph type="dt" sz="half" idx="10"/>
          </p:nvPr>
        </p:nvSpPr>
        <p:spPr/>
        <p:txBody>
          <a:bodyPr/>
          <a:lstStyle/>
          <a:p>
            <a:fld id="{3E0FA9E5-6744-4841-888F-9E7CC0C2B7EC}" type="datetimeFigureOut">
              <a:rPr lang="en-US"/>
              <a:t>3/21/2017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3/21/2017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s-ES"/>
              <a:t>Haga clic para modificar el estilo de título del patrón</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E0FA9E5-6744-4841-888F-9E7CC0C2B7EC}"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s-ES"/>
              <a:t>Haga clic para modificar el estilo de título del patrón</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3/21/2017</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‹Nº›</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3126" y="188640"/>
            <a:ext cx="5893294" cy="1970201"/>
          </a:xfrm>
        </p:spPr>
        <p:txBody>
          <a:bodyPr>
            <a:normAutofit/>
          </a:bodyPr>
          <a:lstStyle/>
          <a:p>
            <a:pPr algn="ctr">
              <a:spcBef>
                <a:spcPts val="0"/>
              </a:spcBef>
            </a:pPr>
            <a:r>
              <a:rPr lang="es-ES" dirty="0">
                <a:latin typeface="HVD Bodedo" pitchFamily="18"/>
              </a:rPr>
              <a:t>Cálculo de la Eficiencia</a:t>
            </a:r>
            <a:endParaRPr lang="es-ES" sz="5400" b="1" i="0" dirty="0">
              <a:solidFill>
                <a:srgbClr val="00AEEF"/>
              </a:solidFill>
              <a:latin typeface="Franklin Gothic Medium"/>
              <a:ea typeface="+mj-ea"/>
              <a:cs typeface="+mj-cs"/>
            </a:endParaRPr>
          </a:p>
        </p:txBody>
      </p:sp>
      <p:sp>
        <p:nvSpPr>
          <p:cNvPr id="3" name="Subtítulo 2"/>
          <p:cNvSpPr>
            <a:spLocks noGrp="1"/>
          </p:cNvSpPr>
          <p:nvPr>
            <p:ph type="subTitle" idx="1"/>
          </p:nvPr>
        </p:nvSpPr>
        <p:spPr>
          <a:xfrm>
            <a:off x="1065212" y="2132856"/>
            <a:ext cx="5029201" cy="1397000"/>
          </a:xfrm>
        </p:spPr>
        <p:txBody>
          <a:bodyPr>
            <a:normAutofit/>
          </a:bodyPr>
          <a:lstStyle/>
          <a:p>
            <a:pPr marL="0" indent="0" algn="l">
              <a:spcBef>
                <a:spcPts val="600"/>
              </a:spcBef>
              <a:buNone/>
            </a:pPr>
            <a:r>
              <a:rPr lang="es-ES" sz="3200" dirty="0">
                <a:solidFill>
                  <a:schemeClr val="accent1"/>
                </a:solidFill>
              </a:rPr>
              <a:t>Hibrida</a:t>
            </a:r>
          </a:p>
        </p:txBody>
      </p:sp>
      <p:sp>
        <p:nvSpPr>
          <p:cNvPr id="4" name=" 3"/>
          <p:cNvSpPr txBox="1">
            <a:spLocks noGrp="1"/>
          </p:cNvSpPr>
          <p:nvPr/>
        </p:nvSpPr>
        <p:spPr>
          <a:xfrm>
            <a:off x="1701924" y="2924944"/>
            <a:ext cx="4572000" cy="3012840"/>
          </a:xfrm>
          <a:prstGeom prst="rect">
            <a:avLst/>
          </a:prstGeom>
          <a:noFill/>
          <a:ln>
            <a:noFill/>
          </a:ln>
        </p:spPr>
        <p:txBody>
          <a:bodyPr vert="horz" lIns="0" tIns="0" rIns="0" bIns="0">
            <a:noAutofit/>
          </a:bodyPr>
          <a:lstStyle>
            <a:lvl1pPr marL="0" marR="0" indent="0" rtl="0" hangingPunct="0">
              <a:spcBef>
                <a:spcPts val="1412"/>
              </a:spcBef>
              <a:spcAft>
                <a:spcPts val="0"/>
              </a:spcAft>
              <a:tabLst/>
              <a:defRPr lang="es-E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45000"/>
              <a:buFont typeface="StarSymbol"/>
              <a:buChar char="●"/>
            </a:pPr>
            <a:r>
              <a:rPr lang="es-ES" sz="2400" dirty="0">
                <a:effectLst>
                  <a:outerShdw blurRad="38100" dist="38100" dir="2700000" algn="tl">
                    <a:srgbClr val="000000">
                      <a:alpha val="43137"/>
                    </a:srgbClr>
                  </a:outerShdw>
                </a:effectLst>
              </a:rPr>
              <a:t>Elvira Castillo Fernández</a:t>
            </a:r>
          </a:p>
          <a:p>
            <a:pPr lvl="0">
              <a:buSzPct val="45000"/>
              <a:buFont typeface="StarSymbol"/>
              <a:buChar char="●"/>
            </a:pPr>
            <a:r>
              <a:rPr lang="es-ES" sz="2400" dirty="0">
                <a:effectLst>
                  <a:outerShdw blurRad="38100" dist="38100" dir="2700000" algn="tl">
                    <a:srgbClr val="000000">
                      <a:alpha val="43137"/>
                    </a:srgbClr>
                  </a:outerShdw>
                </a:effectLst>
              </a:rPr>
              <a:t>David Gil Bautista</a:t>
            </a:r>
          </a:p>
          <a:p>
            <a:pPr lvl="0">
              <a:buSzPct val="45000"/>
              <a:buFont typeface="StarSymbol"/>
              <a:buChar char="●"/>
            </a:pPr>
            <a:r>
              <a:rPr lang="es-ES" sz="2400" dirty="0">
                <a:effectLst>
                  <a:outerShdw blurRad="38100" dist="38100" dir="2700000" algn="tl">
                    <a:srgbClr val="000000">
                      <a:alpha val="43137"/>
                    </a:srgbClr>
                  </a:outerShdw>
                </a:effectLst>
              </a:rPr>
              <a:t>José Luis Izquierdo Mañas</a:t>
            </a:r>
          </a:p>
          <a:p>
            <a:pPr lvl="0">
              <a:buSzPct val="45000"/>
              <a:buFont typeface="StarSymbol"/>
              <a:buChar char="●"/>
            </a:pPr>
            <a:r>
              <a:rPr lang="es-ES" sz="2400" dirty="0">
                <a:effectLst>
                  <a:outerShdw blurRad="38100" dist="38100" dir="2700000" algn="tl">
                    <a:srgbClr val="000000">
                      <a:alpha val="43137"/>
                    </a:srgbClr>
                  </a:outerShdw>
                </a:effectLst>
              </a:rPr>
              <a:t>Freddy A. Jaramillo López</a:t>
            </a:r>
          </a:p>
          <a:p>
            <a:pPr lvl="0">
              <a:buSzPct val="45000"/>
              <a:buFont typeface="StarSymbol"/>
              <a:buChar char="●"/>
            </a:pPr>
            <a:r>
              <a:rPr lang="es-ES" sz="2400" dirty="0">
                <a:effectLst>
                  <a:outerShdw blurRad="38100" dist="38100" dir="2700000" algn="tl">
                    <a:srgbClr val="000000">
                      <a:alpha val="43137"/>
                    </a:srgbClr>
                  </a:outerShdw>
                </a:effectLst>
              </a:rPr>
              <a:t>Alejandro Jerónimo Fuentes</a:t>
            </a:r>
          </a:p>
          <a:p>
            <a:pPr lvl="0">
              <a:buSzPct val="45000"/>
              <a:buFont typeface="StarSymbol"/>
              <a:buChar char="●"/>
            </a:pPr>
            <a:r>
              <a:rPr lang="es-ES" sz="2400" dirty="0">
                <a:effectLst>
                  <a:outerShdw blurRad="38100" dist="38100" dir="2700000" algn="tl">
                    <a:srgbClr val="000000">
                      <a:alpha val="43137"/>
                    </a:srgbClr>
                  </a:outerShdw>
                </a:effectLst>
              </a:rPr>
              <a:t>Gregorio </a:t>
            </a:r>
            <a:r>
              <a:rPr lang="es-ES" sz="2400" dirty="0" err="1">
                <a:effectLst>
                  <a:outerShdw blurRad="38100" dist="38100" dir="2700000" algn="tl">
                    <a:srgbClr val="000000">
                      <a:alpha val="43137"/>
                    </a:srgbClr>
                  </a:outerShdw>
                </a:effectLst>
              </a:rPr>
              <a:t>Vidoy</a:t>
            </a:r>
            <a:r>
              <a:rPr lang="es-ES" sz="2400" dirty="0">
                <a:effectLst>
                  <a:outerShdw blurRad="38100" dist="38100" dir="2700000" algn="tl">
                    <a:srgbClr val="000000">
                      <a:alpha val="43137"/>
                    </a:srgbClr>
                  </a:outerShdw>
                </a:effectLst>
              </a:rPr>
              <a:t> Fajardo</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2"/>
          <p:cNvSpPr txBox="1">
            <a:spLocks/>
          </p:cNvSpPr>
          <p:nvPr/>
        </p:nvSpPr>
        <p:spPr>
          <a:xfrm>
            <a:off x="1053852" y="116632"/>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s-ES" sz="3600" b="1" i="0" u="none" strike="noStrike" kern="1200" cap="none" spc="0" normalizeH="0" baseline="0" noProof="0" dirty="0">
                <a:ln>
                  <a:noFill/>
                </a:ln>
                <a:solidFill>
                  <a:srgbClr val="00AEEF"/>
                </a:solidFill>
                <a:effectLst/>
                <a:uLnTx/>
                <a:uFillTx/>
                <a:latin typeface="Franklin Gothic Medium"/>
                <a:ea typeface="+mj-ea"/>
                <a:cs typeface="+mj-cs"/>
              </a:rPr>
              <a:t>Eficiencia empírica: 			</a:t>
            </a:r>
            <a:r>
              <a:rPr lang="es-ES" u="sng" dirty="0">
                <a:solidFill>
                  <a:srgbClr val="00AEEF"/>
                </a:solidFill>
                <a:latin typeface="Franklin Gothic Medium"/>
              </a:rPr>
              <a:t>inserción</a:t>
            </a:r>
            <a:endParaRPr kumimoji="0" lang="es-ES" sz="3600" b="1" i="0" u="sng" strike="noStrike" kern="1200" cap="none" spc="0" normalizeH="0" baseline="0" noProof="0" dirty="0">
              <a:ln>
                <a:noFill/>
              </a:ln>
              <a:solidFill>
                <a:srgbClr val="00AEEF"/>
              </a:solidFill>
              <a:effectLst/>
              <a:uLnTx/>
              <a:uFillTx/>
              <a:latin typeface="Franklin Gothic Medium"/>
              <a:ea typeface="+mj-ea"/>
              <a:cs typeface="+mj-cs"/>
            </a:endParaRPr>
          </a:p>
        </p:txBody>
      </p:sp>
      <p:sp>
        <p:nvSpPr>
          <p:cNvPr id="4" name="Marcador de posición de contenido 2"/>
          <p:cNvSpPr txBox="1">
            <a:spLocks/>
          </p:cNvSpPr>
          <p:nvPr/>
        </p:nvSpPr>
        <p:spPr>
          <a:xfrm>
            <a:off x="229170" y="2060848"/>
            <a:ext cx="3802990" cy="4191000"/>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274320" marR="0" lvl="0" indent="-228600" algn="just"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Aquí representamos las distintas ejecuciones del algoritmo de ordenación burbuja</a:t>
            </a:r>
          </a:p>
          <a:p>
            <a:pPr marL="274320" marR="0" lvl="0" indent="-228600" algn="just"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Realizadas en diferente hardware</a:t>
            </a:r>
          </a:p>
          <a:p>
            <a:pPr marL="274320" marR="0" lvl="0" indent="-228600" algn="just"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Realizadas con optimización en la compilación</a:t>
            </a:r>
          </a:p>
          <a:p>
            <a:pPr marL="274320" marR="0" lvl="0" indent="-228600" algn="just"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Realizadas sin optimización en la compilación.</a:t>
            </a:r>
          </a:p>
        </p:txBody>
      </p:sp>
      <p:sp>
        <p:nvSpPr>
          <p:cNvPr id="7" name="Título 12"/>
          <p:cNvSpPr txBox="1">
            <a:spLocks/>
          </p:cNvSpPr>
          <p:nvPr/>
        </p:nvSpPr>
        <p:spPr>
          <a:xfrm>
            <a:off x="405780" y="1088740"/>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s-ES" sz="3600" b="1" i="0" u="none" strike="noStrike" kern="1200" cap="none" spc="0" normalizeH="0" baseline="0" noProof="0" dirty="0">
                <a:ln>
                  <a:noFill/>
                </a:ln>
                <a:solidFill>
                  <a:srgbClr val="00AEEF"/>
                </a:solidFill>
                <a:effectLst/>
                <a:uLnTx/>
                <a:uFillTx/>
                <a:latin typeface="Franklin Gothic Medium"/>
                <a:ea typeface="+mj-ea"/>
                <a:cs typeface="+mj-cs"/>
              </a:rPr>
              <a:t>Familia O(n^2)</a:t>
            </a:r>
            <a:endParaRPr kumimoji="0" lang="es-ES" sz="3600" b="1" i="0" u="sng" strike="noStrike" kern="1200" cap="none" spc="0" normalizeH="0" baseline="0" noProof="0" dirty="0">
              <a:ln>
                <a:noFill/>
              </a:ln>
              <a:solidFill>
                <a:srgbClr val="00AEEF"/>
              </a:solidFill>
              <a:effectLst/>
              <a:uLnTx/>
              <a:uFillTx/>
              <a:latin typeface="Franklin Gothic Medium"/>
              <a:ea typeface="+mj-ea"/>
              <a:cs typeface="+mj-cs"/>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991" y="2060848"/>
            <a:ext cx="8026913" cy="3383113"/>
          </a:xfrm>
          <a:prstGeom prst="rect">
            <a:avLst/>
          </a:prstGeom>
        </p:spPr>
      </p:pic>
    </p:spTree>
    <p:extLst>
      <p:ext uri="{BB962C8B-B14F-4D97-AF65-F5344CB8AC3E}">
        <p14:creationId xmlns:p14="http://schemas.microsoft.com/office/powerpoint/2010/main" val="3883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5213" y="40"/>
            <a:ext cx="8686801" cy="1066800"/>
          </a:xfrm>
        </p:spPr>
        <p:txBody>
          <a:bodyPr/>
          <a:lstStyle/>
          <a:p>
            <a:r>
              <a:rPr lang="es-ES" dirty="0"/>
              <a:t>Eficiencia híbrida 			inserción</a:t>
            </a:r>
          </a:p>
        </p:txBody>
      </p:sp>
      <p:sp>
        <p:nvSpPr>
          <p:cNvPr id="3" name="Marcador de contenido 2"/>
          <p:cNvSpPr>
            <a:spLocks noGrp="1"/>
          </p:cNvSpPr>
          <p:nvPr>
            <p:ph idx="1"/>
          </p:nvPr>
        </p:nvSpPr>
        <p:spPr>
          <a:xfrm>
            <a:off x="1065213" y="1098601"/>
            <a:ext cx="5389240" cy="952128"/>
          </a:xfrm>
        </p:spPr>
        <p:txBody>
          <a:bodyPr/>
          <a:lstStyle/>
          <a:p>
            <a:r>
              <a:rPr lang="es-ES" dirty="0"/>
              <a:t>Calculamos los coeficientes para el ajuste a</a:t>
            </a:r>
          </a:p>
          <a:p>
            <a:r>
              <a:rPr lang="es-ES" dirty="0"/>
              <a:t>F(x) = a0*x^2+a1*x+a2</a:t>
            </a:r>
          </a:p>
          <a:p>
            <a:endParaRPr lang="es-ES" dirty="0"/>
          </a:p>
          <a:p>
            <a:endParaRPr lang="es-E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t="45455" b="17036"/>
          <a:stretch/>
        </p:blipFill>
        <p:spPr>
          <a:xfrm>
            <a:off x="1065213" y="2276872"/>
            <a:ext cx="10127931" cy="3528392"/>
          </a:xfrm>
          <a:prstGeom prst="rect">
            <a:avLst/>
          </a:prstGeom>
        </p:spPr>
      </p:pic>
    </p:spTree>
    <p:extLst>
      <p:ext uri="{BB962C8B-B14F-4D97-AF65-F5344CB8AC3E}">
        <p14:creationId xmlns:p14="http://schemas.microsoft.com/office/powerpoint/2010/main" val="340440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2"/>
          <p:cNvSpPr txBox="1">
            <a:spLocks/>
          </p:cNvSpPr>
          <p:nvPr/>
        </p:nvSpPr>
        <p:spPr>
          <a:xfrm>
            <a:off x="1053852" y="116632"/>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s-ES" sz="3600" b="1" i="0" u="none" strike="noStrike" kern="1200" cap="none" spc="0" normalizeH="0" baseline="0" noProof="0" dirty="0">
                <a:ln>
                  <a:noFill/>
                </a:ln>
                <a:solidFill>
                  <a:srgbClr val="00AEEF"/>
                </a:solidFill>
                <a:effectLst/>
                <a:uLnTx/>
                <a:uFillTx/>
                <a:latin typeface="Franklin Gothic Medium"/>
                <a:ea typeface="+mj-ea"/>
                <a:cs typeface="+mj-cs"/>
              </a:rPr>
              <a:t>Eficiencia hibrida: 			</a:t>
            </a:r>
            <a:r>
              <a:rPr kumimoji="0" lang="es-ES" sz="3600" b="1" i="0" u="sng" strike="noStrike" kern="1200" cap="none" spc="0" normalizeH="0" baseline="0" noProof="0" dirty="0">
                <a:ln>
                  <a:noFill/>
                </a:ln>
                <a:solidFill>
                  <a:srgbClr val="00AEEF"/>
                </a:solidFill>
                <a:effectLst/>
                <a:uLnTx/>
                <a:uFillTx/>
                <a:latin typeface="Franklin Gothic Medium"/>
                <a:ea typeface="+mj-ea"/>
                <a:cs typeface="+mj-cs"/>
              </a:rPr>
              <a:t>inserción</a:t>
            </a:r>
          </a:p>
        </p:txBody>
      </p:sp>
      <p:sp>
        <p:nvSpPr>
          <p:cNvPr id="5" name="Marcador de posición de contenido 5"/>
          <p:cNvSpPr txBox="1">
            <a:spLocks/>
          </p:cNvSpPr>
          <p:nvPr/>
        </p:nvSpPr>
        <p:spPr>
          <a:xfrm>
            <a:off x="477788" y="980728"/>
            <a:ext cx="4251960" cy="5256584"/>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En esta gráfica mostramos como se ajusta la función</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F(x) = A0*x^2+A1*x+A2</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Con los valores de los coeficientes A0,A1 y A2</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Se ajusta perfectamente a una eficiencia O(n^2)</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p:txBody>
      </p:sp>
      <p:sp>
        <p:nvSpPr>
          <p:cNvPr id="10" name="Título 12"/>
          <p:cNvSpPr txBox="1">
            <a:spLocks/>
          </p:cNvSpPr>
          <p:nvPr/>
        </p:nvSpPr>
        <p:spPr>
          <a:xfrm>
            <a:off x="8663780" y="116632"/>
            <a:ext cx="3384376" cy="54006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s-ES" sz="3600" b="1" i="0" u="none" strike="noStrike" kern="1200" cap="none" spc="0" normalizeH="0" baseline="0" noProof="0" dirty="0">
                <a:ln>
                  <a:noFill/>
                </a:ln>
                <a:solidFill>
                  <a:srgbClr val="00AEEF"/>
                </a:solidFill>
                <a:effectLst/>
                <a:uLnTx/>
                <a:uFillTx/>
                <a:latin typeface="Franklin Gothic Medium"/>
                <a:ea typeface="+mj-ea"/>
                <a:cs typeface="+mj-cs"/>
              </a:rPr>
              <a:t>Familia O(n^2)</a:t>
            </a:r>
            <a:endParaRPr kumimoji="0" lang="es-ES" sz="3600" b="1" i="0" u="sng" strike="noStrike" kern="1200" cap="none" spc="0" normalizeH="0" baseline="0" noProof="0" dirty="0">
              <a:ln>
                <a:noFill/>
              </a:ln>
              <a:solidFill>
                <a:srgbClr val="00AEEF"/>
              </a:solidFill>
              <a:effectLst/>
              <a:uLnTx/>
              <a:uFillTx/>
              <a:latin typeface="Franklin Gothic Medium"/>
              <a:ea typeface="+mj-ea"/>
              <a:cs typeface="+mj-cs"/>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604" y="998204"/>
            <a:ext cx="7158552" cy="4392488"/>
          </a:xfrm>
          <a:prstGeom prst="rect">
            <a:avLst/>
          </a:prstGeom>
        </p:spPr>
      </p:pic>
      <p:pic>
        <p:nvPicPr>
          <p:cNvPr id="11" name="Imagen 10"/>
          <p:cNvPicPr>
            <a:picLocks noChangeAspect="1"/>
          </p:cNvPicPr>
          <p:nvPr/>
        </p:nvPicPr>
        <p:blipFill rotWithShape="1">
          <a:blip r:embed="rId3">
            <a:extLst>
              <a:ext uri="{28A0092B-C50C-407E-A947-70E740481C1C}">
                <a14:useLocalDpi xmlns:a14="http://schemas.microsoft.com/office/drawing/2010/main" val="0"/>
              </a:ext>
            </a:extLst>
          </a:blip>
          <a:srcRect t="72247" r="62239" b="17036"/>
          <a:stretch/>
        </p:blipFill>
        <p:spPr>
          <a:xfrm>
            <a:off x="691572" y="3218072"/>
            <a:ext cx="3824391" cy="1008112"/>
          </a:xfrm>
          <a:prstGeom prst="rect">
            <a:avLst/>
          </a:prstGeom>
        </p:spPr>
      </p:pic>
    </p:spTree>
    <p:extLst>
      <p:ext uri="{BB962C8B-B14F-4D97-AF65-F5344CB8AC3E}">
        <p14:creationId xmlns:p14="http://schemas.microsoft.com/office/powerpoint/2010/main" val="314668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Eficiencia empírica 		     </a:t>
            </a:r>
            <a:r>
              <a:rPr lang="es-ES" u="sng" dirty="0"/>
              <a:t>Inserción</a:t>
            </a:r>
          </a:p>
        </p:txBody>
      </p:sp>
      <p:sp>
        <p:nvSpPr>
          <p:cNvPr id="3" name="Marcador de contenido 2"/>
          <p:cNvSpPr>
            <a:spLocks noGrp="1"/>
          </p:cNvSpPr>
          <p:nvPr>
            <p:ph idx="1"/>
          </p:nvPr>
        </p:nvSpPr>
        <p:spPr>
          <a:xfrm>
            <a:off x="1065213" y="1828800"/>
            <a:ext cx="3589040" cy="4191000"/>
          </a:xfrm>
        </p:spPr>
        <p:txBody>
          <a:bodyPr/>
          <a:lstStyle/>
          <a:p>
            <a:r>
              <a:rPr lang="es-ES" dirty="0"/>
              <a:t>Ajustamos la función</a:t>
            </a:r>
          </a:p>
          <a:p>
            <a:pPr marL="45720" indent="0" algn="ctr">
              <a:buNone/>
            </a:pPr>
            <a:r>
              <a:rPr lang="es-ES" dirty="0"/>
              <a:t>T(n) = a0*x*x+a1*x+a2</a:t>
            </a:r>
          </a:p>
          <a:p>
            <a:r>
              <a:rPr lang="es-ES" dirty="0"/>
              <a:t>Obtenemos los coeficientes</a:t>
            </a:r>
          </a:p>
          <a:p>
            <a:pPr marL="45720" indent="0" algn="ctr">
              <a:buNone/>
            </a:pPr>
            <a:r>
              <a:rPr lang="es-ES" dirty="0"/>
              <a:t>A0 = 4.2113e-010 </a:t>
            </a:r>
          </a:p>
          <a:p>
            <a:pPr marL="45720" indent="0" algn="ctr">
              <a:buNone/>
            </a:pPr>
            <a:r>
              <a:rPr lang="es-ES" dirty="0"/>
              <a:t>A1 = 3.79563e-007</a:t>
            </a:r>
          </a:p>
          <a:p>
            <a:pPr marL="45720" indent="0" algn="ctr">
              <a:buNone/>
            </a:pPr>
            <a:r>
              <a:rPr lang="es-ES" dirty="0"/>
              <a:t>A2 = -0.00874869 </a:t>
            </a:r>
          </a:p>
          <a:p>
            <a:r>
              <a:rPr lang="es-ES" dirty="0"/>
              <a:t>Se ajusta a la perfección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236" y="1628869"/>
            <a:ext cx="7145626" cy="3744416"/>
          </a:xfrm>
          <a:prstGeom prst="rect">
            <a:avLst/>
          </a:prstGeom>
        </p:spPr>
      </p:pic>
    </p:spTree>
    <p:extLst>
      <p:ext uri="{BB962C8B-B14F-4D97-AF65-F5344CB8AC3E}">
        <p14:creationId xmlns:p14="http://schemas.microsoft.com/office/powerpoint/2010/main" val="20284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4" y="908720"/>
            <a:ext cx="11014520" cy="4726747"/>
          </a:xfrm>
          <a:prstGeom prst="rect">
            <a:avLst/>
          </a:prstGeom>
        </p:spPr>
      </p:pic>
    </p:spTree>
    <p:extLst>
      <p:ext uri="{BB962C8B-B14F-4D97-AF65-F5344CB8AC3E}">
        <p14:creationId xmlns:p14="http://schemas.microsoft.com/office/powerpoint/2010/main" val="235847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5213" y="40"/>
            <a:ext cx="8686801" cy="1066800"/>
          </a:xfrm>
        </p:spPr>
        <p:txBody>
          <a:bodyPr/>
          <a:lstStyle/>
          <a:p>
            <a:r>
              <a:rPr lang="es-ES" dirty="0"/>
              <a:t>Eficiencia híbrida 			inserción</a:t>
            </a:r>
          </a:p>
        </p:txBody>
      </p:sp>
      <p:sp>
        <p:nvSpPr>
          <p:cNvPr id="3" name="Marcador de contenido 2"/>
          <p:cNvSpPr>
            <a:spLocks noGrp="1"/>
          </p:cNvSpPr>
          <p:nvPr>
            <p:ph idx="1"/>
          </p:nvPr>
        </p:nvSpPr>
        <p:spPr>
          <a:xfrm>
            <a:off x="1065213" y="1098601"/>
            <a:ext cx="5389240" cy="952128"/>
          </a:xfrm>
        </p:spPr>
        <p:txBody>
          <a:bodyPr/>
          <a:lstStyle/>
          <a:p>
            <a:r>
              <a:rPr lang="es-ES" dirty="0"/>
              <a:t>Calculamos los coeficientes para el ajuste a</a:t>
            </a:r>
          </a:p>
          <a:p>
            <a:r>
              <a:rPr lang="es-ES" dirty="0"/>
              <a:t>F(x) = a0*x+a1</a:t>
            </a:r>
          </a:p>
          <a:p>
            <a:endParaRPr lang="es-ES" dirty="0"/>
          </a:p>
          <a:p>
            <a:endParaRPr lang="es-ES" dirty="0"/>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32421"/>
          <a:stretch/>
        </p:blipFill>
        <p:spPr>
          <a:xfrm>
            <a:off x="2133972" y="2028383"/>
            <a:ext cx="7496672" cy="4271463"/>
          </a:xfrm>
          <a:prstGeom prst="rect">
            <a:avLst/>
          </a:prstGeom>
        </p:spPr>
      </p:pic>
    </p:spTree>
    <p:extLst>
      <p:ext uri="{BB962C8B-B14F-4D97-AF65-F5344CB8AC3E}">
        <p14:creationId xmlns:p14="http://schemas.microsoft.com/office/powerpoint/2010/main" val="285179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2"/>
          <p:cNvSpPr txBox="1">
            <a:spLocks/>
          </p:cNvSpPr>
          <p:nvPr/>
        </p:nvSpPr>
        <p:spPr>
          <a:xfrm>
            <a:off x="1053852" y="116632"/>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s-ES" sz="3600" b="1" i="0" u="none" strike="noStrike" kern="1200" cap="none" spc="0" normalizeH="0" baseline="0" noProof="0" dirty="0">
                <a:ln>
                  <a:noFill/>
                </a:ln>
                <a:solidFill>
                  <a:srgbClr val="00AEEF"/>
                </a:solidFill>
                <a:effectLst/>
                <a:uLnTx/>
                <a:uFillTx/>
                <a:latin typeface="Franklin Gothic Medium"/>
                <a:ea typeface="+mj-ea"/>
                <a:cs typeface="+mj-cs"/>
              </a:rPr>
              <a:t>Eficiencia hibrida: 			</a:t>
            </a:r>
            <a:r>
              <a:rPr kumimoji="0" lang="es-ES" sz="3600" b="1" i="0" u="sng" strike="noStrike" kern="1200" cap="none" spc="0" normalizeH="0" baseline="0" noProof="0" dirty="0">
                <a:ln>
                  <a:noFill/>
                </a:ln>
                <a:solidFill>
                  <a:srgbClr val="00AEEF"/>
                </a:solidFill>
                <a:effectLst/>
                <a:uLnTx/>
                <a:uFillTx/>
                <a:latin typeface="Franklin Gothic Medium"/>
                <a:ea typeface="+mj-ea"/>
                <a:cs typeface="+mj-cs"/>
              </a:rPr>
              <a:t>inserción</a:t>
            </a:r>
          </a:p>
        </p:txBody>
      </p:sp>
      <p:sp>
        <p:nvSpPr>
          <p:cNvPr id="5" name="Marcador de posición de contenido 5"/>
          <p:cNvSpPr txBox="1">
            <a:spLocks/>
          </p:cNvSpPr>
          <p:nvPr/>
        </p:nvSpPr>
        <p:spPr>
          <a:xfrm>
            <a:off x="477788" y="980728"/>
            <a:ext cx="4251960" cy="5256584"/>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En esta gráfica mostramos como se ajusta la función</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F(x) = A0*x+A1</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Con los valores de los coeficientes A0,A1 y A2</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a:p>
            <a:pPr marL="45720" marR="0" lvl="0" indent="0" algn="l" defTabSz="914400" rtl="0" eaLnBrk="1" fontAlgn="auto" latinLnBrk="0" hangingPunct="1">
              <a:lnSpc>
                <a:spcPct val="90000"/>
              </a:lnSpc>
              <a:spcBef>
                <a:spcPts val="1800"/>
              </a:spcBef>
              <a:spcAft>
                <a:spcPts val="0"/>
              </a:spcAft>
              <a:buClr>
                <a:srgbClr val="000000">
                  <a:lumMod val="65000"/>
                  <a:lumOff val="35000"/>
                </a:srgbClr>
              </a:buClr>
              <a:buSzPct val="80000"/>
              <a:buNone/>
              <a:tabLst/>
              <a:defRPr/>
            </a:pPr>
            <a:endParaRPr lang="es-ES" dirty="0">
              <a:solidFill>
                <a:srgbClr val="000000">
                  <a:lumMod val="65000"/>
                  <a:lumOff val="35000"/>
                </a:srgbClr>
              </a:solidFill>
              <a:latin typeface="Franklin Gothic Medium"/>
            </a:endParaRPr>
          </a:p>
          <a:p>
            <a:pPr marL="45720" marR="0" lvl="0" indent="0" algn="l" defTabSz="914400" rtl="0" eaLnBrk="1" fontAlgn="auto" latinLnBrk="0" hangingPunct="1">
              <a:lnSpc>
                <a:spcPct val="90000"/>
              </a:lnSpc>
              <a:spcBef>
                <a:spcPts val="1800"/>
              </a:spcBef>
              <a:spcAft>
                <a:spcPts val="0"/>
              </a:spcAft>
              <a:buClr>
                <a:srgbClr val="000000">
                  <a:lumMod val="65000"/>
                  <a:lumOff val="35000"/>
                </a:srgbClr>
              </a:buClr>
              <a:buSzPct val="80000"/>
              <a:buNone/>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r>
              <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rPr>
              <a:t>Se ajusta perfectamente a una eficiencia O(n^2)</a:t>
            </a:r>
          </a:p>
          <a:p>
            <a:pPr marL="274320" marR="0" lvl="0" indent="-228600" algn="l" defTabSz="914400" rtl="0" eaLnBrk="1" fontAlgn="auto" latinLnBrk="0" hangingPunct="1">
              <a:lnSpc>
                <a:spcPct val="90000"/>
              </a:lnSpc>
              <a:spcBef>
                <a:spcPts val="1800"/>
              </a:spcBef>
              <a:spcAft>
                <a:spcPts val="0"/>
              </a:spcAft>
              <a:buClr>
                <a:srgbClr val="000000">
                  <a:lumMod val="65000"/>
                  <a:lumOff val="35000"/>
                </a:srgbClr>
              </a:buClr>
              <a:buSzPct val="80000"/>
              <a:buFont typeface="Arial" pitchFamily="34" charset="0"/>
              <a:buChar char="•"/>
              <a:tabLst/>
              <a:defRPr/>
            </a:pPr>
            <a:endParaRPr kumimoji="0" lang="es-ES" sz="2000" b="0" i="0" u="none" strike="noStrike" kern="1200" cap="none" spc="0" normalizeH="0" baseline="0" noProof="0" dirty="0">
              <a:ln>
                <a:noFill/>
              </a:ln>
              <a:solidFill>
                <a:srgbClr val="000000">
                  <a:lumMod val="65000"/>
                  <a:lumOff val="35000"/>
                </a:srgbClr>
              </a:solidFill>
              <a:effectLst/>
              <a:uLnTx/>
              <a:uFillTx/>
              <a:latin typeface="Franklin Gothic Medium"/>
              <a:ea typeface="+mn-ea"/>
              <a:cs typeface="+mn-cs"/>
            </a:endParaRPr>
          </a:p>
        </p:txBody>
      </p:sp>
      <p:sp>
        <p:nvSpPr>
          <p:cNvPr id="10" name="Título 12"/>
          <p:cNvSpPr txBox="1">
            <a:spLocks/>
          </p:cNvSpPr>
          <p:nvPr/>
        </p:nvSpPr>
        <p:spPr>
          <a:xfrm>
            <a:off x="8663780" y="116632"/>
            <a:ext cx="3384376" cy="54006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s-ES" sz="3600" b="1" i="0" u="none" strike="noStrike" kern="1200" cap="none" spc="0" normalizeH="0" baseline="0" noProof="0" dirty="0">
                <a:ln>
                  <a:noFill/>
                </a:ln>
                <a:solidFill>
                  <a:srgbClr val="00AEEF"/>
                </a:solidFill>
                <a:effectLst/>
                <a:uLnTx/>
                <a:uFillTx/>
                <a:latin typeface="Franklin Gothic Medium"/>
                <a:ea typeface="+mj-ea"/>
                <a:cs typeface="+mj-cs"/>
              </a:rPr>
              <a:t>Familia O(n^2)</a:t>
            </a:r>
            <a:endParaRPr kumimoji="0" lang="es-ES" sz="3600" b="1" i="0" u="sng" strike="noStrike" kern="1200" cap="none" spc="0" normalizeH="0" baseline="0" noProof="0" dirty="0">
              <a:ln>
                <a:noFill/>
              </a:ln>
              <a:solidFill>
                <a:srgbClr val="00AEEF"/>
              </a:solidFill>
              <a:effectLst/>
              <a:uLnTx/>
              <a:uFillTx/>
              <a:latin typeface="Franklin Gothic Medium"/>
              <a:ea typeface="+mj-ea"/>
              <a:cs typeface="+mj-cs"/>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748" y="1183432"/>
            <a:ext cx="7459077" cy="4176463"/>
          </a:xfrm>
          <a:prstGeom prst="rect">
            <a:avLst/>
          </a:prstGeom>
        </p:spPr>
      </p:pic>
      <p:pic>
        <p:nvPicPr>
          <p:cNvPr id="9" name="Imagen 8"/>
          <p:cNvPicPr>
            <a:picLocks noChangeAspect="1"/>
          </p:cNvPicPr>
          <p:nvPr/>
        </p:nvPicPr>
        <p:blipFill rotWithShape="1">
          <a:blip r:embed="rId3">
            <a:extLst>
              <a:ext uri="{28A0092B-C50C-407E-A947-70E740481C1C}">
                <a14:useLocalDpi xmlns:a14="http://schemas.microsoft.com/office/drawing/2010/main" val="0"/>
              </a:ext>
            </a:extLst>
          </a:blip>
          <a:srcRect t="71668" r="54855" b="19218"/>
          <a:stretch/>
        </p:blipFill>
        <p:spPr>
          <a:xfrm>
            <a:off x="765820" y="3390934"/>
            <a:ext cx="3384376" cy="576064"/>
          </a:xfrm>
          <a:prstGeom prst="rect">
            <a:avLst/>
          </a:prstGeom>
        </p:spPr>
      </p:pic>
    </p:spTree>
    <p:extLst>
      <p:ext uri="{BB962C8B-B14F-4D97-AF65-F5344CB8AC3E}">
        <p14:creationId xmlns:p14="http://schemas.microsoft.com/office/powerpoint/2010/main" val="173321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2958f784-0ef9-4616-b22d-512a8cad1f0d">Decisions in business are not black and white. There are gray areas, too, just like in this template's design with a grid of office windows in the background. The bright blue text and colorful accents  contrast to draw attention to your content, as the sample list, chart, tables, and smartart show. This presentation is in widescreen (16X9) format. 
</APDescription>
    <AssetExpire xmlns="2958f784-0ef9-4616-b22d-512a8cad1f0d">2029-01-01T08:00:00+00:00</AssetExpire>
    <CampaignTagsTaxHTField0 xmlns="2958f784-0ef9-4616-b22d-512a8cad1f0d">
      <Terms xmlns="http://schemas.microsoft.com/office/infopath/2007/PartnerControls"/>
    </CampaignTagsTaxHTField0>
    <IntlLangReviewDate xmlns="2958f784-0ef9-4616-b22d-512a8cad1f0d" xsi:nil="true"/>
    <TPFriendlyName xmlns="2958f784-0ef9-4616-b22d-512a8cad1f0d" xsi:nil="true"/>
    <IntlLangReview xmlns="2958f784-0ef9-4616-b22d-512a8cad1f0d">false</IntlLangReview>
    <LocLastLocAttemptVersionLookup xmlns="2958f784-0ef9-4616-b22d-512a8cad1f0d">835478</LocLastLocAttemptVersionLookup>
    <PolicheckWords xmlns="2958f784-0ef9-4616-b22d-512a8cad1f0d" xsi:nil="true"/>
    <SubmitterId xmlns="2958f784-0ef9-4616-b22d-512a8cad1f0d" xsi:nil="true"/>
    <AcquiredFrom xmlns="2958f784-0ef9-4616-b22d-512a8cad1f0d">Internal MS</AcquiredFrom>
    <EditorialStatus xmlns="2958f784-0ef9-4616-b22d-512a8cad1f0d">Complete</EditorialStatus>
    <Markets xmlns="2958f784-0ef9-4616-b22d-512a8cad1f0d"/>
    <OriginAsset xmlns="2958f784-0ef9-4616-b22d-512a8cad1f0d" xsi:nil="true"/>
    <AssetStart xmlns="2958f784-0ef9-4616-b22d-512a8cad1f0d">2012-05-11T02:03:00+00:00</AssetStart>
    <FriendlyTitle xmlns="2958f784-0ef9-4616-b22d-512a8cad1f0d" xsi:nil="true"/>
    <MarketSpecific xmlns="2958f784-0ef9-4616-b22d-512a8cad1f0d">false</MarketSpecific>
    <TPNamespace xmlns="2958f784-0ef9-4616-b22d-512a8cad1f0d" xsi:nil="true"/>
    <PublishStatusLookup xmlns="2958f784-0ef9-4616-b22d-512a8cad1f0d">
      <Value>664597</Value>
    </PublishStatusLookup>
    <APAuthor xmlns="2958f784-0ef9-4616-b22d-512a8cad1f0d">
      <UserInfo>
        <DisplayName>REDMOND\v-vaddu</DisplayName>
        <AccountId>2567</AccountId>
        <AccountType/>
      </UserInfo>
    </APAuthor>
    <TPCommandLine xmlns="2958f784-0ef9-4616-b22d-512a8cad1f0d" xsi:nil="true"/>
    <IntlLangReviewer xmlns="2958f784-0ef9-4616-b22d-512a8cad1f0d" xsi:nil="true"/>
    <OpenTemplate xmlns="2958f784-0ef9-4616-b22d-512a8cad1f0d">true</OpenTemplate>
    <CSXSubmissionDate xmlns="2958f784-0ef9-4616-b22d-512a8cad1f0d" xsi:nil="true"/>
    <TaxCatchAll xmlns="2958f784-0ef9-4616-b22d-512a8cad1f0d"/>
    <Manager xmlns="2958f784-0ef9-4616-b22d-512a8cad1f0d" xsi:nil="true"/>
    <NumericId xmlns="2958f784-0ef9-4616-b22d-512a8cad1f0d" xsi:nil="true"/>
    <ParentAssetId xmlns="2958f784-0ef9-4616-b22d-512a8cad1f0d" xsi:nil="true"/>
    <OriginalSourceMarket xmlns="2958f784-0ef9-4616-b22d-512a8cad1f0d">english</OriginalSourceMarket>
    <ApprovalStatus xmlns="2958f784-0ef9-4616-b22d-512a8cad1f0d">InProgress</ApprovalStatus>
    <TPComponent xmlns="2958f784-0ef9-4616-b22d-512a8cad1f0d" xsi:nil="true"/>
    <EditorialTags xmlns="2958f784-0ef9-4616-b22d-512a8cad1f0d" xsi:nil="true"/>
    <TPExecutable xmlns="2958f784-0ef9-4616-b22d-512a8cad1f0d" xsi:nil="true"/>
    <TPLaunchHelpLink xmlns="2958f784-0ef9-4616-b22d-512a8cad1f0d" xsi:nil="true"/>
    <LocComments xmlns="2958f784-0ef9-4616-b22d-512a8cad1f0d" xsi:nil="true"/>
    <LocRecommendedHandoff xmlns="2958f784-0ef9-4616-b22d-512a8cad1f0d" xsi:nil="true"/>
    <SourceTitle xmlns="2958f784-0ef9-4616-b22d-512a8cad1f0d" xsi:nil="true"/>
    <CSXUpdate xmlns="2958f784-0ef9-4616-b22d-512a8cad1f0d">false</CSXUpdate>
    <IntlLocPriority xmlns="2958f784-0ef9-4616-b22d-512a8cad1f0d" xsi:nil="true"/>
    <UAProjectedTotalWords xmlns="2958f784-0ef9-4616-b22d-512a8cad1f0d" xsi:nil="true"/>
    <AssetType xmlns="2958f784-0ef9-4616-b22d-512a8cad1f0d">TP</AssetType>
    <MachineTranslated xmlns="2958f784-0ef9-4616-b22d-512a8cad1f0d">false</MachineTranslated>
    <OutputCachingOn xmlns="2958f784-0ef9-4616-b22d-512a8cad1f0d">false</OutputCachingOn>
    <TemplateStatus xmlns="2958f784-0ef9-4616-b22d-512a8cad1f0d">Complete</TemplateStatus>
    <IsSearchable xmlns="2958f784-0ef9-4616-b22d-512a8cad1f0d">true</IsSearchable>
    <ContentItem xmlns="2958f784-0ef9-4616-b22d-512a8cad1f0d" xsi:nil="true"/>
    <HandoffToMSDN xmlns="2958f784-0ef9-4616-b22d-512a8cad1f0d" xsi:nil="true"/>
    <ShowIn xmlns="2958f784-0ef9-4616-b22d-512a8cad1f0d">Show everywhere</ShowIn>
    <ThumbnailAssetId xmlns="2958f784-0ef9-4616-b22d-512a8cad1f0d" xsi:nil="true"/>
    <UALocComments xmlns="2958f784-0ef9-4616-b22d-512a8cad1f0d" xsi:nil="true"/>
    <UALocRecommendation xmlns="2958f784-0ef9-4616-b22d-512a8cad1f0d">Localize</UALocRecommendation>
    <LastModifiedDateTime xmlns="2958f784-0ef9-4616-b22d-512a8cad1f0d" xsi:nil="true"/>
    <LegacyData xmlns="2958f784-0ef9-4616-b22d-512a8cad1f0d" xsi:nil="true"/>
    <LocManualTestRequired xmlns="2958f784-0ef9-4616-b22d-512a8cad1f0d">false</LocManualTestRequired>
    <ClipArtFilename xmlns="2958f784-0ef9-4616-b22d-512a8cad1f0d" xsi:nil="true"/>
    <TPApplication xmlns="2958f784-0ef9-4616-b22d-512a8cad1f0d" xsi:nil="true"/>
    <CSXHash xmlns="2958f784-0ef9-4616-b22d-512a8cad1f0d" xsi:nil="true"/>
    <DirectSourceMarket xmlns="2958f784-0ef9-4616-b22d-512a8cad1f0d">english</DirectSourceMarket>
    <PrimaryImageGen xmlns="2958f784-0ef9-4616-b22d-512a8cad1f0d">true</PrimaryImageGen>
    <PlannedPubDate xmlns="2958f784-0ef9-4616-b22d-512a8cad1f0d" xsi:nil="true"/>
    <CSXSubmissionMarket xmlns="2958f784-0ef9-4616-b22d-512a8cad1f0d" xsi:nil="true"/>
    <Downloads xmlns="2958f784-0ef9-4616-b22d-512a8cad1f0d">0</Downloads>
    <ArtSampleDocs xmlns="2958f784-0ef9-4616-b22d-512a8cad1f0d" xsi:nil="true"/>
    <TrustLevel xmlns="2958f784-0ef9-4616-b22d-512a8cad1f0d">1 Microsoft Managed Content</TrustLevel>
    <BlockPublish xmlns="2958f784-0ef9-4616-b22d-512a8cad1f0d">false</BlockPublish>
    <TPLaunchHelpLinkType xmlns="2958f784-0ef9-4616-b22d-512a8cad1f0d">Template</TPLaunchHelpLinkType>
    <LocalizationTagsTaxHTField0 xmlns="2958f784-0ef9-4616-b22d-512a8cad1f0d">
      <Terms xmlns="http://schemas.microsoft.com/office/infopath/2007/PartnerControls"/>
    </LocalizationTagsTaxHTField0>
    <BusinessGroup xmlns="2958f784-0ef9-4616-b22d-512a8cad1f0d" xsi:nil="true"/>
    <Providers xmlns="2958f784-0ef9-4616-b22d-512a8cad1f0d" xsi:nil="true"/>
    <TemplateTemplateType xmlns="2958f784-0ef9-4616-b22d-512a8cad1f0d">PowerPoint Presentation Template</TemplateTemplateType>
    <TimesCloned xmlns="2958f784-0ef9-4616-b22d-512a8cad1f0d" xsi:nil="true"/>
    <TPAppVersion xmlns="2958f784-0ef9-4616-b22d-512a8cad1f0d" xsi:nil="true"/>
    <VoteCount xmlns="2958f784-0ef9-4616-b22d-512a8cad1f0d" xsi:nil="true"/>
    <AverageRating xmlns="2958f784-0ef9-4616-b22d-512a8cad1f0d" xsi:nil="true"/>
    <FeatureTagsTaxHTField0 xmlns="2958f784-0ef9-4616-b22d-512a8cad1f0d">
      <Terms xmlns="http://schemas.microsoft.com/office/infopath/2007/PartnerControls"/>
    </FeatureTagsTaxHTField0>
    <Provider xmlns="2958f784-0ef9-4616-b22d-512a8cad1f0d" xsi:nil="true"/>
    <UACurrentWords xmlns="2958f784-0ef9-4616-b22d-512a8cad1f0d" xsi:nil="true"/>
    <AssetId xmlns="2958f784-0ef9-4616-b22d-512a8cad1f0d">TP102895241</AssetId>
    <TPClientViewer xmlns="2958f784-0ef9-4616-b22d-512a8cad1f0d" xsi:nil="true"/>
    <DSATActionTaken xmlns="2958f784-0ef9-4616-b22d-512a8cad1f0d" xsi:nil="true"/>
    <APEditor xmlns="2958f784-0ef9-4616-b22d-512a8cad1f0d">
      <UserInfo>
        <DisplayName/>
        <AccountId xsi:nil="true"/>
        <AccountType/>
      </UserInfo>
    </APEditor>
    <TPInstallLocation xmlns="2958f784-0ef9-4616-b22d-512a8cad1f0d" xsi:nil="true"/>
    <OOCacheId xmlns="2958f784-0ef9-4616-b22d-512a8cad1f0d" xsi:nil="true"/>
    <IsDeleted xmlns="2958f784-0ef9-4616-b22d-512a8cad1f0d">false</IsDeleted>
    <PublishTargets xmlns="2958f784-0ef9-4616-b22d-512a8cad1f0d">OfficeOnlineVNext</PublishTargets>
    <ApprovalLog xmlns="2958f784-0ef9-4616-b22d-512a8cad1f0d" xsi:nil="true"/>
    <BugNumber xmlns="2958f784-0ef9-4616-b22d-512a8cad1f0d" xsi:nil="true"/>
    <CrawlForDependencies xmlns="2958f784-0ef9-4616-b22d-512a8cad1f0d">false</CrawlForDependencies>
    <InternalTagsTaxHTField0 xmlns="2958f784-0ef9-4616-b22d-512a8cad1f0d">
      <Terms xmlns="http://schemas.microsoft.com/office/infopath/2007/PartnerControls"/>
    </InternalTagsTaxHTField0>
    <LastHandOff xmlns="2958f784-0ef9-4616-b22d-512a8cad1f0d" xsi:nil="true"/>
    <Milestone xmlns="2958f784-0ef9-4616-b22d-512a8cad1f0d" xsi:nil="true"/>
    <OriginalRelease xmlns="2958f784-0ef9-4616-b22d-512a8cad1f0d">15</OriginalRelease>
    <RecommendationsModifier xmlns="2958f784-0ef9-4616-b22d-512a8cad1f0d" xsi:nil="true"/>
    <ScenarioTagsTaxHTField0 xmlns="2958f784-0ef9-4616-b22d-512a8cad1f0d">
      <Terms xmlns="http://schemas.microsoft.com/office/infopath/2007/PartnerControls"/>
    </ScenarioTagsTaxHTField0>
    <UANotes xmlns="2958f784-0ef9-4616-b22d-512a8cad1f0d" xsi:nil="true"/>
    <Description0 xmlns="fb5acd76-e9f3-4601-9d69-91f53ab96ae6" xsi:nil="true"/>
    <Component xmlns="fb5acd76-e9f3-4601-9d69-91f53ab96ae6" xsi:nil="true"/>
    <LocMarketGroupTiers2 xmlns="2958f784-0ef9-4616-b22d-512a8cad1f0d"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5F5358-D174-472F-A3D1-C1F5B703B1EC}">
  <ds:schemaRefs>
    <ds:schemaRef ds:uri="http://schemas.microsoft.com/office/infopath/2007/PartnerControls"/>
    <ds:schemaRef ds:uri="http://purl.org/dc/terms/"/>
    <ds:schemaRef ds:uri="http://schemas.microsoft.com/office/2006/documentManagement/types"/>
    <ds:schemaRef ds:uri="fb5acd76-e9f3-4601-9d69-91f53ab96ae6"/>
    <ds:schemaRef ds:uri="http://purl.org/dc/elements/1.1/"/>
    <ds:schemaRef ds:uri="http://schemas.microsoft.com/office/2006/metadata/properties"/>
    <ds:schemaRef ds:uri="2958f784-0ef9-4616-b22d-512a8cad1f0d"/>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D182A0E-7F17-4A86-A7C5-8846F54E438A}">
  <ds:schemaRefs>
    <ds:schemaRef ds:uri="http://schemas.microsoft.com/sharepoint/v3/contenttype/forms"/>
  </ds:schemaRefs>
</ds:datastoreItem>
</file>

<file path=customXml/itemProps3.xml><?xml version="1.0" encoding="utf-8"?>
<ds:datastoreItem xmlns:ds="http://schemas.openxmlformats.org/officeDocument/2006/customXml" ds:itemID="{8DF0D094-7856-4689-BF97-F4E7FCA70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tf02895266</Template>
  <TotalTime>0</TotalTime>
  <Words>256</Words>
  <Application>Microsoft Office PowerPoint</Application>
  <PresentationFormat>Personalizado</PresentationFormat>
  <Paragraphs>47</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Franklin Gothic Medium</vt:lpstr>
      <vt:lpstr>HVD Bodedo</vt:lpstr>
      <vt:lpstr>Liberation Sans</vt:lpstr>
      <vt:lpstr>StarSymbol</vt:lpstr>
      <vt:lpstr>Business Contrast 16x9</vt:lpstr>
      <vt:lpstr>Cálculo de la Eficiencia</vt:lpstr>
      <vt:lpstr>Presentación de PowerPoint</vt:lpstr>
      <vt:lpstr>Eficiencia híbrida    inserción</vt:lpstr>
      <vt:lpstr>Presentación de PowerPoint</vt:lpstr>
      <vt:lpstr>Eficiencia empírica        Inserción</vt:lpstr>
      <vt:lpstr>Presentación de PowerPoint</vt:lpstr>
      <vt:lpstr>Eficiencia híbrida    inserción</vt:lpstr>
      <vt:lpstr>Presentación de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2017-03-18T11:02:46Z</dcterms:created>
  <dcterms:modified xsi:type="dcterms:W3CDTF">2017-03-21T21:28:13Z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0x010100DE95A0C693CEB341887D38A4A2B58B45040072C752107C5A7B47AA91A1EE638E6F1F</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