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88825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719182" cy="4719182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3"/>
          <a:stretch>
            <a:fillRect/>
          </a:stretch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3"/>
          <a:stretch>
            <a:fillRect/>
          </a:stretch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9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080" cy="1065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Pulse para editar el formato de esquema del texto</a:t>
            </a:r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Segundo nivel del esquema</a:t>
            </a:r>
            <a:endParaRPr lang="es-E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s-E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Tercer nivel del esquema</a:t>
            </a:r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Cuarto nivel del esquema</a:t>
            </a:r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Quinto nivel del esquema</a:t>
            </a:r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Sexto nivel del esquema</a:t>
            </a:r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Séptimo nivel del esquema</a:t>
            </a:r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s-E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Pulse para editar el formato del texto de título</a:t>
            </a:r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Pulse para editar el formato de esquema del texto</a:t>
            </a:r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Segundo nivel del esquema</a:t>
            </a:r>
            <a:endParaRPr lang="es-E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s-E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Tercer nivel del esquema</a:t>
            </a:r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Cuarto nivel del esquema</a:t>
            </a:r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Quinto nivel del esquema</a:t>
            </a:r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Sexto nivel del esquema</a:t>
            </a:r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Séptimo nivel del esquema</a:t>
            </a:r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s-E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Pulse para editar el formato del texto de título</a:t>
            </a:r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Pulse para editar el formato de esquema del texto</a:t>
            </a:r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Segundo nivel del esquema</a:t>
            </a:r>
            <a:endParaRPr lang="es-E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s-E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Tercer nivel del esquema</a:t>
            </a:r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Cuarto nivel del esquema</a:t>
            </a:r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Quinto nivel del esquema</a:t>
            </a:r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Sexto nivel del esquema</a:t>
            </a:r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Séptimo nivel del esquema</a:t>
            </a:r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73240" y="188640"/>
            <a:ext cx="5892480" cy="1969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r>
              <a:rPr lang="es-ES" sz="5400" b="1" strike="noStrike" spc="-1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HVD Bodedo"/>
              </a:rPr>
              <a:t>Algoritmos 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r>
              <a:rPr lang="es-ES" sz="5400" b="1" strike="noStrike" spc="-1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HVD Bodedo"/>
              </a:rPr>
              <a:t>Divide y vencerás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3720" y="2133000"/>
            <a:ext cx="5400000" cy="1396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s-ES" sz="3200" b="0" strike="noStrike" spc="-1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Comparación de preferencias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702080" y="2925000"/>
            <a:ext cx="4571280" cy="3012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s-E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Elvira Castillo Fernández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s-E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David Gil Bautista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s-E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José Luis Izquierdo Mañas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s-E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Freddy A. Jaramillo López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s-E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Alejandro Jerónimo Fuentes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s-E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Gregorio Vidoy Fajardo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111" name="Imagen 4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440" y="373320"/>
            <a:ext cx="3028320" cy="275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065240" y="476640"/>
            <a:ext cx="868608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>
              <a:lnSpc>
                <a:spcPct val="100000"/>
              </a:lnSpc>
            </a:pPr>
            <a:r>
              <a:rPr lang="es-ES" sz="5400" b="1" strike="noStrike" spc="-1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Comparación de preferencias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510920" y="2069280"/>
            <a:ext cx="6959160" cy="3735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2265">
              <a:lnSpc>
                <a:spcPct val="100000"/>
              </a:lnSpc>
              <a:buClr>
                <a:srgbClr val="595959"/>
              </a:buClr>
              <a:buSzPct val="80000"/>
              <a:buFont typeface="Arial" panose="02080604020202020204" charset="0"/>
              <a:buChar char="-"/>
            </a:pPr>
            <a:r>
              <a:rPr lang="es-E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Problema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595959"/>
              </a:buClr>
              <a:buSzPct val="80000"/>
              <a:buFont typeface="Arial" panose="02080604020202020204" charset="0"/>
              <a:buChar char="-"/>
            </a:pPr>
            <a:r>
              <a:rPr lang="es-E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Solución fuerza bruta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595959"/>
              </a:buClr>
              <a:buSzPct val="80000"/>
              <a:buFont typeface="Arial" panose="02080604020202020204" charset="0"/>
              <a:buChar char="-"/>
            </a:pPr>
            <a:r>
              <a:rPr lang="es-E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Solución Divide y Vencerás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595959"/>
              </a:buClr>
              <a:buSzPct val="80000"/>
              <a:buFont typeface="Arial" panose="02080604020202020204" charset="0"/>
              <a:buChar char="-"/>
            </a:pPr>
            <a:r>
              <a:rPr lang="es-E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Eficiencia fuerza bruta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265">
              <a:lnSpc>
                <a:spcPct val="100000"/>
              </a:lnSpc>
              <a:buClr>
                <a:srgbClr val="595959"/>
              </a:buClr>
              <a:buSzPct val="80000"/>
              <a:buFont typeface="Arial" panose="02080604020202020204" charset="0"/>
              <a:buChar char="-"/>
            </a:pPr>
            <a:r>
              <a:rPr lang="es-E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Eficiencia Divide y Vencerás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37280" y="260640"/>
            <a:ext cx="868608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>
              <a:lnSpc>
                <a:spcPct val="100000"/>
              </a:lnSpc>
            </a:pPr>
            <a:r>
              <a:rPr lang="es-ES" sz="5400" b="1" strike="noStrike" spc="-1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Comparación de preferencias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486080" y="836640"/>
            <a:ext cx="9720360" cy="806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>
              <a:lnSpc>
                <a:spcPct val="80000"/>
              </a:lnSpc>
            </a:pPr>
            <a:r>
              <a:rPr lang="es-ES" sz="3600" b="1" strike="noStrike" spc="-1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Descripción del problema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621720" y="2069280"/>
            <a:ext cx="8928360" cy="431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s-E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Muchos sitios web intentan comparar las preferencias de dos usuarios para realizar sugerencias a partir de las preferencias de usuarios con gustos similares a los nuestros. Dado un ranking de n productos (p.ej. películas) mediante el cual los usuarios indicamos nuestras preferencias, un algoritmo puede medir la similitud de nuestras preferencias contando el numero de inversiones: dos productos i y j están \invertidos" en las preferencias de A y B si el usuario A prefiere el producto i antes que el j, mientras que el usuario B prefiere el producto j antes que el i. Esto es, cuantas menos inversiones existan entre dos rankings, mas similares serán las preferencias de los usuarios representados por esos rankings.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just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just">
              <a:lnSpc>
                <a:spcPct val="100000"/>
              </a:lnSpc>
            </a:pPr>
            <a:r>
              <a:rPr lang="es-E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Por simplicidad podemos suponer que los productos se pueden identificar mediante enteros 1; : : : ; n, y que uno de los rankings siempre es 1; : : : ; n (si no fuese as bastara reenumerarlos) y el otro es a1; a2; : : : ; an, de forma que dos productos i y j están invertidos si i &lt; j pero ai &gt; aj . De esta forma nuestra representación del problema será un vector de enteros v de tamaño n, de forma que v[i] = ai; i = 1; : : : ; n. El objetivo es diseñar, analizar la eficiencia e implementar un algoritmo \divide y vencerás“ para medir la similitud entre dos rankings. Compararlo con el algoritmo de \fuerza bruta“ obvio. 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just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just">
              <a:lnSpc>
                <a:spcPct val="100000"/>
              </a:lnSpc>
            </a:pPr>
            <a:r>
              <a:rPr lang="es-E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Realizar también un estudio empírico e hibrido de la eficiencia de ambos algoritmos.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37280" y="260640"/>
            <a:ext cx="868608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>
              <a:lnSpc>
                <a:spcPct val="100000"/>
              </a:lnSpc>
            </a:pPr>
            <a:r>
              <a:rPr lang="es-ES" sz="5400" b="1" strike="noStrike" spc="-1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Comparación de preferencias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486080" y="836640"/>
            <a:ext cx="9720360" cy="806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>
              <a:lnSpc>
                <a:spcPct val="80000"/>
              </a:lnSpc>
            </a:pPr>
            <a:r>
              <a:rPr lang="es-ES" sz="3600" b="1" strike="noStrike" spc="-1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Solución fuerza bruta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621720" y="2069280"/>
            <a:ext cx="8928360" cy="431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s-E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…….explicación……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37280" y="260640"/>
            <a:ext cx="868608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>
              <a:lnSpc>
                <a:spcPct val="100000"/>
              </a:lnSpc>
            </a:pPr>
            <a:r>
              <a:rPr lang="es-ES" sz="5400" b="1" strike="noStrike" spc="-1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Comparación de preferencias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486080" y="836640"/>
            <a:ext cx="9720360" cy="806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>
              <a:lnSpc>
                <a:spcPct val="80000"/>
              </a:lnSpc>
            </a:pPr>
            <a:r>
              <a:rPr lang="es-ES" sz="3600" b="1" strike="noStrike" spc="-1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Solución Divide y vencerás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621720" y="2069280"/>
            <a:ext cx="8928360" cy="431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s-E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…….explicación……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37280" y="260640"/>
            <a:ext cx="868608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>
              <a:lnSpc>
                <a:spcPct val="100000"/>
              </a:lnSpc>
            </a:pPr>
            <a:r>
              <a:rPr lang="es-ES" sz="5400" b="1" strike="noStrike" spc="-1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Comparación de preferencias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486080" y="836640"/>
            <a:ext cx="9720360" cy="806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>
              <a:lnSpc>
                <a:spcPct val="80000"/>
              </a:lnSpc>
            </a:pPr>
            <a:r>
              <a:rPr lang="es-ES" sz="3600" b="1" strike="noStrike" spc="-1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Solución Divide y vencerás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621720" y="2069280"/>
            <a:ext cx="6073920" cy="431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s-E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En el caso de la fuerza bruta el código lo que hace es (como cabe esperar) </a:t>
            </a:r>
            <a:r>
              <a:rPr lang="x-none" altLang="es-E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comparar el elemento en la posición iesima con lo que estan en las posiciones siguientespara determinar en cuantas posiciones está desubicado y ese es el numero de inversiones de ese elemento</a:t>
            </a:r>
            <a:r>
              <a:rPr lang="es-E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 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8365" y="2418715"/>
            <a:ext cx="4939030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unsigned int fuerzaBruta(unsigned int *v,unsigned int size){</a:t>
            </a:r>
            <a:endParaRPr lang="" altLang="en-US"/>
          </a:p>
          <a:p>
            <a:r>
              <a:rPr lang="" altLang="en-US"/>
              <a:t>    unsigned int inversiones = 0;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    for( unsigned int i = 0; i &lt; size; i++){</a:t>
            </a:r>
            <a:endParaRPr lang="" altLang="en-US"/>
          </a:p>
          <a:p>
            <a:r>
              <a:rPr lang="" altLang="en-US"/>
              <a:t>        for( unsigned int j = i+1; j &lt; size; j++){</a:t>
            </a:r>
            <a:endParaRPr lang="" altLang="en-US"/>
          </a:p>
          <a:p>
            <a:r>
              <a:rPr lang="" altLang="en-US"/>
              <a:t>            if( v[i] &gt; v[j]){</a:t>
            </a:r>
            <a:endParaRPr lang="" altLang="en-US"/>
          </a:p>
          <a:p>
            <a:r>
              <a:rPr lang="" altLang="en-US"/>
              <a:t>                inversiones++;</a:t>
            </a:r>
            <a:endParaRPr lang="" altLang="en-US"/>
          </a:p>
          <a:p>
            <a:r>
              <a:rPr lang="" altLang="en-US"/>
              <a:t>            }</a:t>
            </a:r>
            <a:endParaRPr lang="" altLang="en-US"/>
          </a:p>
          <a:p>
            <a:r>
              <a:rPr lang="" altLang="en-US"/>
              <a:t>        }</a:t>
            </a:r>
            <a:endParaRPr lang="" altLang="en-US"/>
          </a:p>
          <a:p>
            <a:r>
              <a:rPr lang="" altLang="en-US"/>
              <a:t>    }</a:t>
            </a:r>
            <a:endParaRPr lang="" altLang="en-US"/>
          </a:p>
          <a:p>
            <a:r>
              <a:rPr lang="" altLang="en-US"/>
              <a:t>    return inversiones;</a:t>
            </a:r>
            <a:endParaRPr lang="" altLang="en-US"/>
          </a:p>
          <a:p>
            <a:r>
              <a:rPr lang="" altLang="en-US"/>
              <a:t>}</a:t>
            </a:r>
            <a:endParaRPr lang="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37280" y="260640"/>
            <a:ext cx="868608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>
              <a:lnSpc>
                <a:spcPct val="100000"/>
              </a:lnSpc>
            </a:pPr>
            <a:r>
              <a:rPr lang="es-ES" sz="5400" b="1" strike="noStrike" spc="-1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Comparación de preferencias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486080" y="836640"/>
            <a:ext cx="9720360" cy="806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>
              <a:lnSpc>
                <a:spcPct val="80000"/>
              </a:lnSpc>
            </a:pPr>
            <a:r>
              <a:rPr lang="es-ES" sz="3600" b="1" strike="noStrike" spc="-1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Solución Divide y vencerás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21720" y="2069280"/>
            <a:ext cx="8928360" cy="431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s-E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…….explicación……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737280" y="260640"/>
            <a:ext cx="868608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>
              <a:lnSpc>
                <a:spcPct val="100000"/>
              </a:lnSpc>
            </a:pPr>
            <a:r>
              <a:rPr lang="es-ES" sz="5400" b="1" strike="noStrike" spc="-1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Comparación de preferencias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486080" y="836640"/>
            <a:ext cx="9720360" cy="806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>
              <a:lnSpc>
                <a:spcPct val="80000"/>
              </a:lnSpc>
            </a:pPr>
            <a:r>
              <a:rPr lang="es-ES" sz="3600" b="1" strike="noStrike" spc="-1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DejaVu Sans"/>
              </a:rPr>
              <a:t>Solución Divide y vencerás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621720" y="2069280"/>
            <a:ext cx="8928360" cy="431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s-E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…….explicación……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269720" y="3357000"/>
            <a:ext cx="868608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r>
              <a:rPr lang="es-ES" sz="7200" b="1" strike="noStrike" spc="-1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FIN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r>
              <a:rPr lang="es-ES" sz="7200" b="1" strike="noStrike" spc="-1">
                <a:solidFill>
                  <a:srgbClr val="00AEE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Gracias por su atención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tf02895266</Template>
  <TotalTime>0</TotalTime>
  <Words>2721</Words>
  <Application>Kingsoft Office WPP</Application>
  <PresentationFormat/>
  <Paragraphs>77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frealjalo</cp:lastModifiedBy>
  <cp:revision>4</cp:revision>
  <dcterms:created xsi:type="dcterms:W3CDTF">2017-04-04T19:51:14Z</dcterms:created>
  <dcterms:modified xsi:type="dcterms:W3CDTF">2017-04-04T19:51:14Z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ampaignTags">
    <vt:lpwstr/>
  </property>
  <property fmtid="{D5CDD505-2E9C-101B-9397-08002B2CF9AE}" pid="4" name="ContentTypeId">
    <vt:lpwstr>0x010100DE95A0C693CEB341887D38A4A2B58B45040072C752107C5A7B47AA91A1EE638E6F1F</vt:lpwstr>
  </property>
  <property fmtid="{D5CDD505-2E9C-101B-9397-08002B2CF9AE}" pid="5" name="FeatureTags">
    <vt:lpwstr/>
  </property>
  <property fmtid="{D5CDD505-2E9C-101B-9397-08002B2CF9AE}" pid="6" name="HiddenSlides">
    <vt:i4>0</vt:i4>
  </property>
  <property fmtid="{D5CDD505-2E9C-101B-9397-08002B2CF9AE}" pid="7" name="HyperlinksChanged">
    <vt:bool>false</vt:bool>
  </property>
  <property fmtid="{D5CDD505-2E9C-101B-9397-08002B2CF9AE}" pid="8" name="InternalTags">
    <vt:lpwstr/>
  </property>
  <property fmtid="{D5CDD505-2E9C-101B-9397-08002B2CF9AE}" pid="9" name="LinksUpToDate">
    <vt:bool>false</vt:bool>
  </property>
  <property fmtid="{D5CDD505-2E9C-101B-9397-08002B2CF9AE}" pid="10" name="LocalizationTags">
    <vt:lpwstr/>
  </property>
  <property fmtid="{D5CDD505-2E9C-101B-9397-08002B2CF9AE}" pid="11" name="MMClips">
    <vt:i4>0</vt:i4>
  </property>
  <property fmtid="{D5CDD505-2E9C-101B-9397-08002B2CF9AE}" pid="12" name="Notes">
    <vt:i4>0</vt:i4>
  </property>
  <property fmtid="{D5CDD505-2E9C-101B-9397-08002B2CF9AE}" pid="13" name="PresentationFormat">
    <vt:lpwstr>Personalizado</vt:lpwstr>
  </property>
  <property fmtid="{D5CDD505-2E9C-101B-9397-08002B2CF9AE}" pid="14" name="ScaleCrop">
    <vt:bool>false</vt:bool>
  </property>
  <property fmtid="{D5CDD505-2E9C-101B-9397-08002B2CF9AE}" pid="15" name="ScenarioTags">
    <vt:lpwstr/>
  </property>
  <property fmtid="{D5CDD505-2E9C-101B-9397-08002B2CF9AE}" pid="16" name="ShareDoc">
    <vt:bool>false</vt:bool>
  </property>
  <property fmtid="{D5CDD505-2E9C-101B-9397-08002B2CF9AE}" pid="17" name="Slides">
    <vt:i4>9</vt:i4>
  </property>
  <property fmtid="{D5CDD505-2E9C-101B-9397-08002B2CF9AE}" pid="18" name="KSOProductBuildVer">
    <vt:lpwstr>  10-10.1.0.5672</vt:lpwstr>
  </property>
</Properties>
</file>