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69" r:id="rId6"/>
    <p:sldId id="301" r:id="rId7"/>
    <p:sldId id="302" r:id="rId8"/>
    <p:sldId id="323" r:id="rId9"/>
    <p:sldId id="327" r:id="rId10"/>
    <p:sldId id="322" r:id="rId11"/>
    <p:sldId id="328" r:id="rId12"/>
    <p:sldId id="324" r:id="rId13"/>
    <p:sldId id="325" r:id="rId14"/>
    <p:sldId id="326" r:id="rId15"/>
    <p:sldId id="312" r:id="rId16"/>
    <p:sldId id="314" r:id="rId17"/>
    <p:sldId id="318" r:id="rId18"/>
    <p:sldId id="319" r:id="rId19"/>
    <p:sldId id="320" r:id="rId20"/>
    <p:sldId id="329" r:id="rId21"/>
    <p:sldId id="307" r:id="rId22"/>
    <p:sldId id="330" r:id="rId23"/>
    <p:sldId id="270"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4" autoAdjust="0"/>
    <p:restoredTop sz="94660"/>
  </p:normalViewPr>
  <p:slideViewPr>
    <p:cSldViewPr showGuides="1">
      <p:cViewPr varScale="1">
        <p:scale>
          <a:sx n="102" d="100"/>
          <a:sy n="102" d="100"/>
        </p:scale>
        <p:origin x="192" y="32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5/23/17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‹Nr.›</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5/23/17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‹Nr.›</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5/23/17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5/23/17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5/23/17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5/23/17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5/23/17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5/23/17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5/23/17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5/23/17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5/23/17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smtClean="0"/>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5/23/17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‹Nr.›</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5/23/17</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‹Nr.›</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3126" y="-99392"/>
            <a:ext cx="5893294" cy="1970201"/>
          </a:xfrm>
        </p:spPr>
        <p:txBody>
          <a:bodyPr>
            <a:normAutofit/>
          </a:bodyPr>
          <a:lstStyle/>
          <a:p>
            <a:pPr algn="ctr">
              <a:spcBef>
                <a:spcPts val="0"/>
              </a:spcBef>
            </a:pPr>
            <a:r>
              <a:rPr lang="es-ES" dirty="0" smtClean="0">
                <a:latin typeface="HVD Bodedo" pitchFamily="18"/>
              </a:rPr>
              <a:t>Algoritmos </a:t>
            </a:r>
            <a:br>
              <a:rPr lang="es-ES" dirty="0" smtClean="0">
                <a:latin typeface="HVD Bodedo" pitchFamily="18"/>
              </a:rPr>
            </a:br>
            <a:r>
              <a:rPr lang="es-ES" dirty="0" err="1" smtClean="0">
                <a:latin typeface="HVD Bodedo" pitchFamily="18"/>
              </a:rPr>
              <a:t>Greedy</a:t>
            </a:r>
            <a:endParaRPr lang="es-ES" sz="5400" b="1" i="0" dirty="0">
              <a:solidFill>
                <a:srgbClr val="00AEEF"/>
              </a:solidFill>
              <a:latin typeface="Franklin Gothic Medium"/>
            </a:endParaRPr>
          </a:p>
        </p:txBody>
      </p:sp>
      <p:sp>
        <p:nvSpPr>
          <p:cNvPr id="3" name="Subtítulo 2"/>
          <p:cNvSpPr>
            <a:spLocks noGrp="1"/>
          </p:cNvSpPr>
          <p:nvPr>
            <p:ph type="subTitle" idx="1"/>
          </p:nvPr>
        </p:nvSpPr>
        <p:spPr>
          <a:xfrm>
            <a:off x="693812" y="1916832"/>
            <a:ext cx="5400601" cy="1397000"/>
          </a:xfrm>
        </p:spPr>
        <p:txBody>
          <a:bodyPr>
            <a:normAutofit/>
          </a:bodyPr>
          <a:lstStyle/>
          <a:p>
            <a:pPr marL="0" indent="0" algn="ctr">
              <a:spcBef>
                <a:spcPts val="600"/>
              </a:spcBef>
              <a:buNone/>
            </a:pPr>
            <a:r>
              <a:rPr lang="es-ES" sz="3200" dirty="0" smtClean="0">
                <a:solidFill>
                  <a:schemeClr val="accent1"/>
                </a:solidFill>
              </a:rPr>
              <a:t>Recubrimiento de un grafo no dirigido</a:t>
            </a:r>
            <a:endParaRPr lang="es-ES" sz="3200" dirty="0">
              <a:solidFill>
                <a:schemeClr val="accent1"/>
              </a:solidFill>
            </a:endParaRPr>
          </a:p>
        </p:txBody>
      </p:sp>
      <p:sp>
        <p:nvSpPr>
          <p:cNvPr id="4" name=" 3"/>
          <p:cNvSpPr txBox="1">
            <a:spLocks noGrp="1"/>
          </p:cNvSpPr>
          <p:nvPr/>
        </p:nvSpPr>
        <p:spPr>
          <a:xfrm>
            <a:off x="1701924" y="2924944"/>
            <a:ext cx="4572000" cy="3012840"/>
          </a:xfrm>
          <a:prstGeom prst="rect">
            <a:avLst/>
          </a:prstGeom>
          <a:noFill/>
          <a:ln>
            <a:noFill/>
          </a:ln>
        </p:spPr>
        <p:txBody>
          <a:bodyPr vert="horz" lIns="0" tIns="0" rIns="0" bIns="0">
            <a:noAutofit/>
          </a:bodyPr>
          <a:lstStyle>
            <a:lvl1pPr marL="0" marR="0" indent="0" rtl="0" hangingPunct="0">
              <a:spcBef>
                <a:spcPts val="1412"/>
              </a:spcBef>
              <a:spcAft>
                <a:spcPts val="0"/>
              </a:spcAft>
              <a:tabLst/>
              <a:defRPr lang="es-E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45000"/>
              <a:buFont typeface="StarSymbol"/>
              <a:buChar char="●"/>
            </a:pPr>
            <a:r>
              <a:rPr lang="es-ES" sz="2400" dirty="0">
                <a:effectLst>
                  <a:outerShdw blurRad="38100" dist="38100" dir="2700000" algn="tl">
                    <a:srgbClr val="000000">
                      <a:alpha val="43137"/>
                    </a:srgbClr>
                  </a:outerShdw>
                </a:effectLst>
              </a:rPr>
              <a:t>Elvira Castillo Fernández</a:t>
            </a:r>
          </a:p>
          <a:p>
            <a:pPr lvl="0">
              <a:buSzPct val="45000"/>
              <a:buFont typeface="StarSymbol"/>
              <a:buChar char="●"/>
            </a:pPr>
            <a:r>
              <a:rPr lang="es-ES" sz="2400" dirty="0">
                <a:effectLst>
                  <a:outerShdw blurRad="38100" dist="38100" dir="2700000" algn="tl">
                    <a:srgbClr val="000000">
                      <a:alpha val="43137"/>
                    </a:srgbClr>
                  </a:outerShdw>
                </a:effectLst>
              </a:rPr>
              <a:t>David Gil Bautista</a:t>
            </a:r>
          </a:p>
          <a:p>
            <a:pPr lvl="0">
              <a:buSzPct val="45000"/>
              <a:buFont typeface="StarSymbol"/>
              <a:buChar char="●"/>
            </a:pPr>
            <a:r>
              <a:rPr lang="es-ES" sz="2400" dirty="0">
                <a:effectLst>
                  <a:outerShdw blurRad="38100" dist="38100" dir="2700000" algn="tl">
                    <a:srgbClr val="000000">
                      <a:alpha val="43137"/>
                    </a:srgbClr>
                  </a:outerShdw>
                </a:effectLst>
              </a:rPr>
              <a:t>José Luis Izquierdo Mañas</a:t>
            </a:r>
          </a:p>
          <a:p>
            <a:pPr lvl="0">
              <a:buSzPct val="45000"/>
              <a:buFont typeface="StarSymbol"/>
              <a:buChar char="●"/>
            </a:pPr>
            <a:r>
              <a:rPr lang="es-ES" sz="2400" dirty="0">
                <a:effectLst>
                  <a:outerShdw blurRad="38100" dist="38100" dir="2700000" algn="tl">
                    <a:srgbClr val="000000">
                      <a:alpha val="43137"/>
                    </a:srgbClr>
                  </a:outerShdw>
                </a:effectLst>
              </a:rPr>
              <a:t>Freddy A. Jaramillo López</a:t>
            </a:r>
          </a:p>
          <a:p>
            <a:pPr lvl="0">
              <a:buSzPct val="45000"/>
              <a:buFont typeface="StarSymbol"/>
              <a:buChar char="●"/>
            </a:pPr>
            <a:r>
              <a:rPr lang="es-ES" sz="2400" dirty="0">
                <a:effectLst>
                  <a:outerShdw blurRad="38100" dist="38100" dir="2700000" algn="tl">
                    <a:srgbClr val="000000">
                      <a:alpha val="43137"/>
                    </a:srgbClr>
                  </a:outerShdw>
                </a:effectLst>
              </a:rPr>
              <a:t>Alejandro Jerónimo Fuentes</a:t>
            </a:r>
          </a:p>
          <a:p>
            <a:pPr lvl="0">
              <a:buSzPct val="45000"/>
              <a:buFont typeface="StarSymbol"/>
              <a:buChar char="●"/>
            </a:pPr>
            <a:r>
              <a:rPr lang="es-ES" sz="2400" dirty="0">
                <a:effectLst>
                  <a:outerShdw blurRad="38100" dist="38100" dir="2700000" algn="tl">
                    <a:srgbClr val="000000">
                      <a:alpha val="43137"/>
                    </a:srgbClr>
                  </a:outerShdw>
                </a:effectLst>
              </a:rPr>
              <a:t>Gregorio </a:t>
            </a:r>
            <a:r>
              <a:rPr lang="es-ES" sz="2400" dirty="0" err="1">
                <a:effectLst>
                  <a:outerShdw blurRad="38100" dist="38100" dir="2700000" algn="tl">
                    <a:srgbClr val="000000">
                      <a:alpha val="43137"/>
                    </a:srgbClr>
                  </a:outerShdw>
                </a:effectLst>
              </a:rPr>
              <a:t>Vidoy</a:t>
            </a:r>
            <a:r>
              <a:rPr lang="es-ES" sz="2400" dirty="0">
                <a:effectLst>
                  <a:outerShdw blurRad="38100" dist="38100" dir="2700000" algn="tl">
                    <a:srgbClr val="000000">
                      <a:alpha val="43137"/>
                    </a:srgbClr>
                  </a:outerShdw>
                </a:effectLst>
              </a:rPr>
              <a:t> </a:t>
            </a:r>
            <a:r>
              <a:rPr lang="es-ES" sz="2400" dirty="0" smtClean="0">
                <a:effectLst>
                  <a:outerShdw blurRad="38100" dist="38100" dir="2700000" algn="tl">
                    <a:srgbClr val="000000">
                      <a:alpha val="43137"/>
                    </a:srgbClr>
                  </a:outerShdw>
                </a:effectLst>
              </a:rPr>
              <a:t>Fajardo</a:t>
            </a:r>
          </a:p>
        </p:txBody>
      </p:sp>
      <p:pic>
        <p:nvPicPr>
          <p:cNvPr id="5" name="Imagen 4"/>
          <p:cNvPicPr>
            <a:picLocks noChangeAspect="1"/>
          </p:cNvPicPr>
          <p:nvPr/>
        </p:nvPicPr>
        <p:blipFill>
          <a:blip r:embed="rId2"/>
          <a:stretch>
            <a:fillRect/>
          </a:stretch>
        </p:blipFill>
        <p:spPr>
          <a:xfrm>
            <a:off x="6094413" y="373442"/>
            <a:ext cx="3028950" cy="2752725"/>
          </a:xfrm>
          <a:prstGeom prst="rect">
            <a:avLst/>
          </a:prstGeom>
        </p:spPr>
      </p:pic>
      <p:sp>
        <p:nvSpPr>
          <p:cNvPr id="6" name="CuadroTexto 5"/>
          <p:cNvSpPr txBox="1"/>
          <p:nvPr/>
        </p:nvSpPr>
        <p:spPr>
          <a:xfrm>
            <a:off x="117748" y="116632"/>
            <a:ext cx="6352380" cy="369332"/>
          </a:xfrm>
          <a:prstGeom prst="rect">
            <a:avLst/>
          </a:prstGeom>
          <a:noFill/>
        </p:spPr>
        <p:txBody>
          <a:bodyPr wrap="none" rtlCol="0">
            <a:spAutoFit/>
          </a:bodyPr>
          <a:lstStyle/>
          <a:p>
            <a:r>
              <a:rPr lang="es-ES" dirty="0" smtClean="0"/>
              <a:t>Curso 2016/2017 Algorítmica Grado en ingeniería informática</a:t>
            </a:r>
            <a:endParaRPr lang="es-E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Funcion</a:t>
            </a:r>
            <a:r>
              <a:rPr lang="en-US" sz="4000" b="1" dirty="0" smtClean="0"/>
              <a:t> </a:t>
            </a:r>
            <a:r>
              <a:rPr lang="en-US" sz="4000" b="1" dirty="0" err="1" smtClean="0"/>
              <a:t>objetivo</a:t>
            </a:r>
            <a:r>
              <a:rPr lang="en-US" sz="2800" dirty="0" smtClean="0"/>
              <a:t>: </a:t>
            </a:r>
            <a:r>
              <a:rPr lang="en-US" sz="2800" dirty="0" err="1" smtClean="0"/>
              <a:t>aristas</a:t>
            </a:r>
            <a:r>
              <a:rPr lang="en-US" sz="2800" dirty="0" smtClean="0"/>
              <a:t> </a:t>
            </a:r>
            <a:r>
              <a:rPr lang="en-US" sz="2800" dirty="0" err="1" smtClean="0"/>
              <a:t>totales</a:t>
            </a:r>
            <a:r>
              <a:rPr lang="en-US" sz="2800" dirty="0" smtClean="0"/>
              <a:t> – </a:t>
            </a:r>
            <a:r>
              <a:rPr lang="en-US" sz="2800" dirty="0" err="1" smtClean="0"/>
              <a:t>aristas</a:t>
            </a:r>
            <a:r>
              <a:rPr lang="en-US" sz="2800" dirty="0" smtClean="0"/>
              <a:t> </a:t>
            </a:r>
            <a:r>
              <a:rPr lang="en-US" sz="2800" dirty="0" err="1" smtClean="0"/>
              <a:t>usadas</a:t>
            </a:r>
            <a:r>
              <a:rPr lang="en-US" sz="2800" dirty="0" smtClean="0"/>
              <a:t>= </a:t>
            </a:r>
            <a:r>
              <a:rPr lang="en-US" sz="2800" dirty="0" err="1" smtClean="0"/>
              <a:t>aristas</a:t>
            </a:r>
            <a:r>
              <a:rPr lang="en-US" sz="2800" dirty="0" smtClean="0"/>
              <a:t> que </a:t>
            </a:r>
            <a:r>
              <a:rPr lang="en-US" sz="2800" dirty="0" err="1" smtClean="0"/>
              <a:t>faltan</a:t>
            </a:r>
            <a:r>
              <a:rPr lang="en-US" sz="2800" dirty="0" smtClean="0"/>
              <a:t> </a:t>
            </a:r>
            <a:r>
              <a:rPr lang="en-US" sz="2800" dirty="0" err="1" smtClean="0"/>
              <a:t>por</a:t>
            </a:r>
            <a:r>
              <a:rPr lang="en-US" sz="2800" dirty="0" smtClean="0"/>
              <a:t> </a:t>
            </a:r>
            <a:r>
              <a:rPr lang="en-US" sz="2800" dirty="0" err="1" smtClean="0"/>
              <a:t>explorar</a:t>
            </a:r>
            <a:endParaRPr lang="en-US" sz="2800" dirty="0"/>
          </a:p>
        </p:txBody>
      </p:sp>
      <p:sp>
        <p:nvSpPr>
          <p:cNvPr id="5" name="Rectángulo 4"/>
          <p:cNvSpPr/>
          <p:nvPr/>
        </p:nvSpPr>
        <p:spPr>
          <a:xfrm>
            <a:off x="2286216" y="3140968"/>
            <a:ext cx="6824304" cy="1384995"/>
          </a:xfrm>
          <a:prstGeom prst="rect">
            <a:avLst/>
          </a:prstGeom>
        </p:spPr>
        <p:txBody>
          <a:bodyPr wrap="none">
            <a:spAutoFit/>
          </a:bodyPr>
          <a:lstStyle/>
          <a:p>
            <a:r>
              <a:rPr lang="es-ES" sz="2800" dirty="0" err="1"/>
              <a:t>while</a:t>
            </a:r>
            <a:r>
              <a:rPr lang="es-ES" sz="2800" dirty="0"/>
              <a:t>(</a:t>
            </a:r>
            <a:r>
              <a:rPr lang="es-ES" sz="2800" dirty="0" err="1"/>
              <a:t>aristas_usadas.size</a:t>
            </a:r>
            <a:r>
              <a:rPr lang="es-ES" sz="2800" dirty="0"/>
              <a:t>() &lt; </a:t>
            </a:r>
            <a:r>
              <a:rPr lang="es-ES" sz="2800" dirty="0" err="1"/>
              <a:t>num_aristas</a:t>
            </a:r>
            <a:r>
              <a:rPr lang="es-ES" sz="2800" dirty="0" smtClean="0"/>
              <a:t>){</a:t>
            </a:r>
          </a:p>
          <a:p>
            <a:r>
              <a:rPr lang="es-ES" sz="2800" dirty="0" smtClean="0"/>
              <a:t>	…</a:t>
            </a:r>
            <a:endParaRPr lang="es-ES" sz="2800" dirty="0"/>
          </a:p>
          <a:p>
            <a:r>
              <a:rPr lang="es-ES" sz="2800" dirty="0" smtClean="0"/>
              <a:t>}</a:t>
            </a:r>
            <a:endParaRPr lang="es-ES" sz="2800" dirty="0"/>
          </a:p>
        </p:txBody>
      </p:sp>
    </p:spTree>
    <p:extLst>
      <p:ext uri="{BB962C8B-B14F-4D97-AF65-F5344CB8AC3E}">
        <p14:creationId xmlns:p14="http://schemas.microsoft.com/office/powerpoint/2010/main" val="377519511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Conjunto</a:t>
            </a:r>
            <a:r>
              <a:rPr lang="en-US" sz="4000" b="1" dirty="0" smtClean="0"/>
              <a:t> </a:t>
            </a:r>
            <a:r>
              <a:rPr lang="en-US" sz="4000" b="1" dirty="0" err="1" smtClean="0"/>
              <a:t>prometedor</a:t>
            </a:r>
            <a:r>
              <a:rPr lang="en-US" sz="4000" b="1" dirty="0" smtClean="0"/>
              <a:t>: </a:t>
            </a:r>
            <a:r>
              <a:rPr lang="en-US" sz="2800" dirty="0" err="1" smtClean="0"/>
              <a:t>nodos</a:t>
            </a:r>
            <a:r>
              <a:rPr lang="en-US" sz="2800" dirty="0" smtClean="0"/>
              <a:t> </a:t>
            </a:r>
            <a:r>
              <a:rPr lang="en-US" sz="2800" dirty="0" err="1" smtClean="0"/>
              <a:t>cuyas</a:t>
            </a:r>
            <a:r>
              <a:rPr lang="en-US" sz="2800" dirty="0" smtClean="0"/>
              <a:t> </a:t>
            </a:r>
            <a:r>
              <a:rPr lang="en-US" sz="2800" dirty="0" err="1" smtClean="0"/>
              <a:t>aristas</a:t>
            </a:r>
            <a:r>
              <a:rPr lang="en-US" sz="2800" dirty="0" smtClean="0"/>
              <a:t> no </a:t>
            </a:r>
            <a:r>
              <a:rPr lang="en-US" sz="2800" dirty="0" err="1" smtClean="0"/>
              <a:t>estén</a:t>
            </a:r>
            <a:r>
              <a:rPr lang="en-US" sz="2800" dirty="0" smtClean="0"/>
              <a:t> </a:t>
            </a:r>
            <a:r>
              <a:rPr lang="en-US" sz="2800" dirty="0" err="1" smtClean="0"/>
              <a:t>ya</a:t>
            </a:r>
            <a:r>
              <a:rPr lang="en-US" sz="2800" dirty="0" smtClean="0"/>
              <a:t> </a:t>
            </a:r>
            <a:r>
              <a:rPr lang="en-US" sz="2800" dirty="0" err="1" smtClean="0"/>
              <a:t>exploradas</a:t>
            </a:r>
            <a:endParaRPr lang="en-US" sz="2800" dirty="0"/>
          </a:p>
        </p:txBody>
      </p:sp>
      <p:sp>
        <p:nvSpPr>
          <p:cNvPr id="5" name="Rectángulo 4"/>
          <p:cNvSpPr/>
          <p:nvPr/>
        </p:nvSpPr>
        <p:spPr>
          <a:xfrm>
            <a:off x="2057126" y="3212976"/>
            <a:ext cx="7366893" cy="1384995"/>
          </a:xfrm>
          <a:prstGeom prst="rect">
            <a:avLst/>
          </a:prstGeom>
        </p:spPr>
        <p:txBody>
          <a:bodyPr wrap="square">
            <a:spAutoFit/>
          </a:bodyPr>
          <a:lstStyle/>
          <a:p>
            <a:r>
              <a:rPr lang="es-ES" sz="2800" dirty="0" err="1"/>
              <a:t>if</a:t>
            </a:r>
            <a:r>
              <a:rPr lang="es-ES" sz="2800" dirty="0"/>
              <a:t> (!</a:t>
            </a:r>
            <a:r>
              <a:rPr lang="es-ES" sz="2800" dirty="0" err="1"/>
              <a:t>EstaArista</a:t>
            </a:r>
            <a:r>
              <a:rPr lang="es-ES" sz="2800" dirty="0"/>
              <a:t>(</a:t>
            </a:r>
            <a:r>
              <a:rPr lang="es-ES" sz="2800" dirty="0" err="1"/>
              <a:t>aristas_usadas</a:t>
            </a:r>
            <a:r>
              <a:rPr lang="es-ES" sz="2800" dirty="0"/>
              <a:t>, </a:t>
            </a:r>
            <a:r>
              <a:rPr lang="es-ES" sz="2800" dirty="0" err="1"/>
              <a:t>n.aristas</a:t>
            </a:r>
            <a:r>
              <a:rPr lang="es-ES" sz="2800" dirty="0"/>
              <a:t>[i]))</a:t>
            </a:r>
          </a:p>
          <a:p>
            <a:r>
              <a:rPr lang="es-ES" sz="2800" dirty="0"/>
              <a:t>				</a:t>
            </a:r>
            <a:r>
              <a:rPr lang="es-ES" sz="2800" dirty="0" err="1"/>
              <a:t>aristas_usadas.push_back</a:t>
            </a:r>
            <a:r>
              <a:rPr lang="es-ES" sz="2800" dirty="0"/>
              <a:t>(</a:t>
            </a:r>
            <a:r>
              <a:rPr lang="es-ES" sz="2800" dirty="0" err="1"/>
              <a:t>n.aristas</a:t>
            </a:r>
            <a:r>
              <a:rPr lang="es-ES" sz="2800" dirty="0"/>
              <a:t>[i]);</a:t>
            </a:r>
          </a:p>
        </p:txBody>
      </p:sp>
    </p:spTree>
    <p:extLst>
      <p:ext uri="{BB962C8B-B14F-4D97-AF65-F5344CB8AC3E}">
        <p14:creationId xmlns:p14="http://schemas.microsoft.com/office/powerpoint/2010/main" val="33254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smtClean="0"/>
              <a:t>Recubrimiento grafo no dirigido</a:t>
            </a:r>
            <a:endParaRPr lang="en-US" sz="4800" dirty="0"/>
          </a:p>
        </p:txBody>
      </p:sp>
      <p:sp>
        <p:nvSpPr>
          <p:cNvPr id="18"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Explicación</a:t>
            </a:r>
            <a:r>
              <a:rPr lang="en-US" sz="3600" dirty="0" smtClean="0"/>
              <a:t> del </a:t>
            </a:r>
            <a:r>
              <a:rPr lang="en-US" sz="3600" dirty="0" err="1" smtClean="0"/>
              <a:t>funcionamiento</a:t>
            </a:r>
            <a:r>
              <a:rPr lang="en-US" sz="3600" dirty="0" smtClean="0"/>
              <a:t> del </a:t>
            </a:r>
            <a:r>
              <a:rPr lang="en-US" sz="3600" dirty="0" err="1" smtClean="0"/>
              <a:t>algoritmo</a:t>
            </a:r>
            <a:endParaRPr lang="en-US" sz="3600" dirty="0"/>
          </a:p>
        </p:txBody>
      </p:sp>
      <p:sp>
        <p:nvSpPr>
          <p:cNvPr id="19" name="Marcador de posición de texto 2"/>
          <p:cNvSpPr txBox="1">
            <a:spLocks/>
          </p:cNvSpPr>
          <p:nvPr/>
        </p:nvSpPr>
        <p:spPr>
          <a:xfrm>
            <a:off x="234013" y="1844824"/>
            <a:ext cx="10972967" cy="5013176"/>
          </a:xfrm>
          <a:prstGeom prst="rect">
            <a:avLst/>
          </a:prstGeom>
        </p:spPr>
        <p:txBody>
          <a:bodyPr>
            <a:normAutofit fontScale="700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spcBef>
                <a:spcPts val="600"/>
              </a:spcBef>
            </a:pPr>
            <a:r>
              <a:rPr lang="en-US" sz="4900" dirty="0" err="1"/>
              <a:t>Lista</a:t>
            </a:r>
            <a:r>
              <a:rPr lang="en-US" sz="4900" dirty="0"/>
              <a:t> de </a:t>
            </a:r>
            <a:r>
              <a:rPr lang="en-US" sz="4900" dirty="0" err="1"/>
              <a:t>candidatos</a:t>
            </a:r>
            <a:r>
              <a:rPr lang="en-US" sz="4900" dirty="0"/>
              <a:t> con </a:t>
            </a:r>
            <a:r>
              <a:rPr lang="en-US" sz="4900" dirty="0" err="1"/>
              <a:t>los</a:t>
            </a:r>
            <a:r>
              <a:rPr lang="en-US" sz="4900" dirty="0"/>
              <a:t> </a:t>
            </a:r>
            <a:r>
              <a:rPr lang="en-US" sz="4900" dirty="0" err="1"/>
              <a:t>nodos</a:t>
            </a:r>
            <a:r>
              <a:rPr lang="en-US" sz="4900" dirty="0"/>
              <a:t> </a:t>
            </a:r>
            <a:r>
              <a:rPr lang="en-US" sz="4900" dirty="0" err="1"/>
              <a:t>ordenados</a:t>
            </a:r>
            <a:r>
              <a:rPr lang="en-US" sz="4900" dirty="0"/>
              <a:t> </a:t>
            </a:r>
            <a:r>
              <a:rPr lang="en-US" sz="4900" dirty="0" err="1"/>
              <a:t>por</a:t>
            </a:r>
            <a:r>
              <a:rPr lang="en-US" sz="4900" dirty="0"/>
              <a:t> </a:t>
            </a:r>
            <a:r>
              <a:rPr lang="en-US" sz="4900" dirty="0" err="1"/>
              <a:t>grado</a:t>
            </a:r>
            <a:r>
              <a:rPr lang="en-US" sz="4900" dirty="0"/>
              <a:t> de mayor a </a:t>
            </a:r>
            <a:r>
              <a:rPr lang="en-US" sz="4900" dirty="0" err="1"/>
              <a:t>menor</a:t>
            </a:r>
            <a:r>
              <a:rPr lang="en-US" sz="4900" dirty="0"/>
              <a:t>.</a:t>
            </a:r>
          </a:p>
          <a:p>
            <a:pPr marL="571500" indent="-571500" algn="just">
              <a:spcBef>
                <a:spcPts val="600"/>
              </a:spcBef>
            </a:pPr>
            <a:r>
              <a:rPr lang="en-US" sz="4900" dirty="0"/>
              <a:t>Si las </a:t>
            </a:r>
            <a:r>
              <a:rPr lang="en-US" sz="4900" dirty="0" err="1"/>
              <a:t>aristas</a:t>
            </a:r>
            <a:r>
              <a:rPr lang="en-US" sz="4900" dirty="0"/>
              <a:t> </a:t>
            </a:r>
            <a:r>
              <a:rPr lang="en-US" sz="4900" dirty="0" err="1"/>
              <a:t>usadas</a:t>
            </a:r>
            <a:r>
              <a:rPr lang="en-US" sz="4900" dirty="0"/>
              <a:t> no son </a:t>
            </a:r>
            <a:r>
              <a:rPr lang="en-US" sz="4900" dirty="0" err="1"/>
              <a:t>ya</a:t>
            </a:r>
            <a:r>
              <a:rPr lang="en-US" sz="4900" dirty="0"/>
              <a:t> el total de las </a:t>
            </a:r>
            <a:r>
              <a:rPr lang="en-US" sz="4900" dirty="0" err="1"/>
              <a:t>aristas</a:t>
            </a:r>
            <a:r>
              <a:rPr lang="en-US" sz="4900" dirty="0"/>
              <a:t> del </a:t>
            </a:r>
            <a:r>
              <a:rPr lang="en-US" sz="4900" dirty="0" err="1"/>
              <a:t>grafo</a:t>
            </a:r>
            <a:r>
              <a:rPr lang="en-US" sz="4900" dirty="0"/>
              <a:t>:</a:t>
            </a:r>
          </a:p>
          <a:p>
            <a:pPr marL="1485900" lvl="2" indent="-571500" algn="just"/>
            <a:r>
              <a:rPr lang="en-US" sz="4000" dirty="0" err="1">
                <a:solidFill>
                  <a:schemeClr val="tx1">
                    <a:tint val="75000"/>
                  </a:schemeClr>
                </a:solidFill>
              </a:rPr>
              <a:t>Exploro</a:t>
            </a:r>
            <a:r>
              <a:rPr lang="en-US" sz="4000" dirty="0">
                <a:solidFill>
                  <a:schemeClr val="tx1">
                    <a:tint val="75000"/>
                  </a:schemeClr>
                </a:solidFill>
              </a:rPr>
              <a:t> el primer </a:t>
            </a:r>
            <a:r>
              <a:rPr lang="en-US" sz="4000" dirty="0" err="1">
                <a:solidFill>
                  <a:schemeClr val="tx1">
                    <a:tint val="75000"/>
                  </a:schemeClr>
                </a:solidFill>
              </a:rPr>
              <a:t>nodo</a:t>
            </a:r>
            <a:r>
              <a:rPr lang="en-US" sz="4000" dirty="0">
                <a:solidFill>
                  <a:schemeClr val="tx1">
                    <a:tint val="75000"/>
                  </a:schemeClr>
                </a:solidFill>
              </a:rPr>
              <a:t> </a:t>
            </a:r>
            <a:r>
              <a:rPr lang="en-US" sz="4000" dirty="0" err="1">
                <a:solidFill>
                  <a:schemeClr val="tx1">
                    <a:tint val="75000"/>
                  </a:schemeClr>
                </a:solidFill>
              </a:rPr>
              <a:t>candidato</a:t>
            </a:r>
            <a:endParaRPr lang="en-US" sz="4000" dirty="0">
              <a:solidFill>
                <a:schemeClr val="tx1">
                  <a:tint val="75000"/>
                </a:schemeClr>
              </a:solidFill>
            </a:endParaRPr>
          </a:p>
          <a:p>
            <a:pPr marL="1485900" lvl="2" indent="-571500" algn="just"/>
            <a:r>
              <a:rPr lang="en-US" sz="4000" dirty="0">
                <a:solidFill>
                  <a:schemeClr val="tx1">
                    <a:tint val="75000"/>
                  </a:schemeClr>
                </a:solidFill>
              </a:rPr>
              <a:t>Marco </a:t>
            </a:r>
            <a:r>
              <a:rPr lang="en-US" sz="4000" dirty="0" err="1">
                <a:solidFill>
                  <a:schemeClr val="tx1">
                    <a:tint val="75000"/>
                  </a:schemeClr>
                </a:solidFill>
              </a:rPr>
              <a:t>sus</a:t>
            </a:r>
            <a:r>
              <a:rPr lang="en-US" sz="4000" dirty="0">
                <a:solidFill>
                  <a:schemeClr val="tx1">
                    <a:tint val="75000"/>
                  </a:schemeClr>
                </a:solidFill>
              </a:rPr>
              <a:t> </a:t>
            </a:r>
            <a:r>
              <a:rPr lang="en-US" sz="4000" dirty="0" err="1">
                <a:solidFill>
                  <a:schemeClr val="tx1">
                    <a:tint val="75000"/>
                  </a:schemeClr>
                </a:solidFill>
              </a:rPr>
              <a:t>aristas</a:t>
            </a:r>
            <a:endParaRPr lang="en-US" sz="4000" dirty="0">
              <a:solidFill>
                <a:schemeClr val="tx1">
                  <a:tint val="75000"/>
                </a:schemeClr>
              </a:solidFill>
            </a:endParaRPr>
          </a:p>
          <a:p>
            <a:pPr marL="1485900" lvl="2" indent="-571500" algn="just"/>
            <a:r>
              <a:rPr lang="en-US" sz="4000" dirty="0">
                <a:solidFill>
                  <a:schemeClr val="tx1">
                    <a:tint val="75000"/>
                  </a:schemeClr>
                </a:solidFill>
              </a:rPr>
              <a:t>Si </a:t>
            </a:r>
            <a:r>
              <a:rPr lang="en-US" sz="4000" dirty="0" err="1">
                <a:solidFill>
                  <a:schemeClr val="tx1">
                    <a:tint val="75000"/>
                  </a:schemeClr>
                </a:solidFill>
              </a:rPr>
              <a:t>alguna</a:t>
            </a:r>
            <a:r>
              <a:rPr lang="en-US" sz="4000" dirty="0">
                <a:solidFill>
                  <a:schemeClr val="tx1">
                    <a:tint val="75000"/>
                  </a:schemeClr>
                </a:solidFill>
              </a:rPr>
              <a:t> arista del </a:t>
            </a:r>
            <a:r>
              <a:rPr lang="en-US" sz="4000" dirty="0" err="1">
                <a:solidFill>
                  <a:schemeClr val="tx1">
                    <a:tint val="75000"/>
                  </a:schemeClr>
                </a:solidFill>
              </a:rPr>
              <a:t>nodo</a:t>
            </a:r>
            <a:r>
              <a:rPr lang="en-US" sz="4000" dirty="0">
                <a:solidFill>
                  <a:schemeClr val="tx1">
                    <a:tint val="75000"/>
                  </a:schemeClr>
                </a:solidFill>
              </a:rPr>
              <a:t> no </a:t>
            </a:r>
            <a:r>
              <a:rPr lang="en-US" sz="4000" dirty="0" err="1">
                <a:solidFill>
                  <a:schemeClr val="tx1">
                    <a:tint val="75000"/>
                  </a:schemeClr>
                </a:solidFill>
              </a:rPr>
              <a:t>está</a:t>
            </a:r>
            <a:r>
              <a:rPr lang="en-US" sz="4000" dirty="0">
                <a:solidFill>
                  <a:schemeClr val="tx1">
                    <a:tint val="75000"/>
                  </a:schemeClr>
                </a:solidFill>
              </a:rPr>
              <a:t> </a:t>
            </a:r>
            <a:r>
              <a:rPr lang="en-US" sz="4000" dirty="0" err="1">
                <a:solidFill>
                  <a:schemeClr val="tx1">
                    <a:tint val="75000"/>
                  </a:schemeClr>
                </a:solidFill>
              </a:rPr>
              <a:t>ya</a:t>
            </a:r>
            <a:r>
              <a:rPr lang="en-US" sz="4000" dirty="0">
                <a:solidFill>
                  <a:schemeClr val="tx1">
                    <a:tint val="75000"/>
                  </a:schemeClr>
                </a:solidFill>
              </a:rPr>
              <a:t> </a:t>
            </a:r>
            <a:r>
              <a:rPr lang="en-US" sz="4000" dirty="0" err="1">
                <a:solidFill>
                  <a:schemeClr val="tx1">
                    <a:tint val="75000"/>
                  </a:schemeClr>
                </a:solidFill>
              </a:rPr>
              <a:t>en</a:t>
            </a:r>
            <a:r>
              <a:rPr lang="en-US" sz="4000" dirty="0">
                <a:solidFill>
                  <a:schemeClr val="tx1">
                    <a:tint val="75000"/>
                  </a:schemeClr>
                </a:solidFill>
              </a:rPr>
              <a:t> </a:t>
            </a:r>
            <a:r>
              <a:rPr lang="en-US" sz="4000" dirty="0" err="1">
                <a:solidFill>
                  <a:schemeClr val="tx1">
                    <a:tint val="75000"/>
                  </a:schemeClr>
                </a:solidFill>
              </a:rPr>
              <a:t>aristas</a:t>
            </a:r>
            <a:r>
              <a:rPr lang="en-US" sz="4000" dirty="0">
                <a:solidFill>
                  <a:schemeClr val="tx1">
                    <a:tint val="75000"/>
                  </a:schemeClr>
                </a:solidFill>
              </a:rPr>
              <a:t> </a:t>
            </a:r>
            <a:r>
              <a:rPr lang="en-US" sz="4000" dirty="0" err="1">
                <a:solidFill>
                  <a:schemeClr val="tx1">
                    <a:tint val="75000"/>
                  </a:schemeClr>
                </a:solidFill>
              </a:rPr>
              <a:t>usadas</a:t>
            </a:r>
            <a:r>
              <a:rPr lang="en-US" sz="4000" dirty="0">
                <a:solidFill>
                  <a:schemeClr val="tx1">
                    <a:tint val="75000"/>
                  </a:schemeClr>
                </a:solidFill>
              </a:rPr>
              <a:t>, ese </a:t>
            </a:r>
            <a:r>
              <a:rPr lang="en-US" sz="4000" dirty="0" err="1">
                <a:solidFill>
                  <a:schemeClr val="tx1">
                    <a:tint val="75000"/>
                  </a:schemeClr>
                </a:solidFill>
              </a:rPr>
              <a:t>nodo</a:t>
            </a:r>
            <a:r>
              <a:rPr lang="en-US" sz="4000" dirty="0">
                <a:solidFill>
                  <a:schemeClr val="tx1">
                    <a:tint val="75000"/>
                  </a:schemeClr>
                </a:solidFill>
              </a:rPr>
              <a:t> se </a:t>
            </a:r>
            <a:r>
              <a:rPr lang="en-US" sz="4000" dirty="0" err="1">
                <a:solidFill>
                  <a:schemeClr val="tx1">
                    <a:tint val="75000"/>
                  </a:schemeClr>
                </a:solidFill>
              </a:rPr>
              <a:t>añade</a:t>
            </a:r>
            <a:r>
              <a:rPr lang="en-US" sz="4000" dirty="0">
                <a:solidFill>
                  <a:schemeClr val="tx1">
                    <a:tint val="75000"/>
                  </a:schemeClr>
                </a:solidFill>
              </a:rPr>
              <a:t> al </a:t>
            </a:r>
            <a:r>
              <a:rPr lang="en-US" sz="4000" dirty="0" err="1">
                <a:solidFill>
                  <a:schemeClr val="tx1">
                    <a:tint val="75000"/>
                  </a:schemeClr>
                </a:solidFill>
              </a:rPr>
              <a:t>conjunto</a:t>
            </a:r>
            <a:r>
              <a:rPr lang="en-US" sz="4000" dirty="0">
                <a:solidFill>
                  <a:schemeClr val="tx1">
                    <a:tint val="75000"/>
                  </a:schemeClr>
                </a:solidFill>
              </a:rPr>
              <a:t> </a:t>
            </a:r>
            <a:r>
              <a:rPr lang="en-US" sz="4000" dirty="0" err="1" smtClean="0">
                <a:solidFill>
                  <a:schemeClr val="tx1">
                    <a:tint val="75000"/>
                  </a:schemeClr>
                </a:solidFill>
              </a:rPr>
              <a:t>solucion</a:t>
            </a:r>
            <a:r>
              <a:rPr lang="en-US" sz="4000" dirty="0" smtClean="0">
                <a:solidFill>
                  <a:schemeClr val="tx1">
                    <a:tint val="75000"/>
                  </a:schemeClr>
                </a:solidFill>
              </a:rPr>
              <a:t> y se </a:t>
            </a:r>
            <a:r>
              <a:rPr lang="en-US" sz="4000" dirty="0" err="1" smtClean="0">
                <a:solidFill>
                  <a:schemeClr val="tx1">
                    <a:tint val="75000"/>
                  </a:schemeClr>
                </a:solidFill>
              </a:rPr>
              <a:t>saca</a:t>
            </a:r>
            <a:r>
              <a:rPr lang="en-US" sz="4000" dirty="0" smtClean="0">
                <a:solidFill>
                  <a:schemeClr val="tx1">
                    <a:tint val="75000"/>
                  </a:schemeClr>
                </a:solidFill>
              </a:rPr>
              <a:t> de la </a:t>
            </a:r>
            <a:r>
              <a:rPr lang="en-US" sz="4000" dirty="0" err="1" smtClean="0">
                <a:solidFill>
                  <a:schemeClr val="tx1">
                    <a:tint val="75000"/>
                  </a:schemeClr>
                </a:solidFill>
              </a:rPr>
              <a:t>lista</a:t>
            </a:r>
            <a:r>
              <a:rPr lang="en-US" sz="4000" dirty="0" smtClean="0">
                <a:solidFill>
                  <a:schemeClr val="tx1">
                    <a:tint val="75000"/>
                  </a:schemeClr>
                </a:solidFill>
              </a:rPr>
              <a:t> de </a:t>
            </a:r>
            <a:r>
              <a:rPr lang="en-US" sz="4000" dirty="0" err="1" smtClean="0">
                <a:solidFill>
                  <a:schemeClr val="tx1">
                    <a:tint val="75000"/>
                  </a:schemeClr>
                </a:solidFill>
              </a:rPr>
              <a:t>candidatos</a:t>
            </a:r>
            <a:r>
              <a:rPr lang="en-US" sz="4000" dirty="0" smtClean="0">
                <a:solidFill>
                  <a:schemeClr val="tx1">
                    <a:tint val="75000"/>
                  </a:schemeClr>
                </a:solidFill>
              </a:rPr>
              <a:t> </a:t>
            </a:r>
            <a:endParaRPr lang="en-US" sz="4000" dirty="0">
              <a:solidFill>
                <a:schemeClr val="tx1">
                  <a:tint val="75000"/>
                </a:schemeClr>
              </a:solidFill>
            </a:endParaRPr>
          </a:p>
          <a:p>
            <a:pPr marL="1485900" lvl="2" indent="-571500" algn="just"/>
            <a:r>
              <a:rPr lang="en-US" sz="4000" dirty="0" err="1">
                <a:solidFill>
                  <a:schemeClr val="tx1">
                    <a:tint val="75000"/>
                  </a:schemeClr>
                </a:solidFill>
              </a:rPr>
              <a:t>si</a:t>
            </a:r>
            <a:r>
              <a:rPr lang="en-US" sz="4000" dirty="0">
                <a:solidFill>
                  <a:schemeClr val="tx1">
                    <a:tint val="75000"/>
                  </a:schemeClr>
                </a:solidFill>
              </a:rPr>
              <a:t> </a:t>
            </a:r>
            <a:r>
              <a:rPr lang="en-US" sz="4000" dirty="0" err="1">
                <a:solidFill>
                  <a:schemeClr val="tx1">
                    <a:tint val="75000"/>
                  </a:schemeClr>
                </a:solidFill>
              </a:rPr>
              <a:t>todas</a:t>
            </a:r>
            <a:r>
              <a:rPr lang="en-US" sz="4000" dirty="0">
                <a:solidFill>
                  <a:schemeClr val="tx1">
                    <a:tint val="75000"/>
                  </a:schemeClr>
                </a:solidFill>
              </a:rPr>
              <a:t> </a:t>
            </a:r>
            <a:r>
              <a:rPr lang="en-US" sz="4000" dirty="0" err="1">
                <a:solidFill>
                  <a:schemeClr val="tx1">
                    <a:tint val="75000"/>
                  </a:schemeClr>
                </a:solidFill>
              </a:rPr>
              <a:t>sus</a:t>
            </a:r>
            <a:r>
              <a:rPr lang="en-US" sz="4000" dirty="0">
                <a:solidFill>
                  <a:schemeClr val="tx1">
                    <a:tint val="75000"/>
                  </a:schemeClr>
                </a:solidFill>
              </a:rPr>
              <a:t> </a:t>
            </a:r>
            <a:r>
              <a:rPr lang="en-US" sz="4000" dirty="0" err="1">
                <a:solidFill>
                  <a:schemeClr val="tx1">
                    <a:tint val="75000"/>
                  </a:schemeClr>
                </a:solidFill>
              </a:rPr>
              <a:t>aristas</a:t>
            </a:r>
            <a:r>
              <a:rPr lang="en-US" sz="4000" dirty="0">
                <a:solidFill>
                  <a:schemeClr val="tx1">
                    <a:tint val="75000"/>
                  </a:schemeClr>
                </a:solidFill>
              </a:rPr>
              <a:t> </a:t>
            </a:r>
            <a:r>
              <a:rPr lang="en-US" sz="4000" dirty="0" err="1">
                <a:solidFill>
                  <a:schemeClr val="tx1">
                    <a:tint val="75000"/>
                  </a:schemeClr>
                </a:solidFill>
              </a:rPr>
              <a:t>ya</a:t>
            </a:r>
            <a:r>
              <a:rPr lang="en-US" sz="4000" dirty="0">
                <a:solidFill>
                  <a:schemeClr val="tx1">
                    <a:tint val="75000"/>
                  </a:schemeClr>
                </a:solidFill>
              </a:rPr>
              <a:t> </a:t>
            </a:r>
            <a:r>
              <a:rPr lang="en-US" sz="4000" dirty="0" err="1">
                <a:solidFill>
                  <a:schemeClr val="tx1">
                    <a:tint val="75000"/>
                  </a:schemeClr>
                </a:solidFill>
              </a:rPr>
              <a:t>están</a:t>
            </a:r>
            <a:r>
              <a:rPr lang="en-US" sz="4000" dirty="0">
                <a:solidFill>
                  <a:schemeClr val="tx1">
                    <a:tint val="75000"/>
                  </a:schemeClr>
                </a:solidFill>
              </a:rPr>
              <a:t> </a:t>
            </a:r>
            <a:r>
              <a:rPr lang="en-US" sz="4000" dirty="0" err="1">
                <a:solidFill>
                  <a:schemeClr val="tx1">
                    <a:tint val="75000"/>
                  </a:schemeClr>
                </a:solidFill>
              </a:rPr>
              <a:t>en</a:t>
            </a:r>
            <a:r>
              <a:rPr lang="en-US" sz="4000" dirty="0">
                <a:solidFill>
                  <a:schemeClr val="tx1">
                    <a:tint val="75000"/>
                  </a:schemeClr>
                </a:solidFill>
              </a:rPr>
              <a:t> </a:t>
            </a:r>
            <a:r>
              <a:rPr lang="en-US" sz="4000" dirty="0" err="1">
                <a:solidFill>
                  <a:schemeClr val="tx1">
                    <a:tint val="75000"/>
                  </a:schemeClr>
                </a:solidFill>
              </a:rPr>
              <a:t>usadas</a:t>
            </a:r>
            <a:r>
              <a:rPr lang="en-US" sz="4000" dirty="0">
                <a:solidFill>
                  <a:schemeClr val="tx1">
                    <a:tint val="75000"/>
                  </a:schemeClr>
                </a:solidFill>
              </a:rPr>
              <a:t>, </a:t>
            </a:r>
            <a:r>
              <a:rPr lang="en-US" sz="4000" dirty="0" err="1">
                <a:solidFill>
                  <a:schemeClr val="tx1">
                    <a:tint val="75000"/>
                  </a:schemeClr>
                </a:solidFill>
              </a:rPr>
              <a:t>sacamos</a:t>
            </a:r>
            <a:r>
              <a:rPr lang="en-US" sz="4000" dirty="0">
                <a:solidFill>
                  <a:schemeClr val="tx1">
                    <a:tint val="75000"/>
                  </a:schemeClr>
                </a:solidFill>
              </a:rPr>
              <a:t> el </a:t>
            </a:r>
            <a:r>
              <a:rPr lang="en-US" sz="4000" dirty="0" err="1">
                <a:solidFill>
                  <a:schemeClr val="tx1">
                    <a:tint val="75000"/>
                  </a:schemeClr>
                </a:solidFill>
              </a:rPr>
              <a:t>nodo</a:t>
            </a:r>
            <a:r>
              <a:rPr lang="en-US" sz="4000" dirty="0">
                <a:solidFill>
                  <a:schemeClr val="tx1">
                    <a:tint val="75000"/>
                  </a:schemeClr>
                </a:solidFill>
              </a:rPr>
              <a:t> de la </a:t>
            </a:r>
            <a:r>
              <a:rPr lang="en-US" sz="4000" dirty="0" err="1">
                <a:solidFill>
                  <a:schemeClr val="tx1">
                    <a:tint val="75000"/>
                  </a:schemeClr>
                </a:solidFill>
              </a:rPr>
              <a:t>lista</a:t>
            </a:r>
            <a:r>
              <a:rPr lang="en-US" sz="4000" dirty="0">
                <a:solidFill>
                  <a:schemeClr val="tx1">
                    <a:tint val="75000"/>
                  </a:schemeClr>
                </a:solidFill>
              </a:rPr>
              <a:t> de </a:t>
            </a:r>
            <a:r>
              <a:rPr lang="en-US" sz="4000" dirty="0" err="1">
                <a:solidFill>
                  <a:schemeClr val="tx1">
                    <a:tint val="75000"/>
                  </a:schemeClr>
                </a:solidFill>
              </a:rPr>
              <a:t>candidatos</a:t>
            </a:r>
            <a:endParaRPr lang="en-US" sz="4000" dirty="0">
              <a:solidFill>
                <a:schemeClr val="tx1">
                  <a:tint val="75000"/>
                </a:schemeClr>
              </a:solidFill>
            </a:endParaRPr>
          </a:p>
          <a:p>
            <a:pPr marL="1485900" lvl="2" indent="-571500" algn="just"/>
            <a:r>
              <a:rPr lang="en-US" sz="4000" dirty="0" err="1">
                <a:solidFill>
                  <a:schemeClr val="tx1">
                    <a:tint val="75000"/>
                  </a:schemeClr>
                </a:solidFill>
              </a:rPr>
              <a:t>Exploramos</a:t>
            </a:r>
            <a:r>
              <a:rPr lang="en-US" sz="4000" dirty="0">
                <a:solidFill>
                  <a:schemeClr val="tx1">
                    <a:tint val="75000"/>
                  </a:schemeClr>
                </a:solidFill>
              </a:rPr>
              <a:t> el </a:t>
            </a:r>
            <a:r>
              <a:rPr lang="en-US" sz="4000" dirty="0" err="1">
                <a:solidFill>
                  <a:schemeClr val="tx1">
                    <a:tint val="75000"/>
                  </a:schemeClr>
                </a:solidFill>
              </a:rPr>
              <a:t>siguiente</a:t>
            </a:r>
            <a:r>
              <a:rPr lang="en-US" sz="4000" dirty="0">
                <a:solidFill>
                  <a:schemeClr val="tx1">
                    <a:tint val="75000"/>
                  </a:schemeClr>
                </a:solidFill>
              </a:rPr>
              <a:t> </a:t>
            </a:r>
            <a:r>
              <a:rPr lang="en-US" sz="4000" dirty="0" err="1">
                <a:solidFill>
                  <a:schemeClr val="tx1">
                    <a:tint val="75000"/>
                  </a:schemeClr>
                </a:solidFill>
              </a:rPr>
              <a:t>nodo</a:t>
            </a:r>
            <a:r>
              <a:rPr lang="en-US" sz="4000" dirty="0">
                <a:solidFill>
                  <a:schemeClr val="tx1">
                    <a:tint val="75000"/>
                  </a:schemeClr>
                </a:solidFill>
              </a:rPr>
              <a:t>.</a:t>
            </a:r>
          </a:p>
          <a:p>
            <a:pPr marL="571500" indent="-571500" algn="just">
              <a:spcBef>
                <a:spcPts val="600"/>
              </a:spcBef>
            </a:pPr>
            <a:r>
              <a:rPr lang="en-US" sz="4900" dirty="0" err="1"/>
              <a:t>Repetimos</a:t>
            </a:r>
            <a:r>
              <a:rPr lang="en-US" sz="4900" dirty="0"/>
              <a:t> hasta que no </a:t>
            </a:r>
            <a:r>
              <a:rPr lang="en-US" sz="4900" dirty="0" err="1"/>
              <a:t>queden</a:t>
            </a:r>
            <a:r>
              <a:rPr lang="en-US" sz="4900" dirty="0"/>
              <a:t> </a:t>
            </a:r>
            <a:r>
              <a:rPr lang="en-US" sz="4900" dirty="0" err="1" smtClean="0"/>
              <a:t>aristas</a:t>
            </a:r>
            <a:r>
              <a:rPr lang="en-US" sz="4900" dirty="0" smtClean="0"/>
              <a:t> sin </a:t>
            </a:r>
            <a:r>
              <a:rPr lang="en-US" sz="4900" dirty="0" err="1" smtClean="0"/>
              <a:t>usar</a:t>
            </a:r>
            <a:endParaRPr lang="en-US" sz="4900" dirty="0"/>
          </a:p>
        </p:txBody>
      </p:sp>
    </p:spTree>
    <p:extLst>
      <p:ext uri="{BB962C8B-B14F-4D97-AF65-F5344CB8AC3E}">
        <p14:creationId xmlns:p14="http://schemas.microsoft.com/office/powerpoint/2010/main" val="21221124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sp>
        <p:nvSpPr>
          <p:cNvPr id="6"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Enunciado</a:t>
            </a:r>
            <a:r>
              <a:rPr lang="en-US" sz="3600" dirty="0" smtClean="0"/>
              <a:t> de un </a:t>
            </a:r>
            <a:r>
              <a:rPr lang="en-US" sz="3600" dirty="0" err="1" smtClean="0"/>
              <a:t>problema</a:t>
            </a:r>
            <a:r>
              <a:rPr lang="en-US" sz="3600" dirty="0" smtClean="0"/>
              <a:t> real</a:t>
            </a:r>
            <a:endParaRPr lang="en-US" sz="3600" dirty="0"/>
          </a:p>
        </p:txBody>
      </p:sp>
      <p:sp>
        <p:nvSpPr>
          <p:cNvPr id="4" name="Marcador de posición de texto 2"/>
          <p:cNvSpPr>
            <a:spLocks noGrp="1"/>
          </p:cNvSpPr>
          <p:nvPr>
            <p:ph type="body" idx="1"/>
          </p:nvPr>
        </p:nvSpPr>
        <p:spPr>
          <a:xfrm>
            <a:off x="616122" y="1844824"/>
            <a:ext cx="10086801" cy="4312096"/>
          </a:xfrm>
        </p:spPr>
        <p:txBody>
          <a:bodyPr>
            <a:normAutofit/>
          </a:bodyPr>
          <a:lstStyle/>
          <a:p>
            <a:pPr algn="just"/>
            <a:r>
              <a:rPr lang="en-US" sz="3600" dirty="0" err="1" smtClean="0"/>
              <a:t>Tenemos</a:t>
            </a:r>
            <a:r>
              <a:rPr lang="en-US" sz="3600" dirty="0" smtClean="0"/>
              <a:t> </a:t>
            </a:r>
            <a:r>
              <a:rPr lang="en-US" sz="3600" dirty="0" err="1" smtClean="0"/>
              <a:t>una</a:t>
            </a:r>
            <a:r>
              <a:rPr lang="en-US" sz="3600" dirty="0" smtClean="0"/>
              <a:t> ciudad con </a:t>
            </a:r>
            <a:r>
              <a:rPr lang="en-US" sz="3600" dirty="0" err="1" smtClean="0"/>
              <a:t>calles</a:t>
            </a:r>
            <a:r>
              <a:rPr lang="en-US" sz="3600" dirty="0" smtClean="0"/>
              <a:t> y </a:t>
            </a:r>
            <a:r>
              <a:rPr lang="en-US" sz="3600" dirty="0" err="1" smtClean="0"/>
              <a:t>bajo</a:t>
            </a:r>
            <a:r>
              <a:rPr lang="en-US" sz="3600" dirty="0" smtClean="0"/>
              <a:t> </a:t>
            </a:r>
            <a:r>
              <a:rPr lang="en-US" sz="3600" dirty="0" err="1" smtClean="0"/>
              <a:t>sus</a:t>
            </a:r>
            <a:r>
              <a:rPr lang="en-US" sz="3600" dirty="0" smtClean="0"/>
              <a:t> </a:t>
            </a:r>
            <a:r>
              <a:rPr lang="en-US" sz="3600" dirty="0" err="1" smtClean="0"/>
              <a:t>calles</a:t>
            </a:r>
            <a:r>
              <a:rPr lang="en-US" sz="3600" dirty="0" smtClean="0"/>
              <a:t> </a:t>
            </a:r>
            <a:r>
              <a:rPr lang="en-US" sz="3600" dirty="0" err="1" smtClean="0"/>
              <a:t>están</a:t>
            </a:r>
            <a:r>
              <a:rPr lang="en-US" sz="3600" dirty="0" smtClean="0"/>
              <a:t> las </a:t>
            </a:r>
            <a:r>
              <a:rPr lang="en-US" sz="3600" dirty="0" err="1" smtClean="0"/>
              <a:t>tuberías</a:t>
            </a:r>
            <a:r>
              <a:rPr lang="en-US" sz="3600" dirty="0" smtClean="0"/>
              <a:t> que </a:t>
            </a:r>
            <a:r>
              <a:rPr lang="en-US" sz="3600" dirty="0" err="1" smtClean="0"/>
              <a:t>hacen</a:t>
            </a:r>
            <a:r>
              <a:rPr lang="en-US" sz="3600" dirty="0" smtClean="0"/>
              <a:t> </a:t>
            </a:r>
            <a:r>
              <a:rPr lang="en-US" sz="3600" dirty="0" err="1" smtClean="0"/>
              <a:t>llegar</a:t>
            </a:r>
            <a:r>
              <a:rPr lang="en-US" sz="3600" dirty="0" smtClean="0"/>
              <a:t> el </a:t>
            </a:r>
            <a:r>
              <a:rPr lang="en-US" sz="3600" dirty="0" err="1" smtClean="0"/>
              <a:t>agua</a:t>
            </a:r>
            <a:r>
              <a:rPr lang="en-US" sz="3600" dirty="0" smtClean="0"/>
              <a:t> a </a:t>
            </a:r>
            <a:r>
              <a:rPr lang="en-US" sz="3600" dirty="0" err="1" smtClean="0"/>
              <a:t>los</a:t>
            </a:r>
            <a:r>
              <a:rPr lang="en-US" sz="3600" dirty="0" smtClean="0"/>
              <a:t> </a:t>
            </a:r>
            <a:r>
              <a:rPr lang="en-US" sz="3600" dirty="0" err="1" smtClean="0"/>
              <a:t>vecinos</a:t>
            </a:r>
            <a:r>
              <a:rPr lang="en-US" sz="3600" dirty="0" smtClean="0"/>
              <a:t> de </a:t>
            </a:r>
            <a:r>
              <a:rPr lang="en-US" sz="3600" dirty="0" err="1" smtClean="0"/>
              <a:t>los</a:t>
            </a:r>
            <a:r>
              <a:rPr lang="en-US" sz="3600" dirty="0" smtClean="0"/>
              <a:t> </a:t>
            </a:r>
            <a:r>
              <a:rPr lang="en-US" sz="3600" dirty="0" err="1" smtClean="0"/>
              <a:t>edificios</a:t>
            </a:r>
            <a:r>
              <a:rPr lang="en-US" sz="3600" dirty="0" smtClean="0"/>
              <a:t> </a:t>
            </a:r>
            <a:r>
              <a:rPr lang="en-US" sz="3600" dirty="0" err="1" smtClean="0"/>
              <a:t>colindantes</a:t>
            </a:r>
            <a:r>
              <a:rPr lang="en-US" sz="3600" dirty="0" smtClean="0"/>
              <a:t> </a:t>
            </a:r>
            <a:r>
              <a:rPr lang="en-US" sz="3600" dirty="0" err="1" smtClean="0"/>
              <a:t>en</a:t>
            </a:r>
            <a:r>
              <a:rPr lang="en-US" sz="3600" dirty="0" smtClean="0"/>
              <a:t> </a:t>
            </a:r>
            <a:r>
              <a:rPr lang="en-US" sz="3600" dirty="0" err="1" smtClean="0"/>
              <a:t>esa</a:t>
            </a:r>
            <a:r>
              <a:rPr lang="en-US" sz="3600" dirty="0" smtClean="0"/>
              <a:t> </a:t>
            </a:r>
            <a:r>
              <a:rPr lang="en-US" sz="3600" dirty="0" err="1" smtClean="0"/>
              <a:t>calle</a:t>
            </a:r>
            <a:r>
              <a:rPr lang="en-US" sz="3600" dirty="0" smtClean="0"/>
              <a:t>.</a:t>
            </a:r>
          </a:p>
          <a:p>
            <a:pPr algn="just"/>
            <a:endParaRPr lang="en-US" sz="3600" dirty="0"/>
          </a:p>
          <a:p>
            <a:pPr algn="just"/>
            <a:r>
              <a:rPr lang="en-US" sz="3600" dirty="0" err="1" smtClean="0"/>
              <a:t>Necesitamos</a:t>
            </a:r>
            <a:r>
              <a:rPr lang="en-US" sz="3600" dirty="0" smtClean="0"/>
              <a:t> </a:t>
            </a:r>
            <a:r>
              <a:rPr lang="en-US" sz="3600" dirty="0" err="1" smtClean="0"/>
              <a:t>cavar</a:t>
            </a:r>
            <a:r>
              <a:rPr lang="en-US" sz="3600" dirty="0" smtClean="0"/>
              <a:t> el </a:t>
            </a:r>
            <a:r>
              <a:rPr lang="en-US" sz="3600" dirty="0" err="1" smtClean="0"/>
              <a:t>menor</a:t>
            </a:r>
            <a:r>
              <a:rPr lang="en-US" sz="3600" dirty="0" smtClean="0"/>
              <a:t> </a:t>
            </a:r>
            <a:r>
              <a:rPr lang="en-US" sz="3600" dirty="0" err="1" smtClean="0"/>
              <a:t>número</a:t>
            </a:r>
            <a:r>
              <a:rPr lang="en-US" sz="3600" dirty="0" smtClean="0"/>
              <a:t> de </a:t>
            </a:r>
            <a:r>
              <a:rPr lang="en-US" sz="3600" dirty="0" err="1" smtClean="0"/>
              <a:t>pozos</a:t>
            </a:r>
            <a:r>
              <a:rPr lang="en-US" sz="3600" dirty="0" smtClean="0"/>
              <a:t> para </a:t>
            </a:r>
            <a:r>
              <a:rPr lang="en-US" sz="3600" dirty="0" err="1" smtClean="0"/>
              <a:t>poder</a:t>
            </a:r>
            <a:r>
              <a:rPr lang="en-US" sz="3600" dirty="0" smtClean="0"/>
              <a:t> </a:t>
            </a:r>
            <a:r>
              <a:rPr lang="en-US" sz="3600" dirty="0" err="1" smtClean="0"/>
              <a:t>surtir</a:t>
            </a:r>
            <a:r>
              <a:rPr lang="en-US" sz="3600" dirty="0" smtClean="0"/>
              <a:t> a </a:t>
            </a:r>
            <a:r>
              <a:rPr lang="en-US" sz="3600" dirty="0" err="1" smtClean="0"/>
              <a:t>todos</a:t>
            </a:r>
            <a:r>
              <a:rPr lang="en-US" sz="3600" dirty="0" smtClean="0"/>
              <a:t> </a:t>
            </a:r>
            <a:r>
              <a:rPr lang="en-US" sz="3600" dirty="0" err="1" smtClean="0"/>
              <a:t>los</a:t>
            </a:r>
            <a:r>
              <a:rPr lang="en-US" sz="3600" dirty="0" smtClean="0"/>
              <a:t> </a:t>
            </a:r>
            <a:r>
              <a:rPr lang="en-US" sz="3600" dirty="0" err="1" smtClean="0"/>
              <a:t>vecinos</a:t>
            </a:r>
            <a:r>
              <a:rPr lang="en-US" sz="3600" dirty="0" smtClean="0"/>
              <a:t> del pueblo de </a:t>
            </a:r>
            <a:r>
              <a:rPr lang="en-US" sz="3600" dirty="0" err="1" smtClean="0"/>
              <a:t>agua</a:t>
            </a:r>
            <a:r>
              <a:rPr lang="en-US" sz="3600" dirty="0"/>
              <a:t>.</a:t>
            </a:r>
          </a:p>
          <a:p>
            <a:pPr algn="just"/>
            <a:endParaRPr lang="en-US" sz="3600" dirty="0" smtClean="0"/>
          </a:p>
          <a:p>
            <a:pPr marL="571500" indent="-571500" algn="just">
              <a:buFont typeface="Arial" panose="020B0604020202020204" pitchFamily="34" charset="0"/>
              <a:buChar char="•"/>
            </a:pPr>
            <a:endParaRPr lang="en-US" sz="3600" dirty="0"/>
          </a:p>
        </p:txBody>
      </p:sp>
    </p:spTree>
    <p:extLst>
      <p:ext uri="{BB962C8B-B14F-4D97-AF65-F5344CB8AC3E}">
        <p14:creationId xmlns:p14="http://schemas.microsoft.com/office/powerpoint/2010/main" val="378517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sp>
        <p:nvSpPr>
          <p:cNvPr id="6"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Enunciado</a:t>
            </a:r>
            <a:r>
              <a:rPr lang="en-US" sz="3600" dirty="0" smtClean="0"/>
              <a:t> de un </a:t>
            </a:r>
            <a:r>
              <a:rPr lang="en-US" sz="3600" dirty="0" err="1" smtClean="0"/>
              <a:t>problema</a:t>
            </a:r>
            <a:r>
              <a:rPr lang="en-US" sz="3600" dirty="0" smtClean="0"/>
              <a:t> real</a:t>
            </a:r>
            <a:endParaRPr lang="en-US" sz="3600" dirty="0"/>
          </a:p>
        </p:txBody>
      </p:sp>
      <p:sp>
        <p:nvSpPr>
          <p:cNvPr id="4" name="Marcador de posición de texto 2"/>
          <p:cNvSpPr>
            <a:spLocks noGrp="1"/>
          </p:cNvSpPr>
          <p:nvPr>
            <p:ph type="body" idx="1"/>
          </p:nvPr>
        </p:nvSpPr>
        <p:spPr>
          <a:xfrm>
            <a:off x="616122" y="1844824"/>
            <a:ext cx="10086801" cy="4312096"/>
          </a:xfrm>
        </p:spPr>
        <p:txBody>
          <a:bodyPr>
            <a:normAutofit/>
          </a:bodyPr>
          <a:lstStyle/>
          <a:p>
            <a:pPr algn="just"/>
            <a:r>
              <a:rPr lang="en-US" sz="3600" dirty="0" smtClean="0"/>
              <a:t>Ciudad </a:t>
            </a:r>
            <a:r>
              <a:rPr lang="en-US" sz="3600" dirty="0" err="1" smtClean="0"/>
              <a:t>pequeña</a:t>
            </a:r>
            <a:r>
              <a:rPr lang="en-US" sz="3600" dirty="0" smtClean="0"/>
              <a:t>:</a:t>
            </a:r>
          </a:p>
          <a:p>
            <a:pPr marL="571500" indent="-571500" algn="just">
              <a:buFont typeface="Arial" panose="020B0604020202020204" pitchFamily="34" charset="0"/>
              <a:buChar char="•"/>
            </a:pPr>
            <a:endParaRPr lang="en-US" sz="36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568" y="1052736"/>
            <a:ext cx="3077004" cy="2505425"/>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57" y="2924944"/>
            <a:ext cx="8026727" cy="369484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0568" y="4358023"/>
            <a:ext cx="3077004" cy="2505425"/>
          </a:xfrm>
          <a:prstGeom prst="rect">
            <a:avLst/>
          </a:prstGeom>
        </p:spPr>
      </p:pic>
      <p:sp>
        <p:nvSpPr>
          <p:cNvPr id="8" name="Rectángulo 7"/>
          <p:cNvSpPr/>
          <p:nvPr/>
        </p:nvSpPr>
        <p:spPr>
          <a:xfrm>
            <a:off x="10119976" y="1274748"/>
            <a:ext cx="918200" cy="369332"/>
          </a:xfrm>
          <a:prstGeom prst="rect">
            <a:avLst/>
          </a:prstGeom>
        </p:spPr>
        <p:txBody>
          <a:bodyPr wrap="none">
            <a:spAutoFit/>
          </a:bodyPr>
          <a:lstStyle/>
          <a:p>
            <a:pPr algn="just"/>
            <a:r>
              <a:rPr lang="en-US" dirty="0" err="1" smtClean="0"/>
              <a:t>Grafo</a:t>
            </a:r>
            <a:r>
              <a:rPr lang="en-US" dirty="0" smtClean="0"/>
              <a:t> 1</a:t>
            </a:r>
            <a:endParaRPr lang="en-US" dirty="0"/>
          </a:p>
        </p:txBody>
      </p:sp>
      <p:sp>
        <p:nvSpPr>
          <p:cNvPr id="9" name="Rectángulo 8"/>
          <p:cNvSpPr/>
          <p:nvPr/>
        </p:nvSpPr>
        <p:spPr>
          <a:xfrm>
            <a:off x="10120572" y="4571836"/>
            <a:ext cx="1221809" cy="369332"/>
          </a:xfrm>
          <a:prstGeom prst="rect">
            <a:avLst/>
          </a:prstGeom>
        </p:spPr>
        <p:txBody>
          <a:bodyPr wrap="none">
            <a:spAutoFit/>
          </a:bodyPr>
          <a:lstStyle/>
          <a:p>
            <a:pPr algn="just"/>
            <a:r>
              <a:rPr lang="en-US" dirty="0" err="1" smtClean="0"/>
              <a:t>Solución</a:t>
            </a:r>
            <a:r>
              <a:rPr lang="en-US" dirty="0" smtClean="0"/>
              <a:t> 1</a:t>
            </a:r>
            <a:endParaRPr lang="en-US" dirty="0"/>
          </a:p>
        </p:txBody>
      </p:sp>
    </p:spTree>
    <p:extLst>
      <p:ext uri="{BB962C8B-B14F-4D97-AF65-F5344CB8AC3E}">
        <p14:creationId xmlns:p14="http://schemas.microsoft.com/office/powerpoint/2010/main" val="93336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149" y="1114287"/>
            <a:ext cx="5151919" cy="1738649"/>
          </a:xfrm>
          <a:prstGeom prst="rect">
            <a:avLst/>
          </a:prstGeom>
        </p:spPr>
      </p:pic>
      <p:sp>
        <p:nvSpPr>
          <p:cNvPr id="2"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sp>
        <p:nvSpPr>
          <p:cNvPr id="6"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Enunciado</a:t>
            </a:r>
            <a:r>
              <a:rPr lang="en-US" sz="3600" dirty="0" smtClean="0"/>
              <a:t> de un </a:t>
            </a:r>
            <a:r>
              <a:rPr lang="en-US" sz="3600" dirty="0" err="1" smtClean="0"/>
              <a:t>problema</a:t>
            </a:r>
            <a:r>
              <a:rPr lang="en-US" sz="3600" dirty="0" smtClean="0"/>
              <a:t> real</a:t>
            </a:r>
            <a:endParaRPr lang="en-US" sz="3600" dirty="0"/>
          </a:p>
        </p:txBody>
      </p:sp>
      <p:sp>
        <p:nvSpPr>
          <p:cNvPr id="4" name="Marcador de posición de texto 2"/>
          <p:cNvSpPr>
            <a:spLocks noGrp="1"/>
          </p:cNvSpPr>
          <p:nvPr>
            <p:ph type="body" idx="1"/>
          </p:nvPr>
        </p:nvSpPr>
        <p:spPr>
          <a:xfrm>
            <a:off x="616122" y="1844824"/>
            <a:ext cx="10086801" cy="4312096"/>
          </a:xfrm>
        </p:spPr>
        <p:txBody>
          <a:bodyPr>
            <a:normAutofit/>
          </a:bodyPr>
          <a:lstStyle/>
          <a:p>
            <a:pPr algn="just"/>
            <a:r>
              <a:rPr lang="en-US" sz="3600" dirty="0" smtClean="0"/>
              <a:t>Ciudad Grande:</a:t>
            </a:r>
          </a:p>
          <a:p>
            <a:pPr marL="571500" indent="-571500" algn="just">
              <a:buFont typeface="Arial" panose="020B0604020202020204" pitchFamily="34" charset="0"/>
              <a:buChar char="•"/>
            </a:pPr>
            <a:endParaRPr lang="en-US" sz="3600" dirty="0"/>
          </a:p>
        </p:txBody>
      </p:sp>
      <p:sp>
        <p:nvSpPr>
          <p:cNvPr id="8" name="Rectángulo 7"/>
          <p:cNvSpPr/>
          <p:nvPr/>
        </p:nvSpPr>
        <p:spPr>
          <a:xfrm>
            <a:off x="9759398" y="1978757"/>
            <a:ext cx="918200" cy="369332"/>
          </a:xfrm>
          <a:prstGeom prst="rect">
            <a:avLst/>
          </a:prstGeom>
        </p:spPr>
        <p:txBody>
          <a:bodyPr wrap="none">
            <a:spAutoFit/>
          </a:bodyPr>
          <a:lstStyle/>
          <a:p>
            <a:pPr algn="just"/>
            <a:r>
              <a:rPr lang="en-US" dirty="0" err="1" smtClean="0"/>
              <a:t>Grafo</a:t>
            </a:r>
            <a:r>
              <a:rPr lang="en-US" dirty="0" smtClean="0"/>
              <a:t> </a:t>
            </a:r>
            <a:r>
              <a:rPr lang="en-US" dirty="0"/>
              <a:t>2</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96" y="2887824"/>
            <a:ext cx="11712538" cy="3970176"/>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547" y="3772969"/>
            <a:ext cx="4908944" cy="1656651"/>
          </a:xfrm>
          <a:prstGeom prst="rect">
            <a:avLst/>
          </a:prstGeom>
        </p:spPr>
      </p:pic>
      <p:sp>
        <p:nvSpPr>
          <p:cNvPr id="9" name="Rectángulo 8"/>
          <p:cNvSpPr/>
          <p:nvPr/>
        </p:nvSpPr>
        <p:spPr>
          <a:xfrm>
            <a:off x="9722733" y="4325835"/>
            <a:ext cx="1087157" cy="369332"/>
          </a:xfrm>
          <a:prstGeom prst="rect">
            <a:avLst/>
          </a:prstGeom>
        </p:spPr>
        <p:txBody>
          <a:bodyPr wrap="none">
            <a:spAutoFit/>
          </a:bodyPr>
          <a:lstStyle/>
          <a:p>
            <a:pPr algn="just"/>
            <a:r>
              <a:rPr lang="en-US" dirty="0" err="1" smtClean="0"/>
              <a:t>Solución</a:t>
            </a:r>
            <a:r>
              <a:rPr lang="en-US" dirty="0" smtClean="0"/>
              <a:t> </a:t>
            </a:r>
            <a:endParaRPr lang="en-US" dirty="0"/>
          </a:p>
        </p:txBody>
      </p:sp>
    </p:spTree>
    <p:extLst>
      <p:ext uri="{BB962C8B-B14F-4D97-AF65-F5344CB8AC3E}">
        <p14:creationId xmlns:p14="http://schemas.microsoft.com/office/powerpoint/2010/main" val="101339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310" y="44624"/>
            <a:ext cx="3203969" cy="2797338"/>
          </a:xfrm>
          <a:prstGeom prst="rect">
            <a:avLst/>
          </a:prstGeom>
        </p:spPr>
      </p:pic>
      <p:sp>
        <p:nvSpPr>
          <p:cNvPr id="15"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75" y="2924944"/>
            <a:ext cx="11032513" cy="3896991"/>
          </a:xfrm>
          <a:prstGeom prst="rect">
            <a:avLst/>
          </a:prstGeom>
        </p:spPr>
      </p:pic>
      <p:sp>
        <p:nvSpPr>
          <p:cNvPr id="17"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Enunciado</a:t>
            </a:r>
            <a:r>
              <a:rPr lang="en-US" sz="3600" dirty="0" smtClean="0"/>
              <a:t> de un </a:t>
            </a:r>
            <a:r>
              <a:rPr lang="en-US" sz="3600" dirty="0" err="1" smtClean="0"/>
              <a:t>problema</a:t>
            </a:r>
            <a:r>
              <a:rPr lang="en-US" sz="3600" dirty="0" smtClean="0"/>
              <a:t> real</a:t>
            </a:r>
            <a:endParaRPr lang="en-US" sz="3600" dirty="0"/>
          </a:p>
        </p:txBody>
      </p:sp>
      <p:sp>
        <p:nvSpPr>
          <p:cNvPr id="18" name="Marcador de posición de texto 2"/>
          <p:cNvSpPr txBox="1">
            <a:spLocks/>
          </p:cNvSpPr>
          <p:nvPr/>
        </p:nvSpPr>
        <p:spPr>
          <a:xfrm>
            <a:off x="616122" y="1844824"/>
            <a:ext cx="10086801" cy="431209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r>
              <a:rPr lang="en-US" sz="3600" smtClean="0"/>
              <a:t>Contra ejemplo:</a:t>
            </a:r>
          </a:p>
          <a:p>
            <a:pPr marL="571500" indent="-571500" algn="just"/>
            <a:endParaRPr lang="en-US" sz="3600" dirty="0"/>
          </a:p>
        </p:txBody>
      </p:sp>
      <p:sp>
        <p:nvSpPr>
          <p:cNvPr id="19" name="Rectángulo 18"/>
          <p:cNvSpPr/>
          <p:nvPr/>
        </p:nvSpPr>
        <p:spPr>
          <a:xfrm>
            <a:off x="10846940" y="1547500"/>
            <a:ext cx="918200" cy="369332"/>
          </a:xfrm>
          <a:prstGeom prst="rect">
            <a:avLst/>
          </a:prstGeom>
        </p:spPr>
        <p:txBody>
          <a:bodyPr wrap="none">
            <a:spAutoFit/>
          </a:bodyPr>
          <a:lstStyle/>
          <a:p>
            <a:pPr algn="just"/>
            <a:r>
              <a:rPr lang="en-US" dirty="0" err="1" smtClean="0"/>
              <a:t>Grafo</a:t>
            </a:r>
            <a:r>
              <a:rPr lang="en-US" dirty="0" smtClean="0"/>
              <a:t> </a:t>
            </a:r>
            <a:r>
              <a:rPr lang="en-US" dirty="0"/>
              <a:t>3</a:t>
            </a:r>
          </a:p>
        </p:txBody>
      </p:sp>
      <p:pic>
        <p:nvPicPr>
          <p:cNvPr id="20" name="Imagen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1462" y="3552750"/>
            <a:ext cx="2493678" cy="2177193"/>
          </a:xfrm>
          <a:prstGeom prst="rect">
            <a:avLst/>
          </a:prstGeom>
        </p:spPr>
      </p:pic>
      <p:sp>
        <p:nvSpPr>
          <p:cNvPr id="21" name="Rectángulo 20"/>
          <p:cNvSpPr/>
          <p:nvPr/>
        </p:nvSpPr>
        <p:spPr>
          <a:xfrm>
            <a:off x="10735409" y="3816206"/>
            <a:ext cx="1087157" cy="369332"/>
          </a:xfrm>
          <a:prstGeom prst="rect">
            <a:avLst/>
          </a:prstGeom>
        </p:spPr>
        <p:txBody>
          <a:bodyPr wrap="none">
            <a:spAutoFit/>
          </a:bodyPr>
          <a:lstStyle/>
          <a:p>
            <a:pPr algn="just"/>
            <a:r>
              <a:rPr lang="en-US" dirty="0" err="1" smtClean="0"/>
              <a:t>Solución</a:t>
            </a:r>
            <a:r>
              <a:rPr lang="en-US" dirty="0" smtClean="0"/>
              <a:t> </a:t>
            </a:r>
            <a:endParaRPr lang="en-US" dirty="0"/>
          </a:p>
        </p:txBody>
      </p:sp>
    </p:spTree>
    <p:extLst>
      <p:ext uri="{BB962C8B-B14F-4D97-AF65-F5344CB8AC3E}">
        <p14:creationId xmlns:p14="http://schemas.microsoft.com/office/powerpoint/2010/main" val="426240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076" y="1844825"/>
            <a:ext cx="5608324" cy="4896544"/>
          </a:xfrm>
          <a:prstGeom prst="rect">
            <a:avLst/>
          </a:prstGeom>
        </p:spPr>
      </p:pic>
      <p:pic>
        <p:nvPicPr>
          <p:cNvPr id="22" name="Imagen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310" y="44624"/>
            <a:ext cx="3203969" cy="2797338"/>
          </a:xfrm>
          <a:prstGeom prst="rect">
            <a:avLst/>
          </a:prstGeom>
        </p:spPr>
      </p:pic>
      <p:sp>
        <p:nvSpPr>
          <p:cNvPr id="15"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sp>
        <p:nvSpPr>
          <p:cNvPr id="17"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Enunciado</a:t>
            </a:r>
            <a:r>
              <a:rPr lang="en-US" sz="3600" dirty="0" smtClean="0"/>
              <a:t> de un </a:t>
            </a:r>
            <a:r>
              <a:rPr lang="en-US" sz="3600" dirty="0" err="1" smtClean="0"/>
              <a:t>problema</a:t>
            </a:r>
            <a:r>
              <a:rPr lang="en-US" sz="3600" dirty="0" smtClean="0"/>
              <a:t> real</a:t>
            </a:r>
            <a:endParaRPr lang="en-US" sz="3600" dirty="0"/>
          </a:p>
        </p:txBody>
      </p:sp>
      <p:sp>
        <p:nvSpPr>
          <p:cNvPr id="18" name="Marcador de posición de texto 2"/>
          <p:cNvSpPr txBox="1">
            <a:spLocks/>
          </p:cNvSpPr>
          <p:nvPr/>
        </p:nvSpPr>
        <p:spPr>
          <a:xfrm>
            <a:off x="616122" y="1844824"/>
            <a:ext cx="10086801" cy="431209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r>
              <a:rPr lang="en-US" sz="3600" smtClean="0"/>
              <a:t>Contra ejemplo:</a:t>
            </a:r>
          </a:p>
          <a:p>
            <a:pPr marL="571500" indent="-571500" algn="just"/>
            <a:endParaRPr lang="en-US" sz="3600" dirty="0"/>
          </a:p>
        </p:txBody>
      </p:sp>
      <p:sp>
        <p:nvSpPr>
          <p:cNvPr id="19" name="Rectángulo 18"/>
          <p:cNvSpPr/>
          <p:nvPr/>
        </p:nvSpPr>
        <p:spPr>
          <a:xfrm>
            <a:off x="10846940" y="1547500"/>
            <a:ext cx="918200" cy="369332"/>
          </a:xfrm>
          <a:prstGeom prst="rect">
            <a:avLst/>
          </a:prstGeom>
        </p:spPr>
        <p:txBody>
          <a:bodyPr wrap="none">
            <a:spAutoFit/>
          </a:bodyPr>
          <a:lstStyle/>
          <a:p>
            <a:pPr algn="just"/>
            <a:r>
              <a:rPr lang="en-US" dirty="0" err="1" smtClean="0"/>
              <a:t>Grafo</a:t>
            </a:r>
            <a:r>
              <a:rPr lang="en-US" dirty="0" smtClean="0"/>
              <a:t> </a:t>
            </a:r>
            <a:r>
              <a:rPr lang="en-US" dirty="0"/>
              <a:t>3</a:t>
            </a:r>
          </a:p>
        </p:txBody>
      </p:sp>
      <p:sp>
        <p:nvSpPr>
          <p:cNvPr id="21" name="Rectángulo 20"/>
          <p:cNvSpPr/>
          <p:nvPr/>
        </p:nvSpPr>
        <p:spPr>
          <a:xfrm>
            <a:off x="4140088" y="2809279"/>
            <a:ext cx="1087157" cy="369332"/>
          </a:xfrm>
          <a:prstGeom prst="rect">
            <a:avLst/>
          </a:prstGeom>
        </p:spPr>
        <p:txBody>
          <a:bodyPr wrap="none">
            <a:spAutoFit/>
          </a:bodyPr>
          <a:lstStyle/>
          <a:p>
            <a:pPr algn="just"/>
            <a:r>
              <a:rPr lang="en-US" dirty="0" err="1" smtClean="0"/>
              <a:t>Solución</a:t>
            </a:r>
            <a:r>
              <a:rPr lang="en-US" dirty="0" smtClean="0"/>
              <a:t> </a:t>
            </a:r>
            <a:endParaRPr lang="en-US" dirty="0"/>
          </a:p>
        </p:txBody>
      </p:sp>
      <p:sp>
        <p:nvSpPr>
          <p:cNvPr id="2" name="Elipse 1"/>
          <p:cNvSpPr/>
          <p:nvPr/>
        </p:nvSpPr>
        <p:spPr>
          <a:xfrm>
            <a:off x="4122491" y="4005065"/>
            <a:ext cx="720080" cy="5760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p:cNvSpPr/>
          <p:nvPr/>
        </p:nvSpPr>
        <p:spPr>
          <a:xfrm>
            <a:off x="5230518" y="4728444"/>
            <a:ext cx="720080" cy="5760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p:cNvSpPr/>
          <p:nvPr/>
        </p:nvSpPr>
        <p:spPr>
          <a:xfrm>
            <a:off x="5626360" y="3089432"/>
            <a:ext cx="720080" cy="5760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p:cNvSpPr/>
          <p:nvPr/>
        </p:nvSpPr>
        <p:spPr>
          <a:xfrm>
            <a:off x="6400445" y="3732000"/>
            <a:ext cx="720080" cy="57606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39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788" y="260648"/>
            <a:ext cx="8686800" cy="1008112"/>
          </a:xfrm>
        </p:spPr>
        <p:txBody>
          <a:bodyPr/>
          <a:lstStyle/>
          <a:p>
            <a:r>
              <a:rPr lang="es-ES" dirty="0" smtClean="0"/>
              <a:t>Eficiencia </a:t>
            </a:r>
            <a:r>
              <a:rPr lang="es-ES" dirty="0" err="1" smtClean="0"/>
              <a:t>Teorica</a:t>
            </a:r>
            <a:endParaRPr lang="es-ES" dirty="0"/>
          </a:p>
        </p:txBody>
      </p:sp>
      <p:sp>
        <p:nvSpPr>
          <p:cNvPr id="3" name="Marcador de texto 2"/>
          <p:cNvSpPr>
            <a:spLocks noGrp="1"/>
          </p:cNvSpPr>
          <p:nvPr>
            <p:ph type="body" idx="1"/>
          </p:nvPr>
        </p:nvSpPr>
        <p:spPr>
          <a:xfrm>
            <a:off x="333772" y="1484784"/>
            <a:ext cx="11521280" cy="4896544"/>
          </a:xfrm>
        </p:spPr>
        <p:txBody>
          <a:bodyPr>
            <a:normAutofit/>
          </a:bodyPr>
          <a:lstStyle/>
          <a:p>
            <a:pPr marL="342900" lvl="0" indent="-342900">
              <a:lnSpc>
                <a:spcPct val="100000"/>
              </a:lnSpc>
              <a:spcBef>
                <a:spcPts val="0"/>
              </a:spcBef>
              <a:buClrTx/>
              <a:buSzTx/>
            </a:pPr>
            <a:r>
              <a:rPr lang="es-ES" dirty="0"/>
              <a:t>	</a:t>
            </a:r>
            <a:r>
              <a:rPr lang="es-ES" dirty="0" err="1"/>
              <a:t>while</a:t>
            </a:r>
            <a:r>
              <a:rPr lang="es-ES" dirty="0"/>
              <a:t>(</a:t>
            </a:r>
            <a:r>
              <a:rPr lang="es-ES" dirty="0" err="1"/>
              <a:t>aristas_usadas.size</a:t>
            </a:r>
            <a:r>
              <a:rPr lang="es-ES" dirty="0"/>
              <a:t>() &lt; </a:t>
            </a:r>
            <a:r>
              <a:rPr lang="es-ES" dirty="0" err="1"/>
              <a:t>num_aristas</a:t>
            </a:r>
            <a:r>
              <a:rPr lang="es-ES" dirty="0"/>
              <a:t>){//O(n)		</a:t>
            </a:r>
            <a:endParaRPr lang="es-ES" dirty="0" smtClean="0"/>
          </a:p>
          <a:p>
            <a:pPr marL="342900" lvl="0" indent="-342900">
              <a:lnSpc>
                <a:spcPct val="100000"/>
              </a:lnSpc>
              <a:spcBef>
                <a:spcPts val="0"/>
              </a:spcBef>
              <a:buClrTx/>
              <a:buSzTx/>
            </a:pPr>
            <a:r>
              <a:rPr lang="es-ES" dirty="0"/>
              <a:t>	</a:t>
            </a:r>
            <a:r>
              <a:rPr lang="es-ES" dirty="0" smtClean="0"/>
              <a:t>	n </a:t>
            </a:r>
            <a:r>
              <a:rPr lang="es-ES" dirty="0"/>
              <a:t>=  </a:t>
            </a:r>
            <a:r>
              <a:rPr lang="es-ES" dirty="0" err="1"/>
              <a:t>candidatos.front</a:t>
            </a:r>
            <a:r>
              <a:rPr lang="es-ES" dirty="0"/>
              <a:t>(); //O(1)				</a:t>
            </a:r>
            <a:endParaRPr lang="es-ES" dirty="0" smtClean="0"/>
          </a:p>
          <a:p>
            <a:pPr marL="342900" lvl="0" indent="-342900">
              <a:lnSpc>
                <a:spcPct val="100000"/>
              </a:lnSpc>
              <a:spcBef>
                <a:spcPts val="0"/>
              </a:spcBef>
              <a:buClrTx/>
              <a:buSzTx/>
            </a:pPr>
            <a:r>
              <a:rPr lang="es-ES" dirty="0"/>
              <a:t>	</a:t>
            </a:r>
            <a:r>
              <a:rPr lang="es-ES" dirty="0" smtClean="0"/>
              <a:t>	</a:t>
            </a:r>
            <a:r>
              <a:rPr lang="es-ES" dirty="0" err="1" smtClean="0"/>
              <a:t>for</a:t>
            </a:r>
            <a:r>
              <a:rPr lang="es-ES" dirty="0" smtClean="0"/>
              <a:t> </a:t>
            </a:r>
            <a:r>
              <a:rPr lang="es-ES" dirty="0"/>
              <a:t>(</a:t>
            </a:r>
            <a:r>
              <a:rPr lang="es-ES" dirty="0" err="1"/>
              <a:t>int</a:t>
            </a:r>
            <a:r>
              <a:rPr lang="es-ES" dirty="0"/>
              <a:t> i = 0; i &lt; </a:t>
            </a:r>
            <a:r>
              <a:rPr lang="es-ES" dirty="0" err="1"/>
              <a:t>n.aristas.size</a:t>
            </a:r>
            <a:r>
              <a:rPr lang="es-ES" dirty="0"/>
              <a:t>(); ++i){ //O(n</a:t>
            </a:r>
            <a:r>
              <a:rPr lang="es-ES" dirty="0" smtClean="0"/>
              <a:t>)</a:t>
            </a:r>
          </a:p>
          <a:p>
            <a:pPr marL="342900" lvl="0" indent="-342900">
              <a:lnSpc>
                <a:spcPct val="100000"/>
              </a:lnSpc>
              <a:spcBef>
                <a:spcPts val="0"/>
              </a:spcBef>
              <a:buClrTx/>
              <a:buSzTx/>
            </a:pPr>
            <a:r>
              <a:rPr lang="es-ES" dirty="0"/>
              <a:t>			</a:t>
            </a:r>
            <a:r>
              <a:rPr lang="es-ES" dirty="0" err="1"/>
              <a:t>if</a:t>
            </a:r>
            <a:r>
              <a:rPr lang="es-ES" dirty="0"/>
              <a:t> (!</a:t>
            </a:r>
            <a:r>
              <a:rPr lang="es-ES" dirty="0" err="1"/>
              <a:t>EstaArista</a:t>
            </a:r>
            <a:r>
              <a:rPr lang="es-ES" dirty="0"/>
              <a:t>(</a:t>
            </a:r>
            <a:r>
              <a:rPr lang="es-ES" dirty="0" err="1"/>
              <a:t>aristas_usadas</a:t>
            </a:r>
            <a:r>
              <a:rPr lang="es-ES" dirty="0"/>
              <a:t>, </a:t>
            </a:r>
            <a:r>
              <a:rPr lang="es-ES" dirty="0" err="1"/>
              <a:t>n.aristas</a:t>
            </a:r>
            <a:r>
              <a:rPr lang="es-ES" dirty="0"/>
              <a:t>[i])) //O(n) (</a:t>
            </a:r>
            <a:r>
              <a:rPr lang="es-ES" dirty="0" err="1"/>
              <a:t>EstaArista</a:t>
            </a:r>
            <a:r>
              <a:rPr lang="es-ES" dirty="0"/>
              <a:t> eficiencia)				</a:t>
            </a:r>
            <a:r>
              <a:rPr lang="es-ES" dirty="0" err="1"/>
              <a:t>aristas_usadas.push_back</a:t>
            </a:r>
            <a:r>
              <a:rPr lang="es-ES" dirty="0"/>
              <a:t>(</a:t>
            </a:r>
            <a:r>
              <a:rPr lang="es-ES" dirty="0" err="1"/>
              <a:t>n.aristas</a:t>
            </a:r>
            <a:r>
              <a:rPr lang="es-ES" dirty="0"/>
              <a:t>[i]);//O(1)			</a:t>
            </a:r>
            <a:r>
              <a:rPr lang="es-ES" dirty="0" smtClean="0"/>
              <a:t>	</a:t>
            </a:r>
            <a:r>
              <a:rPr lang="es-ES" dirty="0" err="1" smtClean="0"/>
              <a:t>else</a:t>
            </a:r>
            <a:r>
              <a:rPr lang="es-ES" dirty="0" smtClean="0"/>
              <a:t> </a:t>
            </a:r>
          </a:p>
          <a:p>
            <a:pPr marL="342900" lvl="0" indent="-342900">
              <a:lnSpc>
                <a:spcPct val="100000"/>
              </a:lnSpc>
              <a:spcBef>
                <a:spcPts val="0"/>
              </a:spcBef>
              <a:buClrTx/>
              <a:buSzTx/>
            </a:pPr>
            <a:r>
              <a:rPr lang="es-ES" dirty="0"/>
              <a:t>	</a:t>
            </a:r>
            <a:r>
              <a:rPr lang="es-ES" dirty="0" smtClean="0"/>
              <a:t>			</a:t>
            </a:r>
            <a:r>
              <a:rPr lang="es-ES" dirty="0" err="1" smtClean="0"/>
              <a:t>n_aristas</a:t>
            </a:r>
            <a:r>
              <a:rPr lang="es-ES" dirty="0"/>
              <a:t>++;//O(1</a:t>
            </a:r>
            <a:r>
              <a:rPr lang="es-ES" dirty="0" smtClean="0"/>
              <a:t>)</a:t>
            </a:r>
          </a:p>
          <a:p>
            <a:pPr marL="342900" lvl="0" indent="-342900">
              <a:lnSpc>
                <a:spcPct val="100000"/>
              </a:lnSpc>
              <a:spcBef>
                <a:spcPts val="0"/>
              </a:spcBef>
              <a:buClrTx/>
              <a:buSzTx/>
            </a:pPr>
            <a:r>
              <a:rPr lang="es-ES" dirty="0"/>
              <a:t>		}		</a:t>
            </a:r>
            <a:endParaRPr lang="es-ES" dirty="0" smtClean="0"/>
          </a:p>
          <a:p>
            <a:pPr marL="342900" lvl="0" indent="-342900">
              <a:lnSpc>
                <a:spcPct val="100000"/>
              </a:lnSpc>
              <a:spcBef>
                <a:spcPts val="0"/>
              </a:spcBef>
              <a:buClrTx/>
              <a:buSzTx/>
            </a:pPr>
            <a:r>
              <a:rPr lang="es-ES" dirty="0"/>
              <a:t>	</a:t>
            </a:r>
            <a:r>
              <a:rPr lang="es-ES" dirty="0" smtClean="0"/>
              <a:t>	</a:t>
            </a:r>
            <a:r>
              <a:rPr lang="es-ES" dirty="0" err="1" smtClean="0"/>
              <a:t>if</a:t>
            </a:r>
            <a:r>
              <a:rPr lang="es-ES" dirty="0" smtClean="0"/>
              <a:t> </a:t>
            </a:r>
            <a:r>
              <a:rPr lang="es-ES" dirty="0"/>
              <a:t>(!(</a:t>
            </a:r>
            <a:r>
              <a:rPr lang="es-ES" dirty="0" err="1"/>
              <a:t>n_aristas</a:t>
            </a:r>
            <a:r>
              <a:rPr lang="es-ES" dirty="0"/>
              <a:t> == </a:t>
            </a:r>
            <a:r>
              <a:rPr lang="es-ES" dirty="0" err="1"/>
              <a:t>n.aristas.size</a:t>
            </a:r>
            <a:r>
              <a:rPr lang="es-ES" dirty="0"/>
              <a:t>()))//O(1)			</a:t>
            </a:r>
            <a:r>
              <a:rPr lang="es-ES" dirty="0" smtClean="0"/>
              <a:t>				            </a:t>
            </a:r>
            <a:r>
              <a:rPr lang="es-ES" dirty="0" err="1" smtClean="0"/>
              <a:t>sol.aniadirNodo</a:t>
            </a:r>
            <a:r>
              <a:rPr lang="es-ES" dirty="0" smtClean="0"/>
              <a:t>(</a:t>
            </a:r>
            <a:r>
              <a:rPr lang="es-ES" dirty="0" err="1" smtClean="0"/>
              <a:t>n.nodo</a:t>
            </a:r>
            <a:r>
              <a:rPr lang="es-ES" dirty="0"/>
              <a:t>);//O(1)(</a:t>
            </a:r>
            <a:r>
              <a:rPr lang="es-ES" dirty="0" err="1"/>
              <a:t>anadirNodo</a:t>
            </a:r>
            <a:r>
              <a:rPr lang="es-ES" dirty="0"/>
              <a:t> eficiencia)		</a:t>
            </a:r>
            <a:r>
              <a:rPr lang="es-ES" dirty="0" err="1"/>
              <a:t>candidatos.pop_front</a:t>
            </a:r>
            <a:r>
              <a:rPr lang="es-ES" dirty="0"/>
              <a:t>();//O(1)		</a:t>
            </a:r>
            <a:endParaRPr lang="es-ES" dirty="0" smtClean="0"/>
          </a:p>
          <a:p>
            <a:pPr marL="342900" lvl="0" indent="-342900">
              <a:lnSpc>
                <a:spcPct val="100000"/>
              </a:lnSpc>
              <a:spcBef>
                <a:spcPts val="0"/>
              </a:spcBef>
              <a:buClrTx/>
              <a:buSzTx/>
            </a:pPr>
            <a:r>
              <a:rPr lang="es-ES" dirty="0"/>
              <a:t>	</a:t>
            </a:r>
            <a:r>
              <a:rPr lang="es-ES" dirty="0" smtClean="0"/>
              <a:t>	</a:t>
            </a:r>
            <a:r>
              <a:rPr lang="es-ES" dirty="0" err="1" smtClean="0"/>
              <a:t>n_aristas</a:t>
            </a:r>
            <a:r>
              <a:rPr lang="es-ES" dirty="0" smtClean="0"/>
              <a:t> </a:t>
            </a:r>
            <a:r>
              <a:rPr lang="es-ES" dirty="0"/>
              <a:t>= 0;	</a:t>
            </a:r>
            <a:r>
              <a:rPr lang="es-ES" dirty="0" smtClean="0"/>
              <a:t>} //O(1)</a:t>
            </a:r>
            <a:endParaRPr lang="es-ES" dirty="0"/>
          </a:p>
        </p:txBody>
      </p:sp>
    </p:spTree>
    <p:extLst>
      <p:ext uri="{BB962C8B-B14F-4D97-AF65-F5344CB8AC3E}">
        <p14:creationId xmlns:p14="http://schemas.microsoft.com/office/powerpoint/2010/main" val="39284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788" y="260648"/>
            <a:ext cx="8686800" cy="1008112"/>
          </a:xfrm>
        </p:spPr>
        <p:txBody>
          <a:bodyPr/>
          <a:lstStyle/>
          <a:p>
            <a:r>
              <a:rPr lang="es-ES" dirty="0" smtClean="0"/>
              <a:t>Eficiencia </a:t>
            </a:r>
            <a:r>
              <a:rPr lang="es-ES" dirty="0" err="1" smtClean="0"/>
              <a:t>Teorica</a:t>
            </a:r>
            <a:endParaRPr lang="es-ES" dirty="0"/>
          </a:p>
        </p:txBody>
      </p:sp>
      <p:sp>
        <p:nvSpPr>
          <p:cNvPr id="3" name="Marcador de texto 2"/>
          <p:cNvSpPr>
            <a:spLocks noGrp="1"/>
          </p:cNvSpPr>
          <p:nvPr>
            <p:ph type="body" idx="1"/>
          </p:nvPr>
        </p:nvSpPr>
        <p:spPr>
          <a:xfrm>
            <a:off x="333772" y="1484784"/>
            <a:ext cx="11521280" cy="4896544"/>
          </a:xfrm>
        </p:spPr>
        <p:txBody>
          <a:bodyPr>
            <a:normAutofit/>
          </a:bodyPr>
          <a:lstStyle/>
          <a:p>
            <a:pPr marL="342900" lvl="0" indent="-342900">
              <a:lnSpc>
                <a:spcPct val="100000"/>
              </a:lnSpc>
              <a:spcBef>
                <a:spcPts val="0"/>
              </a:spcBef>
              <a:buClrTx/>
              <a:buSzTx/>
            </a:pPr>
            <a:r>
              <a:rPr lang="es-ES" dirty="0" smtClean="0"/>
              <a:t>Tenemos un </a:t>
            </a:r>
            <a:r>
              <a:rPr lang="es-ES" dirty="0" err="1" smtClean="0"/>
              <a:t>while</a:t>
            </a:r>
            <a:r>
              <a:rPr lang="es-ES" dirty="0" smtClean="0"/>
              <a:t> con una eficiencia de 0(n),</a:t>
            </a:r>
          </a:p>
          <a:p>
            <a:pPr marL="342900" lvl="0" indent="-342900">
              <a:lnSpc>
                <a:spcPct val="100000"/>
              </a:lnSpc>
              <a:spcBef>
                <a:spcPts val="0"/>
              </a:spcBef>
              <a:buClrTx/>
              <a:buSzTx/>
              <a:buFont typeface="Arial" charset="0"/>
              <a:buChar char="•"/>
            </a:pPr>
            <a:r>
              <a:rPr lang="es-ES" dirty="0" smtClean="0"/>
              <a:t>Dentro del </a:t>
            </a:r>
            <a:r>
              <a:rPr lang="es-ES" dirty="0" err="1" smtClean="0"/>
              <a:t>while</a:t>
            </a:r>
            <a:r>
              <a:rPr lang="es-ES" dirty="0" smtClean="0"/>
              <a:t> encontramos 5 operaciones con un coste O(1)</a:t>
            </a:r>
          </a:p>
          <a:p>
            <a:pPr marL="342900" lvl="0" indent="-342900">
              <a:lnSpc>
                <a:spcPct val="100000"/>
              </a:lnSpc>
              <a:spcBef>
                <a:spcPts val="0"/>
              </a:spcBef>
              <a:buClrTx/>
              <a:buSzTx/>
              <a:buFont typeface="Arial" charset="0"/>
              <a:buChar char="•"/>
            </a:pPr>
            <a:r>
              <a:rPr lang="es-ES" dirty="0" err="1" smtClean="0"/>
              <a:t>Tambien</a:t>
            </a:r>
            <a:r>
              <a:rPr lang="es-ES" dirty="0" smtClean="0"/>
              <a:t> tenemos un </a:t>
            </a:r>
            <a:r>
              <a:rPr lang="es-ES" dirty="0" err="1" smtClean="0"/>
              <a:t>for</a:t>
            </a:r>
            <a:r>
              <a:rPr lang="es-ES" dirty="0" smtClean="0"/>
              <a:t> O(n)</a:t>
            </a:r>
          </a:p>
          <a:p>
            <a:pPr marL="800100" lvl="1" indent="-342900">
              <a:lnSpc>
                <a:spcPct val="100000"/>
              </a:lnSpc>
              <a:spcBef>
                <a:spcPts val="0"/>
              </a:spcBef>
              <a:buClrTx/>
              <a:buSzTx/>
              <a:buFont typeface="Arial" charset="0"/>
              <a:buChar char="•"/>
            </a:pPr>
            <a:r>
              <a:rPr lang="es-ES" dirty="0" smtClean="0"/>
              <a:t>Dentro del </a:t>
            </a:r>
            <a:r>
              <a:rPr lang="es-ES" dirty="0" err="1" smtClean="0"/>
              <a:t>for</a:t>
            </a:r>
            <a:r>
              <a:rPr lang="es-ES" dirty="0" smtClean="0"/>
              <a:t> tenemos </a:t>
            </a:r>
            <a:r>
              <a:rPr lang="es-ES" smtClean="0"/>
              <a:t>una función </a:t>
            </a:r>
            <a:r>
              <a:rPr lang="es-ES" dirty="0"/>
              <a:t>con un coste de O(n) </a:t>
            </a:r>
            <a:r>
              <a:rPr lang="es-ES" dirty="0" smtClean="0"/>
              <a:t>“</a:t>
            </a:r>
            <a:r>
              <a:rPr lang="es-ES" dirty="0" err="1" smtClean="0"/>
              <a:t>EstaArista</a:t>
            </a:r>
            <a:r>
              <a:rPr lang="es-ES" dirty="0" smtClean="0"/>
              <a:t>” con una operación de comparación O(n)</a:t>
            </a:r>
          </a:p>
          <a:p>
            <a:pPr marL="1257300" lvl="2" indent="-342900">
              <a:lnSpc>
                <a:spcPct val="100000"/>
              </a:lnSpc>
              <a:spcBef>
                <a:spcPts val="0"/>
              </a:spcBef>
              <a:buClrTx/>
              <a:buSzTx/>
              <a:buFont typeface="Arial" charset="0"/>
              <a:buChar char="•"/>
            </a:pPr>
            <a:r>
              <a:rPr lang="es-ES" dirty="0" smtClean="0"/>
              <a:t>Y dentro una inserción o incremento O(1)</a:t>
            </a:r>
          </a:p>
          <a:p>
            <a:pPr>
              <a:lnSpc>
                <a:spcPct val="100000"/>
              </a:lnSpc>
              <a:spcBef>
                <a:spcPts val="0"/>
              </a:spcBef>
              <a:buClrTx/>
              <a:buSzTx/>
            </a:pPr>
            <a:endParaRPr lang="es-ES" dirty="0"/>
          </a:p>
          <a:p>
            <a:pPr>
              <a:lnSpc>
                <a:spcPct val="100000"/>
              </a:lnSpc>
              <a:spcBef>
                <a:spcPts val="0"/>
              </a:spcBef>
              <a:buClrTx/>
              <a:buSzTx/>
            </a:pPr>
            <a:r>
              <a:rPr lang="es-ES" dirty="0" smtClean="0"/>
              <a:t>Por tanto podemos concluir que T(n) = 2n^3 + 5 que en el peor de los casos O(n^3) </a:t>
            </a:r>
            <a:endParaRPr lang="es-ES" dirty="0"/>
          </a:p>
        </p:txBody>
      </p:sp>
    </p:spTree>
    <p:extLst>
      <p:ext uri="{BB962C8B-B14F-4D97-AF65-F5344CB8AC3E}">
        <p14:creationId xmlns:p14="http://schemas.microsoft.com/office/powerpoint/2010/main" val="99048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3772" y="476672"/>
            <a:ext cx="9865096" cy="864096"/>
          </a:xfrm>
        </p:spPr>
        <p:txBody>
          <a:bodyPr>
            <a:normAutofit/>
          </a:bodyPr>
          <a:lstStyle/>
          <a:p>
            <a:r>
              <a:rPr lang="es-ES" dirty="0"/>
              <a:t>Recubrimiento grafo no dirigido</a:t>
            </a:r>
            <a:endParaRPr lang="en-US" dirty="0"/>
          </a:p>
        </p:txBody>
      </p:sp>
      <p:sp>
        <p:nvSpPr>
          <p:cNvPr id="3" name="Marcador de posición de texto 2"/>
          <p:cNvSpPr>
            <a:spLocks noGrp="1"/>
          </p:cNvSpPr>
          <p:nvPr>
            <p:ph type="body" idx="1"/>
          </p:nvPr>
        </p:nvSpPr>
        <p:spPr>
          <a:xfrm>
            <a:off x="1510748" y="2069232"/>
            <a:ext cx="6959928" cy="3736032"/>
          </a:xfrm>
        </p:spPr>
        <p:txBody>
          <a:bodyPr>
            <a:normAutofit lnSpcReduction="10000"/>
          </a:bodyPr>
          <a:lstStyle/>
          <a:p>
            <a:pPr marL="342900" indent="-342900">
              <a:buFontTx/>
              <a:buChar char="-"/>
            </a:pPr>
            <a:r>
              <a:rPr lang="es-ES" sz="3600" dirty="0" smtClean="0"/>
              <a:t>Análisis del problema</a:t>
            </a:r>
          </a:p>
          <a:p>
            <a:pPr marL="342900" indent="-342900">
              <a:buFontTx/>
              <a:buChar char="-"/>
            </a:pPr>
            <a:r>
              <a:rPr lang="es-ES" sz="3600" dirty="0" smtClean="0"/>
              <a:t>Diseño de la solución</a:t>
            </a:r>
          </a:p>
          <a:p>
            <a:pPr marL="342900" indent="-342900">
              <a:buFontTx/>
              <a:buChar char="-"/>
            </a:pPr>
            <a:r>
              <a:rPr lang="es-ES" sz="3600" dirty="0" smtClean="0"/>
              <a:t>Esqueleto del algoritmo </a:t>
            </a:r>
            <a:r>
              <a:rPr lang="es-ES" sz="3600" dirty="0" err="1" smtClean="0"/>
              <a:t>Greedy</a:t>
            </a:r>
            <a:endParaRPr lang="es-ES" sz="3600" dirty="0" smtClean="0"/>
          </a:p>
          <a:p>
            <a:pPr marL="342900" indent="-342900">
              <a:buFontTx/>
              <a:buChar char="-"/>
            </a:pPr>
            <a:r>
              <a:rPr lang="es-ES" sz="3600" dirty="0" smtClean="0"/>
              <a:t>Explicación del funcionamiento del algoritmo</a:t>
            </a:r>
          </a:p>
          <a:p>
            <a:pPr marL="342900" indent="-342900">
              <a:buFontTx/>
              <a:buChar char="-"/>
            </a:pPr>
            <a:r>
              <a:rPr lang="es-ES" sz="3600" dirty="0" smtClean="0"/>
              <a:t>Enunciado de un problema real</a:t>
            </a:r>
          </a:p>
          <a:p>
            <a:pPr marL="342900" indent="-342900">
              <a:buFontTx/>
              <a:buChar char="-"/>
            </a:pPr>
            <a:r>
              <a:rPr lang="es-ES" sz="3600" dirty="0" smtClean="0"/>
              <a:t>Calculo del orden de eficiencia</a:t>
            </a:r>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9876" y="3356992"/>
            <a:ext cx="8686802" cy="1066800"/>
          </a:xfrm>
        </p:spPr>
        <p:txBody>
          <a:bodyPr>
            <a:normAutofit fontScale="90000"/>
          </a:bodyPr>
          <a:lstStyle/>
          <a:p>
            <a:pPr algn="ctr"/>
            <a:r>
              <a:rPr lang="en-US" sz="7200" dirty="0" smtClean="0"/>
              <a:t>FIN</a:t>
            </a:r>
            <a:br>
              <a:rPr lang="en-US" sz="7200" dirty="0" smtClean="0"/>
            </a:br>
            <a:r>
              <a:rPr lang="en-US" sz="7200" dirty="0"/>
              <a:t/>
            </a:r>
            <a:br>
              <a:rPr lang="en-US" sz="7200" dirty="0"/>
            </a:br>
            <a:r>
              <a:rPr lang="en-US" sz="7200" dirty="0" smtClean="0"/>
              <a:t>Gracias </a:t>
            </a:r>
            <a:r>
              <a:rPr lang="en-US" sz="7200" dirty="0" err="1" smtClean="0"/>
              <a:t>por</a:t>
            </a:r>
            <a:r>
              <a:rPr lang="en-US" sz="7200" dirty="0" smtClean="0"/>
              <a:t> </a:t>
            </a:r>
            <a:r>
              <a:rPr lang="en-US" sz="7200" dirty="0" err="1" smtClean="0"/>
              <a:t>su</a:t>
            </a:r>
            <a:r>
              <a:rPr lang="en-US" sz="7200" dirty="0" smtClean="0"/>
              <a:t> </a:t>
            </a:r>
            <a:r>
              <a:rPr lang="en-US" sz="7200" dirty="0" err="1" smtClean="0"/>
              <a:t>atención</a:t>
            </a:r>
            <a:endParaRPr lang="en-US" sz="7200" dirty="0"/>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219" y="260648"/>
            <a:ext cx="8686800" cy="792088"/>
          </a:xfrm>
        </p:spPr>
        <p:txBody>
          <a:bodyPr>
            <a:normAutofit fontScale="90000"/>
          </a:bodyPr>
          <a:lstStyle/>
          <a:p>
            <a:r>
              <a:rPr lang="es-ES" dirty="0" smtClean="0"/>
              <a:t>Recubrimiento grafo no dirigido</a:t>
            </a:r>
            <a:endParaRPr lang="en-US" dirty="0"/>
          </a:p>
        </p:txBody>
      </p:sp>
      <p:sp>
        <p:nvSpPr>
          <p:cNvPr id="6"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Análisis</a:t>
            </a:r>
            <a:r>
              <a:rPr lang="en-US" sz="3600" dirty="0" smtClean="0"/>
              <a:t> del </a:t>
            </a:r>
            <a:r>
              <a:rPr lang="en-US" sz="3600" dirty="0" err="1" smtClean="0"/>
              <a:t>problema</a:t>
            </a:r>
            <a:endParaRPr lang="en-US" sz="3600" dirty="0"/>
          </a:p>
        </p:txBody>
      </p:sp>
      <p:sp>
        <p:nvSpPr>
          <p:cNvPr id="4" name="Marcador de posición de texto 2"/>
          <p:cNvSpPr>
            <a:spLocks noGrp="1"/>
          </p:cNvSpPr>
          <p:nvPr>
            <p:ph type="body" idx="1"/>
          </p:nvPr>
        </p:nvSpPr>
        <p:spPr>
          <a:xfrm>
            <a:off x="505495" y="1644080"/>
            <a:ext cx="8928992" cy="4312096"/>
          </a:xfrm>
        </p:spPr>
        <p:txBody>
          <a:bodyPr>
            <a:normAutofit/>
          </a:bodyPr>
          <a:lstStyle/>
          <a:p>
            <a:pPr algn="just"/>
            <a:r>
              <a:rPr lang="en-US" sz="2800" dirty="0" err="1" smtClean="0"/>
              <a:t>En</a:t>
            </a:r>
            <a:r>
              <a:rPr lang="en-US" sz="2800" dirty="0" smtClean="0"/>
              <a:t> </a:t>
            </a:r>
            <a:r>
              <a:rPr lang="en-US" sz="2800" dirty="0" err="1" smtClean="0"/>
              <a:t>este</a:t>
            </a:r>
            <a:r>
              <a:rPr lang="en-US" sz="2800" dirty="0" smtClean="0"/>
              <a:t> </a:t>
            </a:r>
            <a:r>
              <a:rPr lang="en-US" sz="2800" dirty="0" err="1" smtClean="0"/>
              <a:t>problema</a:t>
            </a:r>
            <a:r>
              <a:rPr lang="en-US" sz="2800" dirty="0" smtClean="0"/>
              <a:t> </a:t>
            </a:r>
            <a:r>
              <a:rPr lang="en-US" sz="2800" dirty="0" err="1" smtClean="0"/>
              <a:t>tenemos</a:t>
            </a:r>
            <a:r>
              <a:rPr lang="en-US" sz="2800" dirty="0" smtClean="0"/>
              <a:t> un </a:t>
            </a:r>
            <a:r>
              <a:rPr lang="en-US" sz="2800" dirty="0" err="1" smtClean="0"/>
              <a:t>grafo</a:t>
            </a:r>
            <a:r>
              <a:rPr lang="en-US" sz="2800" dirty="0" smtClean="0"/>
              <a:t> no </a:t>
            </a:r>
            <a:r>
              <a:rPr lang="en-US" sz="2800" dirty="0" err="1" smtClean="0"/>
              <a:t>dirigido</a:t>
            </a:r>
            <a:r>
              <a:rPr lang="en-US" sz="2800" dirty="0" smtClean="0"/>
              <a:t> </a:t>
            </a:r>
            <a:r>
              <a:rPr lang="en-US" sz="2800" dirty="0" err="1" smtClean="0"/>
              <a:t>formado</a:t>
            </a:r>
            <a:r>
              <a:rPr lang="en-US" sz="2800" dirty="0" smtClean="0"/>
              <a:t> </a:t>
            </a:r>
            <a:r>
              <a:rPr lang="en-US" sz="2800" dirty="0" err="1" smtClean="0"/>
              <a:t>por</a:t>
            </a:r>
            <a:r>
              <a:rPr lang="en-US" sz="2800" dirty="0" smtClean="0"/>
              <a:t> vertices y </a:t>
            </a:r>
            <a:r>
              <a:rPr lang="en-US" sz="2800" dirty="0" err="1" smtClean="0"/>
              <a:t>aristas</a:t>
            </a:r>
            <a:r>
              <a:rPr lang="en-US" sz="2800" dirty="0" smtClean="0"/>
              <a:t>.</a:t>
            </a:r>
          </a:p>
          <a:p>
            <a:pPr algn="just"/>
            <a:endParaRPr lang="en-US" sz="2800" dirty="0" smtClean="0"/>
          </a:p>
          <a:p>
            <a:pPr algn="just"/>
            <a:r>
              <a:rPr lang="en-US" sz="2800" dirty="0" err="1" smtClean="0"/>
              <a:t>Consiste</a:t>
            </a:r>
            <a:r>
              <a:rPr lang="en-US" sz="2800" dirty="0" smtClean="0"/>
              <a:t> </a:t>
            </a:r>
            <a:r>
              <a:rPr lang="en-US" sz="2800" dirty="0" err="1" smtClean="0"/>
              <a:t>en</a:t>
            </a:r>
            <a:r>
              <a:rPr lang="en-US" sz="2800" dirty="0" smtClean="0"/>
              <a:t> </a:t>
            </a:r>
            <a:r>
              <a:rPr lang="en-US" sz="2800" dirty="0" err="1" smtClean="0"/>
              <a:t>recubrir</a:t>
            </a:r>
            <a:r>
              <a:rPr lang="en-US" sz="2800" dirty="0" smtClean="0"/>
              <a:t> </a:t>
            </a:r>
            <a:r>
              <a:rPr lang="en-US" sz="2800" dirty="0" err="1" smtClean="0"/>
              <a:t>todas</a:t>
            </a:r>
            <a:r>
              <a:rPr lang="en-US" sz="2800" dirty="0" smtClean="0"/>
              <a:t> las </a:t>
            </a:r>
            <a:r>
              <a:rPr lang="en-US" sz="2800" dirty="0" err="1" smtClean="0"/>
              <a:t>aristas</a:t>
            </a:r>
            <a:r>
              <a:rPr lang="en-US" sz="2800" dirty="0" smtClean="0"/>
              <a:t> del </a:t>
            </a:r>
            <a:r>
              <a:rPr lang="en-US" sz="2800" dirty="0" err="1" smtClean="0"/>
              <a:t>grafo</a:t>
            </a:r>
            <a:r>
              <a:rPr lang="en-US" sz="2800" dirty="0" smtClean="0"/>
              <a:t> con el </a:t>
            </a:r>
            <a:r>
              <a:rPr lang="en-US" sz="2800" dirty="0" err="1" smtClean="0"/>
              <a:t>mínimo</a:t>
            </a:r>
            <a:r>
              <a:rPr lang="en-US" sz="2800" dirty="0" smtClean="0"/>
              <a:t> </a:t>
            </a:r>
            <a:r>
              <a:rPr lang="en-US" sz="2800" dirty="0" err="1" smtClean="0"/>
              <a:t>número</a:t>
            </a:r>
            <a:r>
              <a:rPr lang="en-US" sz="2800" dirty="0" smtClean="0"/>
              <a:t> de vertices.</a:t>
            </a:r>
          </a:p>
          <a:p>
            <a:pPr marL="571500" indent="-571500" algn="just">
              <a:buFont typeface="Arial" panose="020B0604020202020204" pitchFamily="34" charset="0"/>
              <a:buChar char="•"/>
            </a:pPr>
            <a:endParaRPr lang="en-US" sz="36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4342928"/>
            <a:ext cx="5256584" cy="177397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1171" y="3745832"/>
            <a:ext cx="3595929" cy="3139552"/>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356" y="3977201"/>
            <a:ext cx="3077004" cy="2505425"/>
          </a:xfrm>
          <a:prstGeom prst="rect">
            <a:avLst/>
          </a:prstGeom>
        </p:spPr>
      </p:pic>
      <p:sp>
        <p:nvSpPr>
          <p:cNvPr id="8" name="Rectángulo 7"/>
          <p:cNvSpPr/>
          <p:nvPr/>
        </p:nvSpPr>
        <p:spPr>
          <a:xfrm>
            <a:off x="505495" y="5747568"/>
            <a:ext cx="918200" cy="369332"/>
          </a:xfrm>
          <a:prstGeom prst="rect">
            <a:avLst/>
          </a:prstGeom>
        </p:spPr>
        <p:txBody>
          <a:bodyPr wrap="none">
            <a:spAutoFit/>
          </a:bodyPr>
          <a:lstStyle/>
          <a:p>
            <a:pPr algn="just"/>
            <a:r>
              <a:rPr lang="en-US" dirty="0" err="1" smtClean="0"/>
              <a:t>Grafo</a:t>
            </a:r>
            <a:r>
              <a:rPr lang="en-US" dirty="0" smtClean="0"/>
              <a:t> 2</a:t>
            </a:r>
            <a:endParaRPr lang="en-US" dirty="0"/>
          </a:p>
        </p:txBody>
      </p:sp>
      <p:sp>
        <p:nvSpPr>
          <p:cNvPr id="9" name="Rectángulo 8"/>
          <p:cNvSpPr/>
          <p:nvPr/>
        </p:nvSpPr>
        <p:spPr>
          <a:xfrm>
            <a:off x="6630682" y="5834335"/>
            <a:ext cx="918200" cy="369332"/>
          </a:xfrm>
          <a:prstGeom prst="rect">
            <a:avLst/>
          </a:prstGeom>
        </p:spPr>
        <p:txBody>
          <a:bodyPr wrap="none">
            <a:spAutoFit/>
          </a:bodyPr>
          <a:lstStyle/>
          <a:p>
            <a:pPr algn="just"/>
            <a:r>
              <a:rPr lang="en-US" dirty="0" err="1" smtClean="0"/>
              <a:t>Grafo</a:t>
            </a:r>
            <a:r>
              <a:rPr lang="en-US" dirty="0" smtClean="0"/>
              <a:t> 1</a:t>
            </a:r>
            <a:endParaRPr lang="en-US" dirty="0"/>
          </a:p>
        </p:txBody>
      </p:sp>
      <p:sp>
        <p:nvSpPr>
          <p:cNvPr id="10" name="Rectángulo 9"/>
          <p:cNvSpPr/>
          <p:nvPr/>
        </p:nvSpPr>
        <p:spPr>
          <a:xfrm>
            <a:off x="10918948" y="5649669"/>
            <a:ext cx="918200" cy="369332"/>
          </a:xfrm>
          <a:prstGeom prst="rect">
            <a:avLst/>
          </a:prstGeom>
        </p:spPr>
        <p:txBody>
          <a:bodyPr wrap="none">
            <a:spAutoFit/>
          </a:bodyPr>
          <a:lstStyle/>
          <a:p>
            <a:pPr algn="just"/>
            <a:r>
              <a:rPr lang="en-US" dirty="0" err="1" smtClean="0"/>
              <a:t>Grafo</a:t>
            </a:r>
            <a:r>
              <a:rPr lang="en-US" dirty="0" smtClean="0"/>
              <a:t> 3</a:t>
            </a:r>
            <a:endParaRPr lang="en-US" dirty="0"/>
          </a:p>
        </p:txBody>
      </p:sp>
    </p:spTree>
    <p:extLst>
      <p:ext uri="{BB962C8B-B14F-4D97-AF65-F5344CB8AC3E}">
        <p14:creationId xmlns:p14="http://schemas.microsoft.com/office/powerpoint/2010/main" val="241166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3772" y="-27384"/>
            <a:ext cx="8686800" cy="792088"/>
          </a:xfrm>
        </p:spPr>
        <p:txBody>
          <a:bodyPr>
            <a:normAutofit fontScale="90000"/>
          </a:bodyPr>
          <a:lstStyle/>
          <a:p>
            <a:r>
              <a:rPr lang="es-ES" dirty="0"/>
              <a:t>Recubrimiento grafo no dirigido</a:t>
            </a:r>
            <a:endParaRPr lang="en-US" dirty="0"/>
          </a:p>
        </p:txBody>
      </p:sp>
      <p:sp>
        <p:nvSpPr>
          <p:cNvPr id="6" name="Título 1"/>
          <p:cNvSpPr txBox="1">
            <a:spLocks/>
          </p:cNvSpPr>
          <p:nvPr/>
        </p:nvSpPr>
        <p:spPr>
          <a:xfrm>
            <a:off x="1082453" y="548680"/>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Diseño</a:t>
            </a:r>
            <a:r>
              <a:rPr lang="en-US" sz="3600" dirty="0" smtClean="0"/>
              <a:t> de la </a:t>
            </a:r>
            <a:r>
              <a:rPr lang="en-US" sz="3600" dirty="0" err="1" smtClean="0"/>
              <a:t>solución</a:t>
            </a:r>
            <a:endParaRPr lang="en-US" sz="3600" dirty="0"/>
          </a:p>
        </p:txBody>
      </p:sp>
      <p:sp>
        <p:nvSpPr>
          <p:cNvPr id="7" name="Rectángulo 6"/>
          <p:cNvSpPr/>
          <p:nvPr/>
        </p:nvSpPr>
        <p:spPr>
          <a:xfrm>
            <a:off x="25546" y="1484784"/>
            <a:ext cx="6840760" cy="5078313"/>
          </a:xfrm>
          <a:prstGeom prst="rect">
            <a:avLst/>
          </a:prstGeom>
          <a:solidFill>
            <a:schemeClr val="bg1"/>
          </a:solidFill>
        </p:spPr>
        <p:txBody>
          <a:bodyPr wrap="square">
            <a:spAutoFit/>
          </a:bodyPr>
          <a:lstStyle/>
          <a:p>
            <a:r>
              <a:rPr lang="es-ES" dirty="0" err="1"/>
              <a:t>Solucion</a:t>
            </a:r>
            <a:r>
              <a:rPr lang="es-ES" dirty="0"/>
              <a:t> Algoritmo::Recubrimiento()</a:t>
            </a:r>
          </a:p>
          <a:p>
            <a:r>
              <a:rPr lang="es-ES" dirty="0"/>
              <a:t>{</a:t>
            </a:r>
          </a:p>
          <a:p>
            <a:r>
              <a:rPr lang="es-ES" dirty="0" smtClean="0"/>
              <a:t>     </a:t>
            </a:r>
            <a:r>
              <a:rPr lang="es-ES" dirty="0" err="1" smtClean="0"/>
              <a:t>list</a:t>
            </a:r>
            <a:r>
              <a:rPr lang="es-ES" dirty="0" smtClean="0"/>
              <a:t>&lt;candidato</a:t>
            </a:r>
            <a:r>
              <a:rPr lang="es-ES" dirty="0"/>
              <a:t>&gt; candidatos;</a:t>
            </a:r>
          </a:p>
          <a:p>
            <a:r>
              <a:rPr lang="es-ES" dirty="0" smtClean="0"/>
              <a:t>     candidato </a:t>
            </a:r>
            <a:r>
              <a:rPr lang="es-ES" dirty="0"/>
              <a:t>n;</a:t>
            </a:r>
          </a:p>
          <a:p>
            <a:r>
              <a:rPr lang="es-ES" dirty="0"/>
              <a:t>     </a:t>
            </a:r>
            <a:r>
              <a:rPr lang="es-ES" dirty="0" err="1" smtClean="0"/>
              <a:t>Solucion</a:t>
            </a:r>
            <a:r>
              <a:rPr lang="es-ES" dirty="0" smtClean="0"/>
              <a:t> </a:t>
            </a:r>
            <a:r>
              <a:rPr lang="es-ES" dirty="0"/>
              <a:t>sol;</a:t>
            </a:r>
          </a:p>
          <a:p>
            <a:r>
              <a:rPr lang="es-ES" dirty="0"/>
              <a:t> </a:t>
            </a:r>
            <a:r>
              <a:rPr lang="es-ES" dirty="0" smtClean="0"/>
              <a:t>    vector&lt;</a:t>
            </a:r>
            <a:r>
              <a:rPr lang="es-ES" dirty="0" err="1" smtClean="0"/>
              <a:t>pair</a:t>
            </a:r>
            <a:r>
              <a:rPr lang="es-ES" dirty="0" smtClean="0"/>
              <a:t>&lt;</a:t>
            </a:r>
            <a:r>
              <a:rPr lang="es-ES" dirty="0" err="1" smtClean="0"/>
              <a:t>int,int</a:t>
            </a:r>
            <a:r>
              <a:rPr lang="es-ES" dirty="0"/>
              <a:t>&gt; &gt;</a:t>
            </a:r>
            <a:r>
              <a:rPr lang="es-ES" dirty="0" err="1"/>
              <a:t>aristas_usadas</a:t>
            </a:r>
            <a:r>
              <a:rPr lang="es-ES" dirty="0"/>
              <a:t>;</a:t>
            </a:r>
          </a:p>
          <a:p>
            <a:r>
              <a:rPr lang="es-ES" dirty="0" smtClean="0"/>
              <a:t>     </a:t>
            </a:r>
            <a:r>
              <a:rPr lang="es-ES" dirty="0" err="1" smtClean="0"/>
              <a:t>int</a:t>
            </a:r>
            <a:r>
              <a:rPr lang="es-ES" dirty="0" smtClean="0"/>
              <a:t> </a:t>
            </a:r>
            <a:r>
              <a:rPr lang="es-ES" dirty="0" err="1"/>
              <a:t>n_aristas</a:t>
            </a:r>
            <a:r>
              <a:rPr lang="es-ES" dirty="0"/>
              <a:t> = 0;</a:t>
            </a:r>
          </a:p>
          <a:p>
            <a:endParaRPr lang="es-ES" dirty="0"/>
          </a:p>
          <a:p>
            <a:r>
              <a:rPr lang="es-ES" dirty="0" smtClean="0"/>
              <a:t>     //</a:t>
            </a:r>
            <a:r>
              <a:rPr lang="es-ES" dirty="0"/>
              <a:t>INICIALIZAMOS CANDIDATOS</a:t>
            </a:r>
          </a:p>
          <a:p>
            <a:r>
              <a:rPr lang="es-ES" dirty="0" smtClean="0"/>
              <a:t>     </a:t>
            </a:r>
            <a:r>
              <a:rPr lang="es-ES" dirty="0" err="1" smtClean="0"/>
              <a:t>for</a:t>
            </a:r>
            <a:r>
              <a:rPr lang="es-ES" dirty="0" smtClean="0"/>
              <a:t> </a:t>
            </a:r>
            <a:r>
              <a:rPr lang="es-ES" dirty="0"/>
              <a:t>(</a:t>
            </a:r>
            <a:r>
              <a:rPr lang="es-ES" dirty="0" err="1"/>
              <a:t>int</a:t>
            </a:r>
            <a:r>
              <a:rPr lang="es-ES" dirty="0"/>
              <a:t> i = 0; i &lt; </a:t>
            </a:r>
            <a:r>
              <a:rPr lang="es-ES" dirty="0" err="1"/>
              <a:t>p.getTamanio</a:t>
            </a:r>
            <a:r>
              <a:rPr lang="es-ES" dirty="0"/>
              <a:t>(); ++i){</a:t>
            </a:r>
          </a:p>
          <a:p>
            <a:r>
              <a:rPr lang="es-ES" dirty="0"/>
              <a:t> </a:t>
            </a:r>
            <a:r>
              <a:rPr lang="es-ES" dirty="0" smtClean="0"/>
              <a:t>          </a:t>
            </a:r>
            <a:r>
              <a:rPr lang="es-ES" dirty="0" err="1" smtClean="0"/>
              <a:t>n.nodo</a:t>
            </a:r>
            <a:r>
              <a:rPr lang="es-ES" dirty="0" smtClean="0"/>
              <a:t> </a:t>
            </a:r>
            <a:r>
              <a:rPr lang="es-ES" dirty="0"/>
              <a:t>= i;</a:t>
            </a:r>
          </a:p>
          <a:p>
            <a:r>
              <a:rPr lang="es-ES" dirty="0"/>
              <a:t> </a:t>
            </a:r>
            <a:r>
              <a:rPr lang="es-ES" dirty="0" smtClean="0"/>
              <a:t>          </a:t>
            </a:r>
            <a:r>
              <a:rPr lang="es-ES" dirty="0" err="1" smtClean="0"/>
              <a:t>for</a:t>
            </a:r>
            <a:r>
              <a:rPr lang="es-ES" dirty="0" smtClean="0"/>
              <a:t> </a:t>
            </a:r>
            <a:r>
              <a:rPr lang="es-ES" dirty="0"/>
              <a:t>(</a:t>
            </a:r>
            <a:r>
              <a:rPr lang="es-ES" dirty="0" err="1"/>
              <a:t>int</a:t>
            </a:r>
            <a:r>
              <a:rPr lang="es-ES" dirty="0"/>
              <a:t> k = 0; k &lt; </a:t>
            </a:r>
            <a:r>
              <a:rPr lang="es-ES" dirty="0" err="1"/>
              <a:t>p.getTamanio</a:t>
            </a:r>
            <a:r>
              <a:rPr lang="es-ES" dirty="0"/>
              <a:t>(); ++k){</a:t>
            </a:r>
          </a:p>
          <a:p>
            <a:r>
              <a:rPr lang="es-ES" dirty="0"/>
              <a:t> </a:t>
            </a:r>
            <a:r>
              <a:rPr lang="es-ES" dirty="0" smtClean="0"/>
              <a:t>              </a:t>
            </a:r>
            <a:r>
              <a:rPr lang="es-ES" dirty="0" err="1" smtClean="0"/>
              <a:t>if</a:t>
            </a:r>
            <a:r>
              <a:rPr lang="es-ES" dirty="0" smtClean="0"/>
              <a:t> </a:t>
            </a:r>
            <a:r>
              <a:rPr lang="es-ES" dirty="0"/>
              <a:t>( </a:t>
            </a:r>
            <a:r>
              <a:rPr lang="es-ES" dirty="0" err="1"/>
              <a:t>p.getElemento</a:t>
            </a:r>
            <a:r>
              <a:rPr lang="es-ES" dirty="0"/>
              <a:t>(</a:t>
            </a:r>
            <a:r>
              <a:rPr lang="es-ES" dirty="0" err="1"/>
              <a:t>i,k</a:t>
            </a:r>
            <a:r>
              <a:rPr lang="es-ES" dirty="0"/>
              <a:t>) == 1)</a:t>
            </a:r>
          </a:p>
          <a:p>
            <a:r>
              <a:rPr lang="es-ES" dirty="0"/>
              <a:t> </a:t>
            </a:r>
            <a:r>
              <a:rPr lang="es-ES" dirty="0" smtClean="0"/>
              <a:t>                   </a:t>
            </a:r>
            <a:r>
              <a:rPr lang="es-ES" dirty="0" err="1" smtClean="0"/>
              <a:t>n.aristas.push_back</a:t>
            </a:r>
            <a:r>
              <a:rPr lang="es-ES" dirty="0" smtClean="0"/>
              <a:t>(</a:t>
            </a:r>
            <a:r>
              <a:rPr lang="es-ES" dirty="0" err="1" smtClean="0"/>
              <a:t>pair</a:t>
            </a:r>
            <a:r>
              <a:rPr lang="es-ES" dirty="0" smtClean="0"/>
              <a:t>&lt;</a:t>
            </a:r>
            <a:r>
              <a:rPr lang="es-ES" dirty="0" err="1" smtClean="0"/>
              <a:t>int,int</a:t>
            </a:r>
            <a:r>
              <a:rPr lang="es-ES" dirty="0"/>
              <a:t>&gt;(</a:t>
            </a:r>
            <a:r>
              <a:rPr lang="es-ES" dirty="0" err="1"/>
              <a:t>i,k</a:t>
            </a:r>
            <a:r>
              <a:rPr lang="es-ES" dirty="0"/>
              <a:t>));</a:t>
            </a:r>
          </a:p>
          <a:p>
            <a:r>
              <a:rPr lang="es-ES" dirty="0"/>
              <a:t> </a:t>
            </a:r>
            <a:r>
              <a:rPr lang="es-ES" dirty="0" smtClean="0"/>
              <a:t>          }</a:t>
            </a:r>
            <a:endParaRPr lang="es-ES" dirty="0"/>
          </a:p>
          <a:p>
            <a:r>
              <a:rPr lang="es-ES" dirty="0"/>
              <a:t> </a:t>
            </a:r>
            <a:r>
              <a:rPr lang="es-ES" dirty="0" smtClean="0"/>
              <a:t>          </a:t>
            </a:r>
            <a:r>
              <a:rPr lang="es-ES" dirty="0" err="1" smtClean="0"/>
              <a:t>candidatos.push_back</a:t>
            </a:r>
            <a:r>
              <a:rPr lang="es-ES" dirty="0" smtClean="0"/>
              <a:t>(n</a:t>
            </a:r>
            <a:r>
              <a:rPr lang="es-ES" dirty="0"/>
              <a:t>);</a:t>
            </a:r>
          </a:p>
          <a:p>
            <a:r>
              <a:rPr lang="es-ES" dirty="0"/>
              <a:t> </a:t>
            </a:r>
            <a:r>
              <a:rPr lang="es-ES" dirty="0" smtClean="0"/>
              <a:t>          </a:t>
            </a:r>
            <a:r>
              <a:rPr lang="es-ES" dirty="0" err="1" smtClean="0"/>
              <a:t>n.aristas.clear</a:t>
            </a:r>
            <a:r>
              <a:rPr lang="es-ES" dirty="0"/>
              <a:t>();</a:t>
            </a:r>
          </a:p>
          <a:p>
            <a:r>
              <a:rPr lang="es-ES" dirty="0"/>
              <a:t> </a:t>
            </a:r>
            <a:r>
              <a:rPr lang="es-ES" dirty="0" smtClean="0"/>
              <a:t>    }</a:t>
            </a:r>
            <a:endParaRPr lang="es-ES" dirty="0"/>
          </a:p>
        </p:txBody>
      </p:sp>
      <p:sp>
        <p:nvSpPr>
          <p:cNvPr id="8" name="Rectángulo 7"/>
          <p:cNvSpPr/>
          <p:nvPr/>
        </p:nvSpPr>
        <p:spPr>
          <a:xfrm>
            <a:off x="5806380" y="1253073"/>
            <a:ext cx="6480720" cy="5632311"/>
          </a:xfrm>
          <a:prstGeom prst="rect">
            <a:avLst/>
          </a:prstGeom>
          <a:solidFill>
            <a:schemeClr val="bg1"/>
          </a:solidFill>
        </p:spPr>
        <p:txBody>
          <a:bodyPr wrap="square">
            <a:spAutoFit/>
          </a:bodyPr>
          <a:lstStyle/>
          <a:p>
            <a:endParaRPr lang="es-ES" dirty="0"/>
          </a:p>
          <a:p>
            <a:r>
              <a:rPr lang="es-ES" dirty="0" err="1" smtClean="0"/>
              <a:t>candidatos.sort</a:t>
            </a:r>
            <a:r>
              <a:rPr lang="es-ES" dirty="0" smtClean="0"/>
              <a:t>();//ordena candidatos </a:t>
            </a:r>
            <a:r>
              <a:rPr lang="es-ES" dirty="0"/>
              <a:t>de menor a mayor grado</a:t>
            </a:r>
          </a:p>
          <a:p>
            <a:r>
              <a:rPr lang="es-ES" dirty="0" err="1" smtClean="0"/>
              <a:t>candidatos.reverse</a:t>
            </a:r>
            <a:r>
              <a:rPr lang="es-ES" dirty="0"/>
              <a:t>(); </a:t>
            </a:r>
            <a:r>
              <a:rPr lang="es-ES" dirty="0" smtClean="0"/>
              <a:t>//</a:t>
            </a:r>
            <a:r>
              <a:rPr lang="es-ES" dirty="0" err="1" smtClean="0"/>
              <a:t>oredena</a:t>
            </a:r>
            <a:r>
              <a:rPr lang="es-ES" dirty="0" smtClean="0"/>
              <a:t> </a:t>
            </a:r>
            <a:r>
              <a:rPr lang="es-ES" dirty="0"/>
              <a:t>de mayor a menor </a:t>
            </a:r>
            <a:r>
              <a:rPr lang="es-ES" dirty="0" smtClean="0"/>
              <a:t>grado</a:t>
            </a:r>
            <a:endParaRPr lang="es-ES" dirty="0"/>
          </a:p>
          <a:p>
            <a:endParaRPr lang="es-ES" dirty="0"/>
          </a:p>
          <a:p>
            <a:r>
              <a:rPr lang="es-ES" dirty="0" smtClean="0"/>
              <a:t>//</a:t>
            </a:r>
            <a:r>
              <a:rPr lang="es-ES" dirty="0"/>
              <a:t>OPERACIÓN</a:t>
            </a:r>
          </a:p>
          <a:p>
            <a:r>
              <a:rPr lang="es-ES" dirty="0" err="1" smtClean="0"/>
              <a:t>while</a:t>
            </a:r>
            <a:r>
              <a:rPr lang="es-ES" dirty="0" smtClean="0"/>
              <a:t>(</a:t>
            </a:r>
            <a:r>
              <a:rPr lang="es-ES" dirty="0" err="1" smtClean="0"/>
              <a:t>aristas_usadas.size</a:t>
            </a:r>
            <a:r>
              <a:rPr lang="es-ES" dirty="0"/>
              <a:t>() &lt; </a:t>
            </a:r>
            <a:r>
              <a:rPr lang="es-ES" dirty="0" err="1"/>
              <a:t>num_aristas</a:t>
            </a:r>
            <a:r>
              <a:rPr lang="es-ES" dirty="0"/>
              <a:t>){</a:t>
            </a:r>
          </a:p>
          <a:p>
            <a:r>
              <a:rPr lang="es-ES" dirty="0"/>
              <a:t>	n =  </a:t>
            </a:r>
            <a:r>
              <a:rPr lang="es-ES" dirty="0" err="1"/>
              <a:t>candidatos.front</a:t>
            </a:r>
            <a:r>
              <a:rPr lang="es-ES" dirty="0" smtClean="0"/>
              <a:t>();</a:t>
            </a:r>
            <a:r>
              <a:rPr lang="es-ES" dirty="0"/>
              <a:t>		</a:t>
            </a:r>
          </a:p>
          <a:p>
            <a:r>
              <a:rPr lang="es-ES" dirty="0"/>
              <a:t>	</a:t>
            </a:r>
            <a:r>
              <a:rPr lang="es-ES" dirty="0" err="1"/>
              <a:t>for</a:t>
            </a:r>
            <a:r>
              <a:rPr lang="es-ES" dirty="0"/>
              <a:t> (</a:t>
            </a:r>
            <a:r>
              <a:rPr lang="es-ES" dirty="0" err="1"/>
              <a:t>int</a:t>
            </a:r>
            <a:r>
              <a:rPr lang="es-ES" dirty="0"/>
              <a:t> i = 0; i &lt; </a:t>
            </a:r>
            <a:r>
              <a:rPr lang="es-ES" dirty="0" err="1"/>
              <a:t>n.aristas.size</a:t>
            </a:r>
            <a:r>
              <a:rPr lang="es-ES" dirty="0"/>
              <a:t>(); ++i){</a:t>
            </a:r>
          </a:p>
          <a:p>
            <a:r>
              <a:rPr lang="es-ES" dirty="0"/>
              <a:t>	</a:t>
            </a:r>
            <a:r>
              <a:rPr lang="es-ES" dirty="0" smtClean="0"/>
              <a:t>      </a:t>
            </a:r>
            <a:r>
              <a:rPr lang="es-ES" dirty="0" err="1" smtClean="0"/>
              <a:t>if</a:t>
            </a:r>
            <a:r>
              <a:rPr lang="es-ES" dirty="0" smtClean="0"/>
              <a:t> </a:t>
            </a:r>
            <a:r>
              <a:rPr lang="es-ES" dirty="0"/>
              <a:t>(!</a:t>
            </a:r>
            <a:r>
              <a:rPr lang="es-ES" dirty="0" err="1"/>
              <a:t>EstaArista</a:t>
            </a:r>
            <a:r>
              <a:rPr lang="es-ES" dirty="0"/>
              <a:t>(</a:t>
            </a:r>
            <a:r>
              <a:rPr lang="es-ES" dirty="0" err="1"/>
              <a:t>aristas_usadas</a:t>
            </a:r>
            <a:r>
              <a:rPr lang="es-ES" dirty="0"/>
              <a:t>, </a:t>
            </a:r>
            <a:r>
              <a:rPr lang="es-ES" dirty="0" err="1"/>
              <a:t>n.aristas</a:t>
            </a:r>
            <a:r>
              <a:rPr lang="es-ES" dirty="0"/>
              <a:t>[i]))</a:t>
            </a:r>
          </a:p>
          <a:p>
            <a:r>
              <a:rPr lang="es-ES" dirty="0"/>
              <a:t>	</a:t>
            </a:r>
            <a:r>
              <a:rPr lang="es-ES" dirty="0" smtClean="0"/>
              <a:t>            </a:t>
            </a:r>
            <a:r>
              <a:rPr lang="es-ES" dirty="0" err="1" smtClean="0"/>
              <a:t>aristas_usadas.push_back</a:t>
            </a:r>
            <a:r>
              <a:rPr lang="es-ES" dirty="0" smtClean="0"/>
              <a:t>(</a:t>
            </a:r>
            <a:r>
              <a:rPr lang="es-ES" dirty="0" err="1" smtClean="0"/>
              <a:t>n.aristas</a:t>
            </a:r>
            <a:r>
              <a:rPr lang="es-ES" dirty="0" smtClean="0"/>
              <a:t>[i</a:t>
            </a:r>
            <a:r>
              <a:rPr lang="es-ES" dirty="0"/>
              <a:t>]);</a:t>
            </a:r>
          </a:p>
          <a:p>
            <a:r>
              <a:rPr lang="es-ES" dirty="0" smtClean="0"/>
              <a:t>	      </a:t>
            </a:r>
            <a:r>
              <a:rPr lang="es-ES" dirty="0" err="1" smtClean="0"/>
              <a:t>else</a:t>
            </a:r>
            <a:r>
              <a:rPr lang="es-ES" dirty="0" smtClean="0"/>
              <a:t> </a:t>
            </a:r>
            <a:r>
              <a:rPr lang="es-ES" dirty="0" err="1"/>
              <a:t>n_aristas</a:t>
            </a:r>
            <a:r>
              <a:rPr lang="es-ES" dirty="0" smtClean="0"/>
              <a:t>++;</a:t>
            </a:r>
          </a:p>
          <a:p>
            <a:r>
              <a:rPr lang="es-ES" dirty="0"/>
              <a:t>	</a:t>
            </a:r>
            <a:r>
              <a:rPr lang="es-ES" dirty="0" smtClean="0"/>
              <a:t>}</a:t>
            </a:r>
            <a:endParaRPr lang="es-ES" dirty="0"/>
          </a:p>
          <a:p>
            <a:r>
              <a:rPr lang="es-ES" dirty="0"/>
              <a:t>	</a:t>
            </a:r>
            <a:r>
              <a:rPr lang="es-ES" dirty="0" err="1"/>
              <a:t>if</a:t>
            </a:r>
            <a:r>
              <a:rPr lang="es-ES" dirty="0"/>
              <a:t> (!(</a:t>
            </a:r>
            <a:r>
              <a:rPr lang="es-ES" dirty="0" err="1"/>
              <a:t>n_aristas</a:t>
            </a:r>
            <a:r>
              <a:rPr lang="es-ES" dirty="0"/>
              <a:t> == </a:t>
            </a:r>
            <a:r>
              <a:rPr lang="es-ES" dirty="0" err="1" smtClean="0"/>
              <a:t>n.aristas.size</a:t>
            </a:r>
            <a:r>
              <a:rPr lang="es-ES" dirty="0" smtClean="0"/>
              <a:t>()))</a:t>
            </a:r>
          </a:p>
          <a:p>
            <a:r>
              <a:rPr lang="es-ES" dirty="0" smtClean="0"/>
              <a:t>                    </a:t>
            </a:r>
            <a:r>
              <a:rPr lang="es-ES" dirty="0" err="1" smtClean="0"/>
              <a:t>sol.aniadirNodo</a:t>
            </a:r>
            <a:r>
              <a:rPr lang="es-ES" dirty="0" smtClean="0"/>
              <a:t>(</a:t>
            </a:r>
            <a:r>
              <a:rPr lang="es-ES" dirty="0" err="1" smtClean="0"/>
              <a:t>n.nodo</a:t>
            </a:r>
            <a:r>
              <a:rPr lang="es-ES" dirty="0" smtClean="0"/>
              <a:t>);</a:t>
            </a:r>
          </a:p>
          <a:p>
            <a:endParaRPr lang="es-ES" dirty="0" smtClean="0"/>
          </a:p>
          <a:p>
            <a:r>
              <a:rPr lang="es-ES" dirty="0"/>
              <a:t>	</a:t>
            </a:r>
            <a:r>
              <a:rPr lang="es-ES" dirty="0" err="1"/>
              <a:t>candidatos.pop_front</a:t>
            </a:r>
            <a:r>
              <a:rPr lang="es-ES" dirty="0" smtClean="0"/>
              <a:t>();</a:t>
            </a:r>
            <a:endParaRPr lang="es-ES" dirty="0"/>
          </a:p>
          <a:p>
            <a:r>
              <a:rPr lang="es-ES" dirty="0"/>
              <a:t>	</a:t>
            </a:r>
            <a:r>
              <a:rPr lang="es-ES" dirty="0" err="1"/>
              <a:t>n_aristas</a:t>
            </a:r>
            <a:r>
              <a:rPr lang="es-ES" dirty="0"/>
              <a:t> = 0;</a:t>
            </a:r>
          </a:p>
          <a:p>
            <a:r>
              <a:rPr lang="es-ES" dirty="0" smtClean="0"/>
              <a:t>}//fin recubrimiento</a:t>
            </a:r>
          </a:p>
          <a:p>
            <a:endParaRPr lang="es-ES" dirty="0"/>
          </a:p>
          <a:p>
            <a:endParaRPr lang="es-ES" dirty="0"/>
          </a:p>
        </p:txBody>
      </p:sp>
      <p:cxnSp>
        <p:nvCxnSpPr>
          <p:cNvPr id="10" name="Conector recto 9"/>
          <p:cNvCxnSpPr/>
          <p:nvPr/>
        </p:nvCxnSpPr>
        <p:spPr>
          <a:xfrm>
            <a:off x="5806380" y="1356048"/>
            <a:ext cx="0" cy="5501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66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fontScale="92500" lnSpcReduction="20000"/>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smtClean="0"/>
              <a:t>Conjunto de candidatos</a:t>
            </a:r>
            <a:r>
              <a:rPr lang="en-US" sz="4000" smtClean="0"/>
              <a:t>: </a:t>
            </a:r>
            <a:r>
              <a:rPr lang="en-US" sz="2800" smtClean="0"/>
              <a:t>nodos </a:t>
            </a:r>
          </a:p>
          <a:p>
            <a:pPr marL="571500" indent="-571500" algn="just"/>
            <a:r>
              <a:rPr lang="en-US" sz="4000" b="1" smtClean="0"/>
              <a:t>Función Solución</a:t>
            </a:r>
            <a:r>
              <a:rPr lang="en-US" sz="4000" smtClean="0"/>
              <a:t>: </a:t>
            </a:r>
            <a:r>
              <a:rPr lang="en-US" sz="2800" smtClean="0"/>
              <a:t>mínimo número de nodos que recubren todas las aristas</a:t>
            </a:r>
          </a:p>
          <a:p>
            <a:pPr marL="571500" indent="-571500" algn="just"/>
            <a:r>
              <a:rPr lang="en-US" sz="4000" b="1" smtClean="0"/>
              <a:t>Función factible: </a:t>
            </a:r>
            <a:r>
              <a:rPr lang="en-US" sz="2800" smtClean="0"/>
              <a:t>nodos con alguna arista que no está en aristas usadas</a:t>
            </a:r>
          </a:p>
          <a:p>
            <a:pPr marL="571500" indent="-571500" algn="just"/>
            <a:r>
              <a:rPr lang="en-US" sz="4000" b="1" smtClean="0"/>
              <a:t>Función de selección</a:t>
            </a:r>
            <a:r>
              <a:rPr lang="en-US" sz="4000" smtClean="0"/>
              <a:t>: </a:t>
            </a:r>
            <a:r>
              <a:rPr lang="en-US" sz="2800" smtClean="0"/>
              <a:t>nodo con mayor grado</a:t>
            </a:r>
          </a:p>
          <a:p>
            <a:pPr marL="571500" indent="-571500" algn="just"/>
            <a:r>
              <a:rPr lang="en-US" sz="4000" b="1" smtClean="0"/>
              <a:t>Funcion objetivo</a:t>
            </a:r>
            <a:r>
              <a:rPr lang="en-US" sz="2800" smtClean="0"/>
              <a:t>: aristas totales – aristas usadas= aristas que faltan por explorar</a:t>
            </a:r>
          </a:p>
          <a:p>
            <a:pPr marL="571500" indent="-571500" algn="just"/>
            <a:r>
              <a:rPr lang="en-US" sz="4000" b="1" smtClean="0"/>
              <a:t>Conjunto prometedor: </a:t>
            </a:r>
            <a:r>
              <a:rPr lang="en-US" sz="2800" smtClean="0"/>
              <a:t>nodos cuyas aristas no estén ya exploradas</a:t>
            </a:r>
            <a:endParaRPr lang="en-US" sz="2800" dirty="0"/>
          </a:p>
        </p:txBody>
      </p:sp>
    </p:spTree>
    <p:extLst>
      <p:ext uri="{BB962C8B-B14F-4D97-AF65-F5344CB8AC3E}">
        <p14:creationId xmlns:p14="http://schemas.microsoft.com/office/powerpoint/2010/main" val="351933075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Conjunto</a:t>
            </a:r>
            <a:r>
              <a:rPr lang="en-US" sz="4000" b="1" dirty="0" smtClean="0"/>
              <a:t> de </a:t>
            </a:r>
            <a:r>
              <a:rPr lang="en-US" sz="4000" b="1" dirty="0" err="1" smtClean="0"/>
              <a:t>candidatos</a:t>
            </a:r>
            <a:r>
              <a:rPr lang="en-US" sz="4000" dirty="0" smtClean="0"/>
              <a:t>: </a:t>
            </a:r>
            <a:r>
              <a:rPr lang="en-US" sz="2800" dirty="0" err="1" smtClean="0"/>
              <a:t>nodos</a:t>
            </a:r>
            <a:endParaRPr lang="en-US" sz="2800" dirty="0"/>
          </a:p>
        </p:txBody>
      </p:sp>
      <p:sp>
        <p:nvSpPr>
          <p:cNvPr id="5" name="Rectángulo 4"/>
          <p:cNvSpPr/>
          <p:nvPr/>
        </p:nvSpPr>
        <p:spPr>
          <a:xfrm>
            <a:off x="1197868" y="2636912"/>
            <a:ext cx="3837974" cy="461665"/>
          </a:xfrm>
          <a:prstGeom prst="rect">
            <a:avLst/>
          </a:prstGeom>
        </p:spPr>
        <p:txBody>
          <a:bodyPr wrap="none">
            <a:spAutoFit/>
          </a:bodyPr>
          <a:lstStyle/>
          <a:p>
            <a:r>
              <a:rPr lang="es-ES" sz="2400" dirty="0" err="1"/>
              <a:t>list</a:t>
            </a:r>
            <a:r>
              <a:rPr lang="es-ES" sz="2400" dirty="0"/>
              <a:t>&lt;candidato&gt; candidatos;</a:t>
            </a:r>
          </a:p>
        </p:txBody>
      </p:sp>
    </p:spTree>
    <p:extLst>
      <p:ext uri="{BB962C8B-B14F-4D97-AF65-F5344CB8AC3E}">
        <p14:creationId xmlns:p14="http://schemas.microsoft.com/office/powerpoint/2010/main" val="364756630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Función</a:t>
            </a:r>
            <a:r>
              <a:rPr lang="en-US" sz="4000" b="1" dirty="0" smtClean="0"/>
              <a:t> </a:t>
            </a:r>
            <a:r>
              <a:rPr lang="en-US" sz="4000" b="1" dirty="0" err="1" smtClean="0"/>
              <a:t>Solución</a:t>
            </a:r>
            <a:r>
              <a:rPr lang="en-US" sz="4000" dirty="0" smtClean="0"/>
              <a:t>: </a:t>
            </a:r>
            <a:r>
              <a:rPr lang="en-US" sz="2800" dirty="0" err="1" smtClean="0"/>
              <a:t>mínimo</a:t>
            </a:r>
            <a:r>
              <a:rPr lang="en-US" sz="2800" dirty="0" smtClean="0"/>
              <a:t> </a:t>
            </a:r>
            <a:r>
              <a:rPr lang="en-US" sz="2800" dirty="0" err="1" smtClean="0"/>
              <a:t>número</a:t>
            </a:r>
            <a:r>
              <a:rPr lang="en-US" sz="2800" dirty="0" smtClean="0"/>
              <a:t> de </a:t>
            </a:r>
            <a:r>
              <a:rPr lang="en-US" sz="2800" dirty="0" err="1" smtClean="0"/>
              <a:t>nodos</a:t>
            </a:r>
            <a:r>
              <a:rPr lang="en-US" sz="2800" dirty="0" smtClean="0"/>
              <a:t> que </a:t>
            </a:r>
            <a:r>
              <a:rPr lang="en-US" sz="2800" dirty="0" err="1" smtClean="0"/>
              <a:t>recubren</a:t>
            </a:r>
            <a:r>
              <a:rPr lang="en-US" sz="2800" dirty="0" smtClean="0"/>
              <a:t> </a:t>
            </a:r>
            <a:r>
              <a:rPr lang="en-US" sz="2800" dirty="0" err="1" smtClean="0"/>
              <a:t>todas</a:t>
            </a:r>
            <a:r>
              <a:rPr lang="en-US" sz="2800" dirty="0" smtClean="0"/>
              <a:t> las </a:t>
            </a:r>
            <a:r>
              <a:rPr lang="en-US" sz="2800" dirty="0" err="1" smtClean="0"/>
              <a:t>aristas</a:t>
            </a:r>
            <a:endParaRPr lang="en-US" sz="2800" dirty="0"/>
          </a:p>
        </p:txBody>
      </p:sp>
      <p:sp>
        <p:nvSpPr>
          <p:cNvPr id="5" name="Rectángulo 4"/>
          <p:cNvSpPr/>
          <p:nvPr/>
        </p:nvSpPr>
        <p:spPr>
          <a:xfrm>
            <a:off x="3759375" y="2924944"/>
            <a:ext cx="3877985" cy="4154984"/>
          </a:xfrm>
          <a:prstGeom prst="rect">
            <a:avLst/>
          </a:prstGeom>
        </p:spPr>
        <p:txBody>
          <a:bodyPr wrap="none">
            <a:spAutoFit/>
          </a:bodyPr>
          <a:lstStyle/>
          <a:p>
            <a:r>
              <a:rPr lang="es-ES" sz="2400" dirty="0" err="1"/>
              <a:t>Solucion</a:t>
            </a:r>
            <a:r>
              <a:rPr lang="es-ES" sz="2400" dirty="0"/>
              <a:t>::</a:t>
            </a:r>
            <a:r>
              <a:rPr lang="es-ES" sz="2400" dirty="0" err="1"/>
              <a:t>Solucion</a:t>
            </a:r>
            <a:r>
              <a:rPr lang="es-ES" sz="2400" dirty="0" smtClean="0"/>
              <a:t>(){</a:t>
            </a:r>
            <a:r>
              <a:rPr lang="es-ES" sz="2400" dirty="0"/>
              <a:t>	</a:t>
            </a:r>
          </a:p>
          <a:p>
            <a:r>
              <a:rPr lang="es-ES" sz="2400" dirty="0" smtClean="0"/>
              <a:t>        vector&lt;</a:t>
            </a:r>
            <a:r>
              <a:rPr lang="es-ES" sz="2400" dirty="0" err="1" smtClean="0"/>
              <a:t>int</a:t>
            </a:r>
            <a:r>
              <a:rPr lang="es-ES" sz="2400" dirty="0"/>
              <a:t>&gt; nodos(0,0</a:t>
            </a:r>
            <a:r>
              <a:rPr lang="es-ES" sz="2400" dirty="0" smtClean="0"/>
              <a:t>);</a:t>
            </a:r>
            <a:r>
              <a:rPr lang="es-ES" sz="2400" dirty="0"/>
              <a:t>	</a:t>
            </a:r>
          </a:p>
          <a:p>
            <a:r>
              <a:rPr lang="es-ES" sz="2400" dirty="0"/>
              <a:t>}</a:t>
            </a:r>
            <a:endParaRPr lang="es-ES" sz="2400" dirty="0" smtClean="0"/>
          </a:p>
          <a:p>
            <a:endParaRPr lang="es-ES" sz="2400" dirty="0"/>
          </a:p>
          <a:p>
            <a:r>
              <a:rPr lang="es-ES" sz="2400" dirty="0" err="1" smtClean="0"/>
              <a:t>Solucion</a:t>
            </a:r>
            <a:r>
              <a:rPr lang="es-ES" sz="2400" dirty="0" smtClean="0"/>
              <a:t> </a:t>
            </a:r>
            <a:r>
              <a:rPr lang="es-ES" sz="2400" dirty="0"/>
              <a:t>sol</a:t>
            </a:r>
            <a:r>
              <a:rPr lang="es-ES" sz="2400" dirty="0" smtClean="0"/>
              <a:t>;</a:t>
            </a:r>
          </a:p>
          <a:p>
            <a:endParaRPr lang="es-ES" sz="2400" dirty="0"/>
          </a:p>
          <a:p>
            <a:r>
              <a:rPr lang="en-US" sz="2400" dirty="0" err="1"/>
              <a:t>int</a:t>
            </a:r>
            <a:r>
              <a:rPr lang="en-US" sz="2400" dirty="0"/>
              <a:t> </a:t>
            </a:r>
            <a:r>
              <a:rPr lang="en-US" sz="2400" dirty="0" err="1"/>
              <a:t>Solucion</a:t>
            </a:r>
            <a:r>
              <a:rPr lang="en-US" sz="2400" dirty="0"/>
              <a:t>::</a:t>
            </a:r>
            <a:r>
              <a:rPr lang="en-US" sz="2400" dirty="0" err="1"/>
              <a:t>coste</a:t>
            </a:r>
            <a:r>
              <a:rPr lang="en-US" sz="2400" dirty="0"/>
              <a:t>(){</a:t>
            </a:r>
          </a:p>
          <a:p>
            <a:r>
              <a:rPr lang="en-US" sz="2400" dirty="0"/>
              <a:t>	return </a:t>
            </a:r>
            <a:r>
              <a:rPr lang="en-US" sz="2400" dirty="0" err="1"/>
              <a:t>nodos.size</a:t>
            </a:r>
            <a:r>
              <a:rPr lang="en-US" sz="2400" dirty="0"/>
              <a:t>();</a:t>
            </a:r>
          </a:p>
          <a:p>
            <a:r>
              <a:rPr lang="en-US" sz="2400" dirty="0"/>
              <a:t>}</a:t>
            </a:r>
            <a:endParaRPr lang="es-ES" sz="2400" dirty="0" smtClean="0"/>
          </a:p>
          <a:p>
            <a:endParaRPr lang="es-ES" sz="2400" dirty="0"/>
          </a:p>
          <a:p>
            <a:endParaRPr lang="es-ES" sz="2400" dirty="0"/>
          </a:p>
        </p:txBody>
      </p:sp>
    </p:spTree>
    <p:extLst>
      <p:ext uri="{BB962C8B-B14F-4D97-AF65-F5344CB8AC3E}">
        <p14:creationId xmlns:p14="http://schemas.microsoft.com/office/powerpoint/2010/main" val="232174047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844824"/>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Función</a:t>
            </a:r>
            <a:r>
              <a:rPr lang="en-US" sz="4000" b="1" dirty="0" smtClean="0"/>
              <a:t> </a:t>
            </a:r>
            <a:r>
              <a:rPr lang="en-US" sz="4000" b="1" dirty="0" err="1" smtClean="0"/>
              <a:t>factible</a:t>
            </a:r>
            <a:r>
              <a:rPr lang="en-US" sz="4000" b="1" dirty="0" smtClean="0"/>
              <a:t>: </a:t>
            </a:r>
            <a:r>
              <a:rPr lang="en-US" sz="2800" dirty="0" err="1" smtClean="0"/>
              <a:t>nodos</a:t>
            </a:r>
            <a:r>
              <a:rPr lang="en-US" sz="2800" dirty="0" smtClean="0"/>
              <a:t> con </a:t>
            </a:r>
            <a:r>
              <a:rPr lang="en-US" sz="2800" dirty="0" err="1" smtClean="0"/>
              <a:t>alguna</a:t>
            </a:r>
            <a:r>
              <a:rPr lang="en-US" sz="2800" dirty="0" smtClean="0"/>
              <a:t> arista que no </a:t>
            </a:r>
            <a:r>
              <a:rPr lang="en-US" sz="2800" dirty="0" err="1" smtClean="0"/>
              <a:t>está</a:t>
            </a:r>
            <a:r>
              <a:rPr lang="en-US" sz="2800" dirty="0" smtClean="0"/>
              <a:t> </a:t>
            </a:r>
            <a:r>
              <a:rPr lang="en-US" sz="2800" dirty="0" err="1" smtClean="0"/>
              <a:t>en</a:t>
            </a:r>
            <a:r>
              <a:rPr lang="en-US" sz="2800" dirty="0" smtClean="0"/>
              <a:t> </a:t>
            </a:r>
            <a:r>
              <a:rPr lang="en-US" sz="2800" dirty="0" err="1" smtClean="0"/>
              <a:t>aristas</a:t>
            </a:r>
            <a:r>
              <a:rPr lang="en-US" sz="2800" dirty="0" smtClean="0"/>
              <a:t> </a:t>
            </a:r>
            <a:r>
              <a:rPr lang="en-US" sz="2800" dirty="0" err="1" smtClean="0"/>
              <a:t>usadas</a:t>
            </a:r>
            <a:endParaRPr lang="en-US" sz="2800" dirty="0"/>
          </a:p>
        </p:txBody>
      </p:sp>
      <p:sp>
        <p:nvSpPr>
          <p:cNvPr id="5" name="Rectángulo 4"/>
          <p:cNvSpPr/>
          <p:nvPr/>
        </p:nvSpPr>
        <p:spPr>
          <a:xfrm>
            <a:off x="1701924" y="3287596"/>
            <a:ext cx="10304031" cy="1938992"/>
          </a:xfrm>
          <a:prstGeom prst="rect">
            <a:avLst/>
          </a:prstGeom>
        </p:spPr>
        <p:txBody>
          <a:bodyPr wrap="square">
            <a:spAutoFit/>
          </a:bodyPr>
          <a:lstStyle/>
          <a:p>
            <a:r>
              <a:rPr lang="es-ES" sz="2400" dirty="0" err="1"/>
              <a:t>for</a:t>
            </a:r>
            <a:r>
              <a:rPr lang="es-ES" sz="2400" dirty="0"/>
              <a:t> (</a:t>
            </a:r>
            <a:r>
              <a:rPr lang="es-ES" sz="2400" dirty="0" err="1"/>
              <a:t>int</a:t>
            </a:r>
            <a:r>
              <a:rPr lang="es-ES" sz="2400" dirty="0"/>
              <a:t> i = 0; i &lt; </a:t>
            </a:r>
            <a:r>
              <a:rPr lang="es-ES" sz="2400" dirty="0" err="1"/>
              <a:t>n.aristas.size</a:t>
            </a:r>
            <a:r>
              <a:rPr lang="es-ES" sz="2400" dirty="0"/>
              <a:t>(); ++i){</a:t>
            </a:r>
          </a:p>
          <a:p>
            <a:r>
              <a:rPr lang="es-ES" sz="2400" dirty="0" smtClean="0"/>
              <a:t>	</a:t>
            </a:r>
            <a:r>
              <a:rPr lang="es-ES" sz="2400" dirty="0" err="1" smtClean="0"/>
              <a:t>if</a:t>
            </a:r>
            <a:r>
              <a:rPr lang="es-ES" sz="2400" dirty="0" smtClean="0"/>
              <a:t> </a:t>
            </a:r>
            <a:r>
              <a:rPr lang="es-ES" sz="2400" dirty="0"/>
              <a:t>(!</a:t>
            </a:r>
            <a:r>
              <a:rPr lang="es-ES" sz="2400" dirty="0" err="1"/>
              <a:t>EstaArista</a:t>
            </a:r>
            <a:r>
              <a:rPr lang="es-ES" sz="2400" dirty="0"/>
              <a:t>(</a:t>
            </a:r>
            <a:r>
              <a:rPr lang="es-ES" sz="2400" dirty="0" err="1"/>
              <a:t>aristas_usadas</a:t>
            </a:r>
            <a:r>
              <a:rPr lang="es-ES" sz="2400" dirty="0"/>
              <a:t>, </a:t>
            </a:r>
            <a:r>
              <a:rPr lang="es-ES" sz="2400" dirty="0" err="1"/>
              <a:t>n.aristas</a:t>
            </a:r>
            <a:r>
              <a:rPr lang="es-ES" sz="2400" dirty="0"/>
              <a:t>[i]))</a:t>
            </a:r>
          </a:p>
          <a:p>
            <a:r>
              <a:rPr lang="es-ES" sz="2400" dirty="0"/>
              <a:t>		</a:t>
            </a:r>
            <a:r>
              <a:rPr lang="es-ES" sz="2400" dirty="0" err="1" smtClean="0"/>
              <a:t>aristas_usadas.push_back</a:t>
            </a:r>
            <a:r>
              <a:rPr lang="es-ES" sz="2400" dirty="0" smtClean="0"/>
              <a:t>(</a:t>
            </a:r>
            <a:r>
              <a:rPr lang="es-ES" sz="2400" dirty="0" err="1" smtClean="0"/>
              <a:t>n.aristas</a:t>
            </a:r>
            <a:r>
              <a:rPr lang="es-ES" sz="2400" dirty="0" smtClean="0"/>
              <a:t>[i</a:t>
            </a:r>
            <a:r>
              <a:rPr lang="es-ES" sz="2400" dirty="0"/>
              <a:t>]);</a:t>
            </a:r>
          </a:p>
          <a:p>
            <a:r>
              <a:rPr lang="es-ES" sz="2400" dirty="0"/>
              <a:t>	</a:t>
            </a:r>
            <a:r>
              <a:rPr lang="es-ES" sz="2400" dirty="0" err="1" smtClean="0"/>
              <a:t>else</a:t>
            </a:r>
            <a:r>
              <a:rPr lang="es-ES" sz="2400" dirty="0" smtClean="0"/>
              <a:t> </a:t>
            </a:r>
            <a:r>
              <a:rPr lang="es-ES" sz="2400" dirty="0" err="1" smtClean="0"/>
              <a:t>n_aristas</a:t>
            </a:r>
            <a:r>
              <a:rPr lang="es-ES" sz="2400" dirty="0" smtClean="0"/>
              <a:t>++;</a:t>
            </a:r>
          </a:p>
          <a:p>
            <a:r>
              <a:rPr lang="es-ES" sz="2400" dirty="0" smtClean="0"/>
              <a:t>}</a:t>
            </a:r>
            <a:endParaRPr lang="es-ES" sz="2400" dirty="0"/>
          </a:p>
        </p:txBody>
      </p:sp>
    </p:spTree>
    <p:extLst>
      <p:ext uri="{BB962C8B-B14F-4D97-AF65-F5344CB8AC3E}">
        <p14:creationId xmlns:p14="http://schemas.microsoft.com/office/powerpoint/2010/main" val="419007177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37219" y="260648"/>
            <a:ext cx="8686800" cy="792088"/>
          </a:xfrm>
          <a:prstGeom prst="rect">
            <a:avLst/>
          </a:prstGeom>
        </p:spPr>
        <p:txBody>
          <a:bodyPr>
            <a:normAutofit fontScale="97500"/>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ES" sz="4800" dirty="0" smtClean="0"/>
              <a:t>Recubrimiento grafo no dirigido</a:t>
            </a:r>
            <a:endParaRPr lang="en-US" sz="4800" dirty="0"/>
          </a:p>
        </p:txBody>
      </p:sp>
      <p:sp>
        <p:nvSpPr>
          <p:cNvPr id="3" name="Título 1"/>
          <p:cNvSpPr txBox="1">
            <a:spLocks/>
          </p:cNvSpPr>
          <p:nvPr/>
        </p:nvSpPr>
        <p:spPr>
          <a:xfrm>
            <a:off x="1485900" y="836712"/>
            <a:ext cx="9721080" cy="80736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cap="none" baseline="0">
                <a:solidFill>
                  <a:schemeClr val="accent1"/>
                </a:solidFill>
                <a:latin typeface="+mj-lt"/>
                <a:ea typeface="+mj-ea"/>
                <a:cs typeface="+mj-cs"/>
              </a:defRPr>
            </a:lvl1pPr>
          </a:lstStyle>
          <a:p>
            <a:r>
              <a:rPr lang="en-US" sz="3600" dirty="0" err="1" smtClean="0"/>
              <a:t>Esqueleto</a:t>
            </a:r>
            <a:r>
              <a:rPr lang="en-US" sz="3600" dirty="0" smtClean="0"/>
              <a:t> de un </a:t>
            </a:r>
            <a:r>
              <a:rPr lang="en-US" sz="3600" dirty="0" err="1" smtClean="0"/>
              <a:t>algoritmo</a:t>
            </a:r>
            <a:r>
              <a:rPr lang="en-US" sz="3600" dirty="0" smtClean="0"/>
              <a:t> Greedy</a:t>
            </a:r>
            <a:endParaRPr lang="en-US" sz="3600" dirty="0"/>
          </a:p>
        </p:txBody>
      </p:sp>
      <p:sp>
        <p:nvSpPr>
          <p:cNvPr id="4" name="Marcador de posición de texto 2"/>
          <p:cNvSpPr txBox="1">
            <a:spLocks/>
          </p:cNvSpPr>
          <p:nvPr/>
        </p:nvSpPr>
        <p:spPr>
          <a:xfrm>
            <a:off x="549796" y="1700808"/>
            <a:ext cx="10297144" cy="4824536"/>
          </a:xfrm>
          <a:prstGeom prst="rect">
            <a:avLst/>
          </a:prstGeom>
        </p:spPr>
        <p:txBody>
          <a:bodyPr>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571500" indent="-571500" algn="just"/>
            <a:r>
              <a:rPr lang="en-US" sz="4000" b="1" dirty="0" err="1" smtClean="0"/>
              <a:t>Función</a:t>
            </a:r>
            <a:r>
              <a:rPr lang="en-US" sz="4000" b="1" dirty="0" smtClean="0"/>
              <a:t> de </a:t>
            </a:r>
            <a:r>
              <a:rPr lang="en-US" sz="4000" b="1" dirty="0" err="1" smtClean="0"/>
              <a:t>selección</a:t>
            </a:r>
            <a:r>
              <a:rPr lang="en-US" sz="4000" dirty="0" smtClean="0"/>
              <a:t>: </a:t>
            </a:r>
            <a:r>
              <a:rPr lang="en-US" sz="2800" dirty="0" err="1" smtClean="0"/>
              <a:t>nodo</a:t>
            </a:r>
            <a:r>
              <a:rPr lang="en-US" sz="2800" dirty="0" smtClean="0"/>
              <a:t> con mayor </a:t>
            </a:r>
            <a:r>
              <a:rPr lang="en-US" sz="2800" dirty="0" err="1" smtClean="0"/>
              <a:t>grado</a:t>
            </a:r>
            <a:endParaRPr lang="en-US" sz="2800" dirty="0" smtClean="0"/>
          </a:p>
        </p:txBody>
      </p:sp>
      <p:sp>
        <p:nvSpPr>
          <p:cNvPr id="5" name="Rectángulo 4"/>
          <p:cNvSpPr/>
          <p:nvPr/>
        </p:nvSpPr>
        <p:spPr>
          <a:xfrm>
            <a:off x="2422004" y="2276872"/>
            <a:ext cx="10511073" cy="4524315"/>
          </a:xfrm>
          <a:prstGeom prst="rect">
            <a:avLst/>
          </a:prstGeom>
        </p:spPr>
        <p:txBody>
          <a:bodyPr wrap="square">
            <a:spAutoFit/>
          </a:bodyPr>
          <a:lstStyle/>
          <a:p>
            <a:r>
              <a:rPr lang="es-ES" sz="2400" dirty="0"/>
              <a:t>//INICIALIZAMOS CANDIDATOS</a:t>
            </a:r>
          </a:p>
          <a:p>
            <a:r>
              <a:rPr lang="es-ES" sz="2400" dirty="0"/>
              <a:t>	</a:t>
            </a:r>
            <a:r>
              <a:rPr lang="es-ES" sz="2400" dirty="0" err="1"/>
              <a:t>for</a:t>
            </a:r>
            <a:r>
              <a:rPr lang="es-ES" sz="2400" dirty="0"/>
              <a:t> (</a:t>
            </a:r>
            <a:r>
              <a:rPr lang="es-ES" sz="2400" dirty="0" err="1"/>
              <a:t>int</a:t>
            </a:r>
            <a:r>
              <a:rPr lang="es-ES" sz="2400" dirty="0"/>
              <a:t> i = 0; i &lt; </a:t>
            </a:r>
            <a:r>
              <a:rPr lang="es-ES" sz="2400" dirty="0" err="1"/>
              <a:t>p.getTamanio</a:t>
            </a:r>
            <a:r>
              <a:rPr lang="es-ES" sz="2400" dirty="0"/>
              <a:t>(); ++i){</a:t>
            </a:r>
          </a:p>
          <a:p>
            <a:r>
              <a:rPr lang="es-ES" sz="2400" dirty="0"/>
              <a:t>		</a:t>
            </a:r>
            <a:r>
              <a:rPr lang="es-ES" sz="2400" dirty="0" err="1"/>
              <a:t>n.nodo</a:t>
            </a:r>
            <a:r>
              <a:rPr lang="es-ES" sz="2400" dirty="0"/>
              <a:t> = i;</a:t>
            </a:r>
          </a:p>
          <a:p>
            <a:r>
              <a:rPr lang="es-ES" sz="2400" dirty="0"/>
              <a:t>		</a:t>
            </a:r>
            <a:r>
              <a:rPr lang="es-ES" sz="2400" dirty="0" err="1"/>
              <a:t>for</a:t>
            </a:r>
            <a:r>
              <a:rPr lang="es-ES" sz="2400" dirty="0"/>
              <a:t> (</a:t>
            </a:r>
            <a:r>
              <a:rPr lang="es-ES" sz="2400" dirty="0" err="1"/>
              <a:t>int</a:t>
            </a:r>
            <a:r>
              <a:rPr lang="es-ES" sz="2400" dirty="0"/>
              <a:t> k = 0; k &lt; </a:t>
            </a:r>
            <a:r>
              <a:rPr lang="es-ES" sz="2400" dirty="0" err="1"/>
              <a:t>p.getTamanio</a:t>
            </a:r>
            <a:r>
              <a:rPr lang="es-ES" sz="2400" dirty="0"/>
              <a:t>(); ++k){</a:t>
            </a:r>
          </a:p>
          <a:p>
            <a:r>
              <a:rPr lang="es-ES" sz="2400" dirty="0"/>
              <a:t>			</a:t>
            </a:r>
            <a:r>
              <a:rPr lang="es-ES" sz="2400" dirty="0" err="1"/>
              <a:t>if</a:t>
            </a:r>
            <a:r>
              <a:rPr lang="es-ES" sz="2400" dirty="0"/>
              <a:t> ( </a:t>
            </a:r>
            <a:r>
              <a:rPr lang="es-ES" sz="2400" dirty="0" err="1"/>
              <a:t>p.getElemento</a:t>
            </a:r>
            <a:r>
              <a:rPr lang="es-ES" sz="2400" dirty="0"/>
              <a:t>(</a:t>
            </a:r>
            <a:r>
              <a:rPr lang="es-ES" sz="2400" dirty="0" err="1"/>
              <a:t>i,k</a:t>
            </a:r>
            <a:r>
              <a:rPr lang="es-ES" sz="2400" dirty="0"/>
              <a:t>) == 1)</a:t>
            </a:r>
          </a:p>
          <a:p>
            <a:r>
              <a:rPr lang="es-ES" sz="2400" dirty="0"/>
              <a:t>				</a:t>
            </a:r>
            <a:r>
              <a:rPr lang="es-ES" sz="2400" dirty="0" err="1"/>
              <a:t>n.aristas.push_back</a:t>
            </a:r>
            <a:r>
              <a:rPr lang="es-ES" sz="2400" dirty="0"/>
              <a:t>(</a:t>
            </a:r>
            <a:r>
              <a:rPr lang="es-ES" sz="2400" dirty="0" err="1"/>
              <a:t>pair</a:t>
            </a:r>
            <a:r>
              <a:rPr lang="es-ES" sz="2400" dirty="0"/>
              <a:t>&lt;</a:t>
            </a:r>
            <a:r>
              <a:rPr lang="es-ES" sz="2400" dirty="0" err="1"/>
              <a:t>int,int</a:t>
            </a:r>
            <a:r>
              <a:rPr lang="es-ES" sz="2400" dirty="0"/>
              <a:t>&gt;(</a:t>
            </a:r>
            <a:r>
              <a:rPr lang="es-ES" sz="2400" dirty="0" err="1"/>
              <a:t>i,k</a:t>
            </a:r>
            <a:r>
              <a:rPr lang="es-ES" sz="2400" dirty="0"/>
              <a:t>));</a:t>
            </a:r>
          </a:p>
          <a:p>
            <a:r>
              <a:rPr lang="es-ES" sz="2400" dirty="0"/>
              <a:t>		}</a:t>
            </a:r>
          </a:p>
          <a:p>
            <a:r>
              <a:rPr lang="es-ES" sz="2400" dirty="0"/>
              <a:t>		</a:t>
            </a:r>
            <a:r>
              <a:rPr lang="es-ES" sz="2400" dirty="0" err="1"/>
              <a:t>candidatos.push_back</a:t>
            </a:r>
            <a:r>
              <a:rPr lang="es-ES" sz="2400" dirty="0"/>
              <a:t>(n);</a:t>
            </a:r>
          </a:p>
          <a:p>
            <a:r>
              <a:rPr lang="es-ES" sz="2400" dirty="0"/>
              <a:t>		</a:t>
            </a:r>
            <a:r>
              <a:rPr lang="es-ES" sz="2400" dirty="0" err="1"/>
              <a:t>n.aristas.clear</a:t>
            </a:r>
            <a:r>
              <a:rPr lang="es-ES" sz="2400" dirty="0"/>
              <a:t>();</a:t>
            </a:r>
          </a:p>
          <a:p>
            <a:r>
              <a:rPr lang="es-ES" sz="2400" dirty="0"/>
              <a:t>	</a:t>
            </a:r>
            <a:r>
              <a:rPr lang="es-ES" sz="2400" dirty="0" smtClean="0"/>
              <a:t>}</a:t>
            </a:r>
            <a:endParaRPr lang="es-ES" sz="2400" dirty="0"/>
          </a:p>
          <a:p>
            <a:r>
              <a:rPr lang="es-ES" sz="2400" dirty="0"/>
              <a:t>	</a:t>
            </a:r>
            <a:r>
              <a:rPr lang="es-ES" sz="2400" dirty="0" err="1"/>
              <a:t>candidatos.sort</a:t>
            </a:r>
            <a:r>
              <a:rPr lang="es-ES" sz="2400" dirty="0" smtClean="0"/>
              <a:t>();</a:t>
            </a:r>
          </a:p>
          <a:p>
            <a:r>
              <a:rPr lang="es-ES" sz="2400" dirty="0"/>
              <a:t>	</a:t>
            </a:r>
            <a:r>
              <a:rPr lang="es-ES" sz="2400" dirty="0" err="1"/>
              <a:t>candidatos.reverse</a:t>
            </a:r>
            <a:r>
              <a:rPr lang="es-ES" sz="2400" dirty="0"/>
              <a:t>(); </a:t>
            </a:r>
          </a:p>
        </p:txBody>
      </p:sp>
    </p:spTree>
    <p:extLst>
      <p:ext uri="{BB962C8B-B14F-4D97-AF65-F5344CB8AC3E}">
        <p14:creationId xmlns:p14="http://schemas.microsoft.com/office/powerpoint/2010/main" val="52039318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2958f784-0ef9-4616-b22d-512a8cad1f0d">Decisions in business are not black and white. There are gray areas, too, just like in this template's design with a grid of office windows in the background. The bright blue text and colorful accents  contrast to draw attention to your content, as the sample list, chart, tables, and smartart show. This presentation is in widescreen (16X9) format. 
</APDescription>
    <AssetExpire xmlns="2958f784-0ef9-4616-b22d-512a8cad1f0d">2029-01-01T08:00:00+00:00</AssetExpire>
    <CampaignTagsTaxHTField0 xmlns="2958f784-0ef9-4616-b22d-512a8cad1f0d">
      <Terms xmlns="http://schemas.microsoft.com/office/infopath/2007/PartnerControls"/>
    </CampaignTagsTaxHTField0>
    <IntlLangReviewDate xmlns="2958f784-0ef9-4616-b22d-512a8cad1f0d" xsi:nil="true"/>
    <TPFriendlyName xmlns="2958f784-0ef9-4616-b22d-512a8cad1f0d" xsi:nil="true"/>
    <IntlLangReview xmlns="2958f784-0ef9-4616-b22d-512a8cad1f0d">false</IntlLangReview>
    <LocLastLocAttemptVersionLookup xmlns="2958f784-0ef9-4616-b22d-512a8cad1f0d">835478</LocLastLocAttemptVersionLookup>
    <PolicheckWords xmlns="2958f784-0ef9-4616-b22d-512a8cad1f0d" xsi:nil="true"/>
    <SubmitterId xmlns="2958f784-0ef9-4616-b22d-512a8cad1f0d" xsi:nil="true"/>
    <AcquiredFrom xmlns="2958f784-0ef9-4616-b22d-512a8cad1f0d">Internal MS</AcquiredFrom>
    <EditorialStatus xmlns="2958f784-0ef9-4616-b22d-512a8cad1f0d">Complete</EditorialStatus>
    <Markets xmlns="2958f784-0ef9-4616-b22d-512a8cad1f0d"/>
    <OriginAsset xmlns="2958f784-0ef9-4616-b22d-512a8cad1f0d" xsi:nil="true"/>
    <AssetStart xmlns="2958f784-0ef9-4616-b22d-512a8cad1f0d">2012-05-11T02:03:00+00:00</AssetStart>
    <FriendlyTitle xmlns="2958f784-0ef9-4616-b22d-512a8cad1f0d" xsi:nil="true"/>
    <MarketSpecific xmlns="2958f784-0ef9-4616-b22d-512a8cad1f0d">false</MarketSpecific>
    <TPNamespace xmlns="2958f784-0ef9-4616-b22d-512a8cad1f0d" xsi:nil="true"/>
    <PublishStatusLookup xmlns="2958f784-0ef9-4616-b22d-512a8cad1f0d">
      <Value>664597</Value>
    </PublishStatusLookup>
    <APAuthor xmlns="2958f784-0ef9-4616-b22d-512a8cad1f0d">
      <UserInfo>
        <DisplayName>REDMOND\v-vaddu</DisplayName>
        <AccountId>2567</AccountId>
        <AccountType/>
      </UserInfo>
    </APAuthor>
    <TPCommandLine xmlns="2958f784-0ef9-4616-b22d-512a8cad1f0d" xsi:nil="true"/>
    <IntlLangReviewer xmlns="2958f784-0ef9-4616-b22d-512a8cad1f0d" xsi:nil="true"/>
    <OpenTemplate xmlns="2958f784-0ef9-4616-b22d-512a8cad1f0d">true</OpenTemplate>
    <CSXSubmissionDate xmlns="2958f784-0ef9-4616-b22d-512a8cad1f0d" xsi:nil="true"/>
    <TaxCatchAll xmlns="2958f784-0ef9-4616-b22d-512a8cad1f0d"/>
    <Manager xmlns="2958f784-0ef9-4616-b22d-512a8cad1f0d" xsi:nil="true"/>
    <NumericId xmlns="2958f784-0ef9-4616-b22d-512a8cad1f0d" xsi:nil="true"/>
    <ParentAssetId xmlns="2958f784-0ef9-4616-b22d-512a8cad1f0d" xsi:nil="true"/>
    <OriginalSourceMarket xmlns="2958f784-0ef9-4616-b22d-512a8cad1f0d">english</OriginalSourceMarket>
    <ApprovalStatus xmlns="2958f784-0ef9-4616-b22d-512a8cad1f0d">InProgress</ApprovalStatus>
    <TPComponent xmlns="2958f784-0ef9-4616-b22d-512a8cad1f0d" xsi:nil="true"/>
    <EditorialTags xmlns="2958f784-0ef9-4616-b22d-512a8cad1f0d" xsi:nil="true"/>
    <TPExecutable xmlns="2958f784-0ef9-4616-b22d-512a8cad1f0d" xsi:nil="true"/>
    <TPLaunchHelpLink xmlns="2958f784-0ef9-4616-b22d-512a8cad1f0d" xsi:nil="true"/>
    <LocComments xmlns="2958f784-0ef9-4616-b22d-512a8cad1f0d" xsi:nil="true"/>
    <LocRecommendedHandoff xmlns="2958f784-0ef9-4616-b22d-512a8cad1f0d" xsi:nil="true"/>
    <SourceTitle xmlns="2958f784-0ef9-4616-b22d-512a8cad1f0d" xsi:nil="true"/>
    <CSXUpdate xmlns="2958f784-0ef9-4616-b22d-512a8cad1f0d">false</CSXUpdate>
    <IntlLocPriority xmlns="2958f784-0ef9-4616-b22d-512a8cad1f0d" xsi:nil="true"/>
    <UAProjectedTotalWords xmlns="2958f784-0ef9-4616-b22d-512a8cad1f0d" xsi:nil="true"/>
    <AssetType xmlns="2958f784-0ef9-4616-b22d-512a8cad1f0d">TP</AssetType>
    <MachineTranslated xmlns="2958f784-0ef9-4616-b22d-512a8cad1f0d">false</MachineTranslated>
    <OutputCachingOn xmlns="2958f784-0ef9-4616-b22d-512a8cad1f0d">false</OutputCachingOn>
    <TemplateStatus xmlns="2958f784-0ef9-4616-b22d-512a8cad1f0d">Complete</TemplateStatus>
    <IsSearchable xmlns="2958f784-0ef9-4616-b22d-512a8cad1f0d">true</IsSearchable>
    <ContentItem xmlns="2958f784-0ef9-4616-b22d-512a8cad1f0d" xsi:nil="true"/>
    <HandoffToMSDN xmlns="2958f784-0ef9-4616-b22d-512a8cad1f0d" xsi:nil="true"/>
    <ShowIn xmlns="2958f784-0ef9-4616-b22d-512a8cad1f0d">Show everywhere</ShowIn>
    <ThumbnailAssetId xmlns="2958f784-0ef9-4616-b22d-512a8cad1f0d" xsi:nil="true"/>
    <UALocComments xmlns="2958f784-0ef9-4616-b22d-512a8cad1f0d" xsi:nil="true"/>
    <UALocRecommendation xmlns="2958f784-0ef9-4616-b22d-512a8cad1f0d">Localize</UALocRecommendation>
    <LastModifiedDateTime xmlns="2958f784-0ef9-4616-b22d-512a8cad1f0d" xsi:nil="true"/>
    <LegacyData xmlns="2958f784-0ef9-4616-b22d-512a8cad1f0d" xsi:nil="true"/>
    <LocManualTestRequired xmlns="2958f784-0ef9-4616-b22d-512a8cad1f0d">false</LocManualTestRequired>
    <ClipArtFilename xmlns="2958f784-0ef9-4616-b22d-512a8cad1f0d" xsi:nil="true"/>
    <TPApplication xmlns="2958f784-0ef9-4616-b22d-512a8cad1f0d" xsi:nil="true"/>
    <CSXHash xmlns="2958f784-0ef9-4616-b22d-512a8cad1f0d" xsi:nil="true"/>
    <DirectSourceMarket xmlns="2958f784-0ef9-4616-b22d-512a8cad1f0d">english</DirectSourceMarket>
    <PrimaryImageGen xmlns="2958f784-0ef9-4616-b22d-512a8cad1f0d">true</PrimaryImageGen>
    <PlannedPubDate xmlns="2958f784-0ef9-4616-b22d-512a8cad1f0d" xsi:nil="true"/>
    <CSXSubmissionMarket xmlns="2958f784-0ef9-4616-b22d-512a8cad1f0d" xsi:nil="true"/>
    <Downloads xmlns="2958f784-0ef9-4616-b22d-512a8cad1f0d">0</Downloads>
    <ArtSampleDocs xmlns="2958f784-0ef9-4616-b22d-512a8cad1f0d" xsi:nil="true"/>
    <TrustLevel xmlns="2958f784-0ef9-4616-b22d-512a8cad1f0d">1 Microsoft Managed Content</TrustLevel>
    <BlockPublish xmlns="2958f784-0ef9-4616-b22d-512a8cad1f0d">false</BlockPublish>
    <TPLaunchHelpLinkType xmlns="2958f784-0ef9-4616-b22d-512a8cad1f0d">Template</TPLaunchHelpLinkType>
    <LocalizationTagsTaxHTField0 xmlns="2958f784-0ef9-4616-b22d-512a8cad1f0d">
      <Terms xmlns="http://schemas.microsoft.com/office/infopath/2007/PartnerControls"/>
    </LocalizationTagsTaxHTField0>
    <BusinessGroup xmlns="2958f784-0ef9-4616-b22d-512a8cad1f0d" xsi:nil="true"/>
    <Providers xmlns="2958f784-0ef9-4616-b22d-512a8cad1f0d" xsi:nil="true"/>
    <TemplateTemplateType xmlns="2958f784-0ef9-4616-b22d-512a8cad1f0d">PowerPoint Presentation Template</TemplateTemplateType>
    <TimesCloned xmlns="2958f784-0ef9-4616-b22d-512a8cad1f0d" xsi:nil="true"/>
    <TPAppVersion xmlns="2958f784-0ef9-4616-b22d-512a8cad1f0d" xsi:nil="true"/>
    <VoteCount xmlns="2958f784-0ef9-4616-b22d-512a8cad1f0d" xsi:nil="true"/>
    <AverageRating xmlns="2958f784-0ef9-4616-b22d-512a8cad1f0d" xsi:nil="true"/>
    <FeatureTagsTaxHTField0 xmlns="2958f784-0ef9-4616-b22d-512a8cad1f0d">
      <Terms xmlns="http://schemas.microsoft.com/office/infopath/2007/PartnerControls"/>
    </FeatureTagsTaxHTField0>
    <Provider xmlns="2958f784-0ef9-4616-b22d-512a8cad1f0d" xsi:nil="true"/>
    <UACurrentWords xmlns="2958f784-0ef9-4616-b22d-512a8cad1f0d" xsi:nil="true"/>
    <AssetId xmlns="2958f784-0ef9-4616-b22d-512a8cad1f0d">TP102895241</AssetId>
    <TPClientViewer xmlns="2958f784-0ef9-4616-b22d-512a8cad1f0d" xsi:nil="true"/>
    <DSATActionTaken xmlns="2958f784-0ef9-4616-b22d-512a8cad1f0d" xsi:nil="true"/>
    <APEditor xmlns="2958f784-0ef9-4616-b22d-512a8cad1f0d">
      <UserInfo>
        <DisplayName/>
        <AccountId xsi:nil="true"/>
        <AccountType/>
      </UserInfo>
    </APEditor>
    <TPInstallLocation xmlns="2958f784-0ef9-4616-b22d-512a8cad1f0d" xsi:nil="true"/>
    <OOCacheId xmlns="2958f784-0ef9-4616-b22d-512a8cad1f0d" xsi:nil="true"/>
    <IsDeleted xmlns="2958f784-0ef9-4616-b22d-512a8cad1f0d">false</IsDeleted>
    <PublishTargets xmlns="2958f784-0ef9-4616-b22d-512a8cad1f0d">OfficeOnlineVNext</PublishTargets>
    <ApprovalLog xmlns="2958f784-0ef9-4616-b22d-512a8cad1f0d" xsi:nil="true"/>
    <BugNumber xmlns="2958f784-0ef9-4616-b22d-512a8cad1f0d" xsi:nil="true"/>
    <CrawlForDependencies xmlns="2958f784-0ef9-4616-b22d-512a8cad1f0d">false</CrawlForDependencies>
    <InternalTagsTaxHTField0 xmlns="2958f784-0ef9-4616-b22d-512a8cad1f0d">
      <Terms xmlns="http://schemas.microsoft.com/office/infopath/2007/PartnerControls"/>
    </InternalTagsTaxHTField0>
    <LastHandOff xmlns="2958f784-0ef9-4616-b22d-512a8cad1f0d" xsi:nil="true"/>
    <Milestone xmlns="2958f784-0ef9-4616-b22d-512a8cad1f0d" xsi:nil="true"/>
    <OriginalRelease xmlns="2958f784-0ef9-4616-b22d-512a8cad1f0d">15</OriginalRelease>
    <RecommendationsModifier xmlns="2958f784-0ef9-4616-b22d-512a8cad1f0d" xsi:nil="true"/>
    <ScenarioTagsTaxHTField0 xmlns="2958f784-0ef9-4616-b22d-512a8cad1f0d">
      <Terms xmlns="http://schemas.microsoft.com/office/infopath/2007/PartnerControls"/>
    </ScenarioTagsTaxHTField0>
    <UANotes xmlns="2958f784-0ef9-4616-b22d-512a8cad1f0d" xsi:nil="true"/>
    <Description0 xmlns="fb5acd76-e9f3-4601-9d69-91f53ab96ae6" xsi:nil="true"/>
    <Component xmlns="fb5acd76-e9f3-4601-9d69-91f53ab96ae6" xsi:nil="true"/>
    <LocMarketGroupTiers2 xmlns="2958f784-0ef9-4616-b22d-512a8cad1f0d"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5F5358-D174-472F-A3D1-C1F5B703B1EC}">
  <ds:schemaRefs>
    <ds:schemaRef ds:uri="http://schemas.microsoft.com/office/2006/documentManagement/types"/>
    <ds:schemaRef ds:uri="fb5acd76-e9f3-4601-9d69-91f53ab96ae6"/>
    <ds:schemaRef ds:uri="http://purl.org/dc/elements/1.1/"/>
    <ds:schemaRef ds:uri="http://schemas.microsoft.com/office/2006/metadata/properties"/>
    <ds:schemaRef ds:uri="2958f784-0ef9-4616-b22d-512a8cad1f0d"/>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D182A0E-7F17-4A86-A7C5-8846F54E438A}">
  <ds:schemaRefs>
    <ds:schemaRef ds:uri="http://schemas.microsoft.com/sharepoint/v3/contenttype/forms"/>
  </ds:schemaRefs>
</ds:datastoreItem>
</file>

<file path=customXml/itemProps3.xml><?xml version="1.0" encoding="utf-8"?>
<ds:datastoreItem xmlns:ds="http://schemas.openxmlformats.org/officeDocument/2006/customXml" ds:itemID="{8DF0D094-7856-4689-BF97-F4E7FCA70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tf02895266</Template>
  <TotalTime>0</TotalTime>
  <Words>757</Words>
  <Application>Microsoft Macintosh PowerPoint</Application>
  <PresentationFormat>Personalizado</PresentationFormat>
  <Paragraphs>173</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Franklin Gothic Medium</vt:lpstr>
      <vt:lpstr>HVD Bodedo</vt:lpstr>
      <vt:lpstr>Liberation Sans</vt:lpstr>
      <vt:lpstr>StarSymbol</vt:lpstr>
      <vt:lpstr>Arial</vt:lpstr>
      <vt:lpstr>Business Contrast 16x9</vt:lpstr>
      <vt:lpstr>Algoritmos  Greedy</vt:lpstr>
      <vt:lpstr>Recubrimiento grafo no dirigido</vt:lpstr>
      <vt:lpstr>Recubrimiento grafo no dirigido</vt:lpstr>
      <vt:lpstr>Recubrimiento grafo no dirigido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Recubrimiento grafo no dirigido</vt:lpstr>
      <vt:lpstr>Recubrimiento grafo no dirigido</vt:lpstr>
      <vt:lpstr>Recubrimiento grafo no dirigido</vt:lpstr>
      <vt:lpstr>Recubrimiento grafo no dirigido</vt:lpstr>
      <vt:lpstr>Recubrimiento grafo no dirigido</vt:lpstr>
      <vt:lpstr>Eficiencia Teorica</vt:lpstr>
      <vt:lpstr>Eficiencia Teorica</vt:lpstr>
      <vt:lpstr>FIN  Gracias por su atención</vt:lpstr>
    </vt:vector>
  </TitlesOfParts>
  <Manager/>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2017-03-18T11:02:46Z</dcterms:created>
  <dcterms:modified xsi:type="dcterms:W3CDTF">2017-05-23T14:10:54Z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0x010100DE95A0C693CEB341887D38A4A2B58B45040072C752107C5A7B47AA91A1EE638E6F1F</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