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3" r:id="rId4"/>
    <p:sldId id="262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7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9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8504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159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447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122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70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411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20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7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84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20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57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77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15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2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42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904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CF3A4C-C399-44EC-8F2E-D6F8420A5C04}" type="datetimeFigureOut">
              <a:rPr lang="en-AU" smtClean="0"/>
              <a:t>23/07/2023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4DE3D9D-2595-4224-8831-96C44E47CB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612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weather-report-png/download/1561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openweathermap.org/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BenGurion-Git/CDK_apiDat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77168-3081-B8E4-E78A-DAC926BF0520}"/>
              </a:ext>
            </a:extLst>
          </p:cNvPr>
          <p:cNvSpPr txBox="1"/>
          <p:nvPr/>
        </p:nvSpPr>
        <p:spPr>
          <a:xfrm>
            <a:off x="3067789" y="729872"/>
            <a:ext cx="6056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API Data Ingestion and Analysis</a:t>
            </a:r>
          </a:p>
          <a:p>
            <a:endParaRPr lang="en-A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F9A26-A7CD-5EA6-71ED-E3EFFFE7532E}"/>
              </a:ext>
            </a:extLst>
          </p:cNvPr>
          <p:cNvSpPr txBox="1"/>
          <p:nvPr/>
        </p:nvSpPr>
        <p:spPr>
          <a:xfrm>
            <a:off x="3694214" y="1330037"/>
            <a:ext cx="480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AQI (Air Quality Index) and other Air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52FDE-B4DB-26AC-44F2-5AC1EC56F0D8}"/>
              </a:ext>
            </a:extLst>
          </p:cNvPr>
          <p:cNvSpPr txBox="1"/>
          <p:nvPr/>
        </p:nvSpPr>
        <p:spPr>
          <a:xfrm>
            <a:off x="5166754" y="5943462"/>
            <a:ext cx="185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David Ben Gurion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59522-8F34-F1AF-46C6-D6721FBFF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937" b="20040"/>
          <a:stretch/>
        </p:blipFill>
        <p:spPr>
          <a:xfrm>
            <a:off x="4415613" y="2914134"/>
            <a:ext cx="3360770" cy="102269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E31473-AC1C-6638-CE10-0DC6A4DF2765}"/>
              </a:ext>
            </a:extLst>
          </p:cNvPr>
          <p:cNvCxnSpPr/>
          <p:nvPr/>
        </p:nvCxnSpPr>
        <p:spPr>
          <a:xfrm>
            <a:off x="0" y="220287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43C162-C5C1-18E6-C103-0A4BFEFE7C27}"/>
              </a:ext>
            </a:extLst>
          </p:cNvPr>
          <p:cNvSpPr txBox="1"/>
          <p:nvPr/>
        </p:nvSpPr>
        <p:spPr>
          <a:xfrm>
            <a:off x="4453492" y="3840173"/>
            <a:ext cx="3285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https://openweathermap.org/api</a:t>
            </a: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2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B8CEF4-848D-8DD2-1065-302D4548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62" y="290946"/>
            <a:ext cx="11193676" cy="65670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B69A29-19E9-5E49-1338-ED9519BF538C}"/>
              </a:ext>
            </a:extLst>
          </p:cNvPr>
          <p:cNvSpPr/>
          <p:nvPr/>
        </p:nvSpPr>
        <p:spPr>
          <a:xfrm>
            <a:off x="5997039" y="463138"/>
            <a:ext cx="3467595" cy="5047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06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3706-E30D-F0BF-A6E9-F9E604BE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47" y="961902"/>
            <a:ext cx="11667505" cy="555171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cap="none" dirty="0">
                <a:effectLst/>
              </a:rPr>
              <a:t>Step 1:</a:t>
            </a:r>
            <a:br>
              <a:rPr lang="en-GB" sz="1600" b="0" i="0" cap="none" dirty="0">
                <a:effectLst/>
              </a:rPr>
            </a:br>
            <a:r>
              <a:rPr lang="en-GB" sz="1600" b="0" i="0" cap="none" dirty="0">
                <a:effectLst/>
              </a:rPr>
              <a:t>The API data account is set up with a secret API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cap="none" dirty="0">
                <a:effectLst/>
              </a:rPr>
              <a:t>Step 2:</a:t>
            </a:r>
            <a:br>
              <a:rPr lang="en-GB" sz="1600" b="0" i="0" cap="none" dirty="0">
                <a:effectLst/>
              </a:rPr>
            </a:br>
            <a:r>
              <a:rPr lang="en-GB" sz="1600" cap="none" dirty="0"/>
              <a:t>API</a:t>
            </a:r>
            <a:r>
              <a:rPr lang="en-GB" sz="1600" b="0" i="0" cap="none" dirty="0">
                <a:effectLst/>
              </a:rPr>
              <a:t> endpoint URL is used with the corresponding API key stored in secrets manager by a lambda function which preprocesses the ingested data and converts it into a suitable JSON file. EventsBridge is set up along with this function for invocation daily to have the latest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cap="none" dirty="0">
                <a:effectLst/>
              </a:rPr>
              <a:t>Step 3:</a:t>
            </a:r>
            <a:br>
              <a:rPr lang="en-GB" sz="1600" b="0" i="0" cap="none" dirty="0">
                <a:effectLst/>
              </a:rPr>
            </a:br>
            <a:r>
              <a:rPr lang="en-GB" sz="1600" b="0" i="0" cap="none" dirty="0">
                <a:effectLst/>
              </a:rPr>
              <a:t>The output JSON file from the lambda function is stored into an S3 bucket.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cap="none" dirty="0">
                <a:effectLst/>
              </a:rPr>
              <a:t>Step 4:</a:t>
            </a:r>
            <a:br>
              <a:rPr lang="en-GB" sz="1600" b="0" i="0" cap="none" dirty="0">
                <a:effectLst/>
              </a:rPr>
            </a:br>
            <a:r>
              <a:rPr lang="en-GB" sz="1600" b="0" i="0" cap="none" dirty="0">
                <a:effectLst/>
              </a:rPr>
              <a:t>Another lambda function is set up attached with a trigger which invokes the lambda function on object creation into the previously mentioned S3 bucket. This lambda function takes in the generated API data JSON file and converts it into a processed CSV file suitable for input as a dataset for </a:t>
            </a:r>
            <a:r>
              <a:rPr lang="en-GB" sz="1600" cap="none" dirty="0"/>
              <a:t>Q</a:t>
            </a:r>
            <a:r>
              <a:rPr lang="en-GB" sz="1600" b="0" i="0" cap="none" dirty="0">
                <a:effectLst/>
              </a:rPr>
              <a:t>uicksight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cap="none" dirty="0">
                <a:effectLst/>
              </a:rPr>
              <a:t>Step 5:</a:t>
            </a:r>
            <a:br>
              <a:rPr lang="en-GB" sz="1600" b="0" i="0" cap="none" dirty="0">
                <a:effectLst/>
              </a:rPr>
            </a:br>
            <a:r>
              <a:rPr lang="en-GB" sz="1600" b="0" i="0" cap="none" dirty="0">
                <a:effectLst/>
              </a:rPr>
              <a:t>The CSV file output from the second lambda function along with a JSON manifest file stored inside the mentioned S3 bucket are used to set up a dataset source for analysis with </a:t>
            </a:r>
            <a:r>
              <a:rPr lang="en-GB" sz="1600" cap="none" dirty="0"/>
              <a:t>Q</a:t>
            </a:r>
            <a:r>
              <a:rPr lang="en-GB" sz="1600" b="0" i="0" cap="none" dirty="0">
                <a:effectLst/>
              </a:rPr>
              <a:t>uicksight.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cap="none" dirty="0">
                <a:effectLst/>
              </a:rPr>
              <a:t>Step 6:</a:t>
            </a:r>
            <a:br>
              <a:rPr lang="en-GB" sz="1600" b="0" i="0" cap="none" dirty="0">
                <a:effectLst/>
              </a:rPr>
            </a:br>
            <a:r>
              <a:rPr lang="en-GB" sz="1600" b="0" i="0" cap="none" dirty="0">
                <a:effectLst/>
              </a:rPr>
              <a:t>Detailed analysis and dashboards are created using </a:t>
            </a:r>
            <a:r>
              <a:rPr lang="en-GB" sz="1600" cap="none" dirty="0"/>
              <a:t>Q</a:t>
            </a:r>
            <a:r>
              <a:rPr lang="en-GB" sz="1600" b="0" i="0" cap="none" dirty="0">
                <a:effectLst/>
              </a:rPr>
              <a:t>uicksight and shared.</a:t>
            </a:r>
          </a:p>
          <a:p>
            <a:endParaRPr lang="en-A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A33D2-18E6-FB1C-297D-68910C5AD8D4}"/>
              </a:ext>
            </a:extLst>
          </p:cNvPr>
          <p:cNvSpPr txBox="1"/>
          <p:nvPr/>
        </p:nvSpPr>
        <p:spPr>
          <a:xfrm>
            <a:off x="262247" y="344384"/>
            <a:ext cx="181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Process Steps:</a:t>
            </a:r>
          </a:p>
        </p:txBody>
      </p:sp>
    </p:spTree>
    <p:extLst>
      <p:ext uri="{BB962C8B-B14F-4D97-AF65-F5344CB8AC3E}">
        <p14:creationId xmlns:p14="http://schemas.microsoft.com/office/powerpoint/2010/main" val="306696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74D0B-9707-9015-88DC-55C3FF8A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149" y="1361637"/>
            <a:ext cx="2963702" cy="4134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DCA92-CF65-5D93-7DD4-E55F86A9C268}"/>
              </a:ext>
            </a:extLst>
          </p:cNvPr>
          <p:cNvSpPr txBox="1"/>
          <p:nvPr/>
        </p:nvSpPr>
        <p:spPr>
          <a:xfrm>
            <a:off x="677479" y="658845"/>
            <a:ext cx="393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add new data from more locations:</a:t>
            </a:r>
          </a:p>
        </p:txBody>
      </p:sp>
    </p:spTree>
    <p:extLst>
      <p:ext uri="{BB962C8B-B14F-4D97-AF65-F5344CB8AC3E}">
        <p14:creationId xmlns:p14="http://schemas.microsoft.com/office/powerpoint/2010/main" val="92695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47745E-E735-F1CD-D90C-2FB02A0E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77" y="516577"/>
            <a:ext cx="9623246" cy="6341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F2733-8295-D900-AC97-E65BCF6A9125}"/>
              </a:ext>
            </a:extLst>
          </p:cNvPr>
          <p:cNvSpPr txBox="1"/>
          <p:nvPr/>
        </p:nvSpPr>
        <p:spPr>
          <a:xfrm>
            <a:off x="1199408" y="65079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Dashboard 1</a:t>
            </a:r>
          </a:p>
        </p:txBody>
      </p:sp>
    </p:spTree>
    <p:extLst>
      <p:ext uri="{BB962C8B-B14F-4D97-AF65-F5344CB8AC3E}">
        <p14:creationId xmlns:p14="http://schemas.microsoft.com/office/powerpoint/2010/main" val="340474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9B73A2-D699-F999-0949-C8CCFDBC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00" y="534390"/>
            <a:ext cx="9605600" cy="632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71B2E-1967-8332-4360-A0B5550CF30F}"/>
              </a:ext>
            </a:extLst>
          </p:cNvPr>
          <p:cNvSpPr txBox="1"/>
          <p:nvPr/>
        </p:nvSpPr>
        <p:spPr>
          <a:xfrm>
            <a:off x="1199408" y="65079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Dashboard 2</a:t>
            </a:r>
          </a:p>
        </p:txBody>
      </p:sp>
    </p:spTree>
    <p:extLst>
      <p:ext uri="{BB962C8B-B14F-4D97-AF65-F5344CB8AC3E}">
        <p14:creationId xmlns:p14="http://schemas.microsoft.com/office/powerpoint/2010/main" val="86300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BB6307-B90F-D793-2598-B9532594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71" y="589547"/>
            <a:ext cx="9675057" cy="4728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4757F2-F539-6A32-2BF0-9ED193044DEE}"/>
              </a:ext>
            </a:extLst>
          </p:cNvPr>
          <p:cNvSpPr txBox="1"/>
          <p:nvPr/>
        </p:nvSpPr>
        <p:spPr>
          <a:xfrm>
            <a:off x="1199408" y="65079"/>
            <a:ext cx="181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Dashboard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727E01-97F5-7CC3-EE8D-A37E942CFBE8}"/>
              </a:ext>
            </a:extLst>
          </p:cNvPr>
          <p:cNvSpPr/>
          <p:nvPr/>
        </p:nvSpPr>
        <p:spPr>
          <a:xfrm>
            <a:off x="10474036" y="589546"/>
            <a:ext cx="459492" cy="217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80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420B1-6A90-1BEA-6E46-B3E66FDD1B21}"/>
              </a:ext>
            </a:extLst>
          </p:cNvPr>
          <p:cNvSpPr txBox="1"/>
          <p:nvPr/>
        </p:nvSpPr>
        <p:spPr>
          <a:xfrm>
            <a:off x="1199408" y="65079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GitHub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5BEB4-26FA-4A86-363F-EFF6A255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56" y="946673"/>
            <a:ext cx="4798488" cy="2820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70F216-CC9B-6E53-B594-F9005D6E9434}"/>
              </a:ext>
            </a:extLst>
          </p:cNvPr>
          <p:cNvSpPr txBox="1"/>
          <p:nvPr/>
        </p:nvSpPr>
        <p:spPr>
          <a:xfrm>
            <a:off x="3475297" y="4530436"/>
            <a:ext cx="5241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https://github.com/DavidBenGurion-Git/CDK_apiData</a:t>
            </a: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5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6A1E-CE79-8D59-3CA5-930665E5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51" y="2630911"/>
            <a:ext cx="2508298" cy="1596177"/>
          </a:xfrm>
        </p:spPr>
        <p:txBody>
          <a:bodyPr/>
          <a:lstStyle/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9630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72</TotalTime>
  <Words>257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Ben Gurion</dc:creator>
  <cp:lastModifiedBy>David Ben Gurion</cp:lastModifiedBy>
  <cp:revision>1</cp:revision>
  <dcterms:created xsi:type="dcterms:W3CDTF">2023-07-23T11:20:37Z</dcterms:created>
  <dcterms:modified xsi:type="dcterms:W3CDTF">2023-07-23T12:33:18Z</dcterms:modified>
</cp:coreProperties>
</file>