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CA1F58-2400-49DB-846C-997F706D002A}">
  <a:tblStyle styleId="{08CA1F58-2400-49DB-846C-997F706D0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be063c1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be063c1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les données station, on obtient un taux de données manquantes pour certaines variables stations de près de 40%.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nous a donc fallu les traiter.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bb7d3382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bb7d3382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remarque que les données stations sont manquantes globalement aléatoirement.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à dire qu’il n’y a pas de jour pour lequel il n’y aurait pas de données.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remplit les valeurs manquantes par “ interpolation spatiale “.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à dire que pour chaque station s à un temps 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on remplit chaque donnée manquante par la moyenne des valeurs des 5 stations les plus proches pondérée par la distance des stations.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be063c1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be063c1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remarque que dans le cas des données modèle 2D et 3D arpège on a un taux assez étrange de données manquantes.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20% de données manquantes pour les données 3D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bb7d3382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bb7d3382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bb7d3382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bb7d3382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bb7d3382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bb7d3382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be063c1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be063c1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be063c1a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be063c1a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Ppe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_aggregation de modèles de régression faible pour réduire la 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additional penalization terms to control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optimize a lot of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pénalité : sur chaque prédicteur fm et proportionnelle au nombre de feuilles de l'arbre Jm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omega = gamma * Jm + lambda * || wm ||²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The final prediction rule is obtained as a linear combination of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recursive sequence of predictors, where each predictor is an adaptive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version of the previous one, given more weight to the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that are badly adjusted at the previous step.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bf58cb24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bf58cb24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bf58cb24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bf58cb24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bb7d338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bb7d338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bf58cb24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bf58cb24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a83e8b0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a83e8b0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bb7d3382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bb7d3382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fait une conclu quand même non 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pourrait au moins dire quelles ont été les méthodes les plus prometteuses et pourquoi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b7d3382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b7d3382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b7d3382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bb7d3382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bb7d3382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bb7d3382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a83e8b0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a83e8b0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e063c1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be063c1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e063c1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be063c1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b7d3382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bb7d3382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tout d’abord à aggréger les données modèle avec les données stations.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 les données modèles sont réparties sur une grille de lat / lon et non sur les stations directement, il nous a fallu d’abord récupérer, pour chaque station, les données du point de grille le plus proche.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cela on calcule, pour une station, la distance de haversine avec tous les points de grille.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884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AIF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 de cumuls de pluie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55425" y="4181225"/>
            <a:ext cx="72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Juan AYALA, Jeong Hwan KO, Alice LALOUE, Aldo MELLADO AGUILAR, Nicolas PREVOT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5A MA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2021 - 2022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70" name="Google Shape;37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1303800" y="1262075"/>
            <a:ext cx="76959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Pourcentages de données manquantes pour les données stations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 </a:t>
            </a:r>
            <a:endParaRPr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38" y="1887800"/>
            <a:ext cx="8140124" cy="3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1303800" y="1272325"/>
            <a:ext cx="7030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600"/>
              <a:t>2. 	Traitement des données manquantes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5177875" y="302895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3192650" y="2467875"/>
            <a:ext cx="627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Interpolation spatiale des données des stations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Moyenne des 5 stations les plus proches pondérées par la distance.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303800" y="1740450"/>
            <a:ext cx="7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Données stations : Valeurs manquantes globalement aléatoirement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034150" y="2281750"/>
            <a:ext cx="548700" cy="5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v,t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451725" y="4169175"/>
            <a:ext cx="548700" cy="5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v,t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2757653" y="4169173"/>
            <a:ext cx="552600" cy="5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v,t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686776" y="3764677"/>
            <a:ext cx="548700" cy="5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v,t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561849" y="2599128"/>
            <a:ext cx="552600" cy="5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v,t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1800475" y="3028950"/>
            <a:ext cx="548700" cy="5253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s,t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9" name="Google Shape;389;p23"/>
          <p:cNvCxnSpPr>
            <a:stCxn id="384" idx="7"/>
            <a:endCxn id="388" idx="3"/>
          </p:cNvCxnSpPr>
          <p:nvPr/>
        </p:nvCxnSpPr>
        <p:spPr>
          <a:xfrm flipH="1" rot="10800000">
            <a:off x="920070" y="3477204"/>
            <a:ext cx="960900" cy="76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0" name="Google Shape;390;p23"/>
          <p:cNvCxnSpPr>
            <a:stCxn id="383" idx="5"/>
            <a:endCxn id="388" idx="1"/>
          </p:cNvCxnSpPr>
          <p:nvPr/>
        </p:nvCxnSpPr>
        <p:spPr>
          <a:xfrm>
            <a:off x="1502495" y="2730122"/>
            <a:ext cx="378300" cy="37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1" name="Google Shape;391;p23"/>
          <p:cNvCxnSpPr>
            <a:stCxn id="385" idx="1"/>
            <a:endCxn id="388" idx="5"/>
          </p:cNvCxnSpPr>
          <p:nvPr/>
        </p:nvCxnSpPr>
        <p:spPr>
          <a:xfrm rot="10800000">
            <a:off x="2268880" y="3477201"/>
            <a:ext cx="569700" cy="76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2" name="Google Shape;392;p23"/>
          <p:cNvCxnSpPr>
            <a:stCxn id="387" idx="3"/>
            <a:endCxn id="388" idx="7"/>
          </p:cNvCxnSpPr>
          <p:nvPr/>
        </p:nvCxnSpPr>
        <p:spPr>
          <a:xfrm flipH="1">
            <a:off x="2268675" y="3047499"/>
            <a:ext cx="374100" cy="5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3" name="Google Shape;393;p23"/>
          <p:cNvCxnSpPr>
            <a:stCxn id="388" idx="4"/>
          </p:cNvCxnSpPr>
          <p:nvPr/>
        </p:nvCxnSpPr>
        <p:spPr>
          <a:xfrm flipH="1">
            <a:off x="1994425" y="3554250"/>
            <a:ext cx="80400" cy="23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1303800" y="697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0" name="Google Shape;400;p24"/>
          <p:cNvSpPr txBox="1"/>
          <p:nvPr>
            <p:ph idx="1" type="body"/>
          </p:nvPr>
        </p:nvSpPr>
        <p:spPr>
          <a:xfrm>
            <a:off x="1303800" y="1266750"/>
            <a:ext cx="76959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Pourcentages de données manquantes pour les variables de 2D et 3D arpège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 </a:t>
            </a:r>
            <a:endParaRPr/>
          </a:p>
        </p:txBody>
      </p:sp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00" y="1681300"/>
            <a:ext cx="6780700" cy="34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5177875" y="302895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280450" y="1742975"/>
            <a:ext cx="71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Données 3D arpège : Valeurs manquantes liées à l’absence de données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certains jours entiers.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5"/>
          <p:cNvSpPr txBox="1"/>
          <p:nvPr>
            <p:ph idx="1" type="body"/>
          </p:nvPr>
        </p:nvSpPr>
        <p:spPr>
          <a:xfrm>
            <a:off x="1303800" y="1272325"/>
            <a:ext cx="7030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600"/>
              <a:t>2. 	Traitement des données manquantes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382050" y="2493463"/>
            <a:ext cx="59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Remplissage par la moyenne saisonnière de chaque paramètre.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280450" y="3564425"/>
            <a:ext cx="64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Données 2D arpège : Assez peu de données manquantes par rapport aux autres.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382050" y="4391125"/>
            <a:ext cx="59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Abandon des lignes présentant des données 2D arpège manquantes.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150" y="2101975"/>
            <a:ext cx="3136601" cy="1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1303800" y="1803625"/>
            <a:ext cx="70305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Données horaires : </a:t>
            </a:r>
            <a:r>
              <a:rPr lang="fr"/>
              <a:t>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Moyennes journalières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Écart</a:t>
            </a:r>
            <a:r>
              <a:rPr b="1" lang="fr"/>
              <a:t>-types journaliers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ff, td, t, hu, dd, precip sur 24h →  moyenne et écart-type sur les 24h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 500hPa, r 700 hPa, z 500hPa, p3014 850hPa, ws 1000hPa, w 950hPa sur 17 valeurs de temps → moyenne et écart-type sur les 17h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d2m, t2m, u10, v10, tp, p3031, msl, ws, r → moyenne et écart-type sur les 24h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"/>
          <p:cNvSpPr txBox="1"/>
          <p:nvPr>
            <p:ph idx="1" type="body"/>
          </p:nvPr>
        </p:nvSpPr>
        <p:spPr>
          <a:xfrm>
            <a:off x="1303800" y="1272325"/>
            <a:ext cx="7030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600"/>
              <a:t>Transformation des données</a:t>
            </a:r>
            <a:endParaRPr/>
          </a:p>
        </p:txBody>
      </p:sp>
      <p:sp>
        <p:nvSpPr>
          <p:cNvPr id="422" name="Google Shape;42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1303800" y="1423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Voici les modèles de Machine Learning que nous avons implémentés : </a:t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Random Forest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XGBoost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SVR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MLP</a:t>
            </a:r>
            <a:endParaRPr b="1" sz="1900"/>
          </a:p>
        </p:txBody>
      </p:sp>
      <p:sp>
        <p:nvSpPr>
          <p:cNvPr id="429" name="Google Shape;429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35" name="Google Shape;43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36" name="Google Shape;4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00" y="1304125"/>
            <a:ext cx="4363501" cy="3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8"/>
          <p:cNvSpPr txBox="1"/>
          <p:nvPr/>
        </p:nvSpPr>
        <p:spPr>
          <a:xfrm>
            <a:off x="1303800" y="1464475"/>
            <a:ext cx="33099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avec scikit-learn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 arbres de décision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 features = ‘auto’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profondeur maximale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43" name="Google Shape;44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1303800" y="1464475"/>
            <a:ext cx="67209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XGBoost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1000 arbres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Profondeur maximale = 200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Taux d’apprentissage de boosting = 0,1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Ratio de sous-échantillon de l'instance d'entraînement = 0,7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5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Font typeface="Nunito"/>
              <a:buChar char="●"/>
            </a:pPr>
            <a:r>
              <a:rPr lang="fr" sz="1604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Ratio de sous-échantillon de colonnes pour chaque arbre = 0,8</a:t>
            </a:r>
            <a:endParaRPr sz="1604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1303800" y="1423200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Linear SVR</a:t>
            </a:r>
            <a:r>
              <a:rPr lang="fr"/>
              <a:t> avec scikit-learn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Hyperparamètre ajusté : tolérance = 10</a:t>
            </a:r>
            <a:r>
              <a:rPr baseline="30000" lang="fr"/>
              <a:t>-5</a:t>
            </a:r>
            <a:endParaRPr baseline="30000"/>
          </a:p>
        </p:txBody>
      </p:sp>
      <p:sp>
        <p:nvSpPr>
          <p:cNvPr id="451" name="Google Shape;45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52" name="Google Shape;4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736" y="2004412"/>
            <a:ext cx="3056523" cy="1694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1303800" y="1423200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Multi-Layer Perceptron</a:t>
            </a:r>
            <a:r>
              <a:rPr lang="fr"/>
              <a:t> (MLP) ou réseau de neurones avec tensorflow / 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Notre modèle est constitué de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20 couches cachées, avec fonction d’activation ReLU et initialiseur de noyau ‘he_uniform’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32 neurones dans chacune des couches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Couche de sortie avec un neurone et activation linéaire car </a:t>
            </a:r>
            <a:r>
              <a:rPr lang="fr"/>
              <a:t>problème</a:t>
            </a:r>
            <a:r>
              <a:rPr lang="fr"/>
              <a:t> de régression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Fonction de perte : </a:t>
            </a:r>
            <a:r>
              <a:rPr i="1" lang="fr"/>
              <a:t>mean absolute error</a:t>
            </a:r>
            <a:endParaRPr i="1"/>
          </a:p>
        </p:txBody>
      </p:sp>
      <p:sp>
        <p:nvSpPr>
          <p:cNvPr id="459" name="Google Shape;459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60" name="Google Shape;4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314" y="1945088"/>
            <a:ext cx="2309375" cy="12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29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O</a:t>
            </a:r>
            <a:r>
              <a:rPr lang="fr" sz="1800"/>
              <a:t>bjectifs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Pre-processing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Feature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Modèles de machine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Apprentissage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Scores</a:t>
            </a:r>
            <a:endParaRPr sz="1800"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de Machine Learning</a:t>
            </a:r>
            <a:endParaRPr/>
          </a:p>
        </p:txBody>
      </p:sp>
      <p:sp>
        <p:nvSpPr>
          <p:cNvPr id="466" name="Google Shape;466;p32"/>
          <p:cNvSpPr txBox="1"/>
          <p:nvPr>
            <p:ph idx="1" type="body"/>
          </p:nvPr>
        </p:nvSpPr>
        <p:spPr>
          <a:xfrm>
            <a:off x="1303800" y="1423200"/>
            <a:ext cx="70305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Multi-Layer Perceptron </a:t>
            </a:r>
            <a:r>
              <a:rPr lang="fr"/>
              <a:t>(MLP) ou réseau de neurones avec tensorflow / 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Taux d’apprentissage choisi : </a:t>
            </a:r>
            <a:r>
              <a:rPr lang="fr" strike="sngStrike"/>
              <a:t>diminution exponentielle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constante (0.001)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Optimiseur choisi : </a:t>
            </a:r>
            <a:r>
              <a:rPr lang="fr" strike="sngStrike"/>
              <a:t>SGD</a:t>
            </a:r>
            <a:r>
              <a:rPr lang="fr"/>
              <a:t> RMSProp</a:t>
            </a:r>
            <a:endParaRPr/>
          </a:p>
        </p:txBody>
      </p:sp>
      <p:sp>
        <p:nvSpPr>
          <p:cNvPr id="467" name="Google Shape;467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68" name="Google Shape;4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75" y="1846838"/>
            <a:ext cx="3596700" cy="2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Apprentissage</a:t>
            </a:r>
            <a:endParaRPr/>
          </a:p>
        </p:txBody>
      </p:sp>
      <p:sp>
        <p:nvSpPr>
          <p:cNvPr id="474" name="Google Shape;474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5" name="Google Shape;475;p33"/>
          <p:cNvSpPr txBox="1"/>
          <p:nvPr/>
        </p:nvSpPr>
        <p:spPr>
          <a:xfrm>
            <a:off x="547800" y="1897825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X_train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33"/>
          <p:cNvSpPr txBox="1"/>
          <p:nvPr/>
        </p:nvSpPr>
        <p:spPr>
          <a:xfrm>
            <a:off x="2321850" y="1389575"/>
            <a:ext cx="16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X_train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2321850" y="2406075"/>
            <a:ext cx="16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X_valid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8" name="Google Shape;478;p33"/>
          <p:cNvCxnSpPr>
            <a:endCxn id="476" idx="1"/>
          </p:cNvCxnSpPr>
          <p:nvPr/>
        </p:nvCxnSpPr>
        <p:spPr>
          <a:xfrm flipH="1" rot="10800000">
            <a:off x="1291950" y="1589675"/>
            <a:ext cx="1029900" cy="548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3"/>
          <p:cNvCxnSpPr>
            <a:endCxn id="477" idx="1"/>
          </p:cNvCxnSpPr>
          <p:nvPr/>
        </p:nvCxnSpPr>
        <p:spPr>
          <a:xfrm>
            <a:off x="1291950" y="2138175"/>
            <a:ext cx="1029900" cy="468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0" name="Google Shape;4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00" y="2560413"/>
            <a:ext cx="2079300" cy="47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33"/>
          <p:cNvGraphicFramePr/>
          <p:nvPr/>
        </p:nvGraphicFramePr>
        <p:xfrm>
          <a:off x="952500" y="35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{08CA1F58-2400-49DB-846C-997F706D002A}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2" name="Google Shape;482;p33"/>
          <p:cNvSpPr txBox="1"/>
          <p:nvPr/>
        </p:nvSpPr>
        <p:spPr>
          <a:xfrm>
            <a:off x="547800" y="2172063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_train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33"/>
          <p:cNvSpPr txBox="1"/>
          <p:nvPr/>
        </p:nvSpPr>
        <p:spPr>
          <a:xfrm>
            <a:off x="2321850" y="1663813"/>
            <a:ext cx="16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_train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2321850" y="2680313"/>
            <a:ext cx="16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_valid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5" name="Google Shape;485;p33"/>
          <p:cNvCxnSpPr>
            <a:endCxn id="483" idx="1"/>
          </p:cNvCxnSpPr>
          <p:nvPr/>
        </p:nvCxnSpPr>
        <p:spPr>
          <a:xfrm flipH="1" rot="10800000">
            <a:off x="1291950" y="1863913"/>
            <a:ext cx="1029900" cy="548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3"/>
          <p:cNvCxnSpPr>
            <a:endCxn id="484" idx="1"/>
          </p:cNvCxnSpPr>
          <p:nvPr/>
        </p:nvCxnSpPr>
        <p:spPr>
          <a:xfrm>
            <a:off x="1291950" y="2412413"/>
            <a:ext cx="1029900" cy="468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3"/>
          <p:cNvSpPr/>
          <p:nvPr/>
        </p:nvSpPr>
        <p:spPr>
          <a:xfrm>
            <a:off x="3143225" y="1455000"/>
            <a:ext cx="190500" cy="58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3521975" y="1558975"/>
            <a:ext cx="25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Entrainement du modèle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3143225" y="2501875"/>
            <a:ext cx="190500" cy="58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3657600" y="2595625"/>
            <a:ext cx="25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Validation du modèle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500575" y="1988350"/>
            <a:ext cx="190500" cy="58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4500575" y="4319850"/>
            <a:ext cx="190500" cy="20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3904625" y="44533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Loss function = MAPE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3072000" y="4319850"/>
            <a:ext cx="190500" cy="20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2476050" y="4453325"/>
            <a:ext cx="13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Optimisation par GridSearch (CV=3)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Scores</a:t>
            </a:r>
            <a:endParaRPr/>
          </a:p>
        </p:txBody>
      </p:sp>
      <p:sp>
        <p:nvSpPr>
          <p:cNvPr id="501" name="Google Shape;501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Maven Pro"/>
                <a:ea typeface="Maven Pro"/>
                <a:cs typeface="Maven Pro"/>
                <a:sym typeface="Maven Pro"/>
              </a:rPr>
              <a:t>‹#›</a:t>
            </a:fld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02" name="Google Shape;502;p3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{08CA1F58-2400-49DB-846C-997F706D002A}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Modèle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MAPE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Baseline forecast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47.52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Random Forest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41.18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XGBoost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44.37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SVR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41.36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MLP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40.26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58350"/>
            <a:ext cx="68283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But </a:t>
            </a:r>
            <a:r>
              <a:rPr lang="fr"/>
              <a:t>: Prédire le cumul sur 24h de pluie pour le lendemain et pour les stations données.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Approche </a:t>
            </a:r>
            <a:r>
              <a:rPr lang="fr"/>
              <a:t>: Correction de la prédiction du modèle de Météo-France en fonction des conditions météorologiques.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0000"/>
                </a:solidFill>
              </a:rPr>
              <a:t>Y </a:t>
            </a:r>
            <a:r>
              <a:rPr lang="fr">
                <a:solidFill>
                  <a:srgbClr val="FF0000"/>
                </a:solidFill>
              </a:rPr>
              <a:t>: Erreur commise par le modèle sur le cumul de pluie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/>
              <a:t>Y  =  Ground truth   -   baseline forecast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500"/>
              <a:t>Cumul </a:t>
            </a:r>
            <a:r>
              <a:rPr lang="fr"/>
              <a:t>: baseline forecast + Y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303800" y="3543300"/>
            <a:ext cx="10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pose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825" y="2353825"/>
            <a:ext cx="2103975" cy="14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000" y="2475745"/>
            <a:ext cx="5516604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167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Score à minimiser 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Mean Average Percentage Error (MAPE)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Améliorer baseline forecast :</a:t>
            </a:r>
            <a:endParaRPr b="1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5" y="2702775"/>
            <a:ext cx="8833551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100" y="1533500"/>
            <a:ext cx="2079300" cy="4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956850" y="1245775"/>
            <a:ext cx="72303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-"/>
            </a:pPr>
            <a:r>
              <a:rPr b="1" lang="fr" sz="1500">
                <a:solidFill>
                  <a:srgbClr val="FF0000"/>
                </a:solidFill>
              </a:rPr>
              <a:t>Ground truth (Données réelles de cumul de pluie)</a:t>
            </a:r>
            <a:endParaRPr b="1"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Baseline observée et Baseline prédite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Données horaires des stations de la veille (D-1)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Température, Température de rosée, Vitesse et direction du vent, Précipitations, Humidité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D</a:t>
            </a:r>
            <a:r>
              <a:rPr b="1" lang="fr" sz="1500"/>
              <a:t>onnées 3D horaires du modèle arpège pour le lendemain (D)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Température potentielle à 850 hPa, Température à 500 hPa, Géopotentiel à 500 hPa, Humidité relative à 700 hPa, Vitesse du vent à 1000 hPa, Vitesse verticale à 950 hPa.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fr" sz="1500"/>
              <a:t>Données 2D horaires du modèle arpège pour le lendemain (D)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Vent zonal à 10m, Vent méridien à 10m, Température à 2m du sol, Humidité relative, Direction du vent, Température de rosée à 2m,  Pression au niveau de la mer, Vitesse du vent, Précipitation totale</a:t>
            </a:r>
            <a:endParaRPr sz="1300"/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262075"/>
            <a:ext cx="65661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Statistiques descriptives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4507" l="1039" r="0" t="0"/>
          <a:stretch/>
        </p:blipFill>
        <p:spPr>
          <a:xfrm>
            <a:off x="136750" y="1740240"/>
            <a:ext cx="9007249" cy="136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4507" l="1497" r="0" t="0"/>
          <a:stretch/>
        </p:blipFill>
        <p:spPr>
          <a:xfrm>
            <a:off x="136750" y="3416975"/>
            <a:ext cx="9007249" cy="13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4025075" y="4730375"/>
            <a:ext cx="12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mois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4004038" y="3016775"/>
            <a:ext cx="12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mois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 rot="-5400000">
            <a:off x="-560350" y="3932075"/>
            <a:ext cx="12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Nunito"/>
                <a:ea typeface="Nunito"/>
                <a:cs typeface="Nunito"/>
                <a:sym typeface="Nunito"/>
              </a:rPr>
              <a:t>erreur du modèle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 rot="-5400000">
            <a:off x="-560350" y="2248975"/>
            <a:ext cx="12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Nunito"/>
                <a:ea typeface="Nunito"/>
                <a:cs typeface="Nunito"/>
                <a:sym typeface="Nunito"/>
              </a:rPr>
              <a:t>Groundtruth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262075"/>
            <a:ext cx="22563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2. Corrélogramme des variables des stations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 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247" y="0"/>
            <a:ext cx="57707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1303800" y="1262075"/>
            <a:ext cx="20268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3. Cercle de corrélations (ACP) pour les variables des stations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 </a:t>
            </a:r>
            <a:endParaRPr/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25" y="72000"/>
            <a:ext cx="5036349" cy="47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1303800" y="1272325"/>
            <a:ext cx="70305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Récupération des données modèles pour chaque  station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1303800" y="1795800"/>
            <a:ext cx="55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Valeur du point de grille le plus proche de la station au temps 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51" y="2196000"/>
            <a:ext cx="4595276" cy="154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1"/>
          <p:cNvGrpSpPr/>
          <p:nvPr/>
        </p:nvGrpSpPr>
        <p:grpSpPr>
          <a:xfrm>
            <a:off x="654050" y="2195988"/>
            <a:ext cx="5568866" cy="2496213"/>
            <a:chOff x="654050" y="2195988"/>
            <a:chExt cx="5568866" cy="2496213"/>
          </a:xfrm>
        </p:grpSpPr>
        <p:pic>
          <p:nvPicPr>
            <p:cNvPr id="351" name="Google Shape;35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4050" y="2195988"/>
              <a:ext cx="3619500" cy="2219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2" name="Google Shape;352;p21"/>
            <p:cNvCxnSpPr/>
            <p:nvPr/>
          </p:nvCxnSpPr>
          <p:spPr>
            <a:xfrm>
              <a:off x="3001425" y="3721100"/>
              <a:ext cx="457200" cy="35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353" name="Google Shape;353;p21"/>
            <p:cNvSpPr txBox="1"/>
            <p:nvPr/>
          </p:nvSpPr>
          <p:spPr>
            <a:xfrm>
              <a:off x="3517950" y="4076600"/>
              <a:ext cx="210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Nunito"/>
                  <a:ea typeface="Nunito"/>
                  <a:cs typeface="Nunito"/>
                  <a:sym typeface="Nunito"/>
                </a:rPr>
                <a:t>point de la grille  (2D)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Nunito"/>
                  <a:ea typeface="Nunito"/>
                  <a:cs typeface="Nunito"/>
                  <a:sym typeface="Nunito"/>
                </a:rPr>
                <a:t>le plus proche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54" name="Google Shape;354;p21"/>
            <p:cNvCxnSpPr>
              <a:endCxn id="355" idx="1"/>
            </p:cNvCxnSpPr>
            <p:nvPr/>
          </p:nvCxnSpPr>
          <p:spPr>
            <a:xfrm>
              <a:off x="2950516" y="3238443"/>
              <a:ext cx="633900" cy="534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355" name="Google Shape;355;p21"/>
            <p:cNvSpPr txBox="1"/>
            <p:nvPr/>
          </p:nvSpPr>
          <p:spPr>
            <a:xfrm>
              <a:off x="3584416" y="3572343"/>
              <a:ext cx="263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station</a:t>
              </a:r>
              <a:endParaRPr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138700" y="379510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903625" y="364270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106475" y="33566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652775" y="29170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619925" y="2848375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347925" y="33566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3587075" y="29170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966925" y="28232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063075" y="2764650"/>
              <a:ext cx="110700" cy="107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