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F26D6F-6E81-A348-874C-0A19EE965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4F0E40-CD81-5F45-8840-2712202D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79D2B-ABD4-0048-857A-30E888FD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0BB7C-7A8A-3F4A-A6BB-F39D60CA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2F1C-52B4-AC4D-A162-BEB5EFD0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64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68B2F-1BD6-5248-93CE-F77F97F1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32300E-D617-2840-8AC2-11304080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A606E2-337B-5741-9874-7EE9F783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4482D0-1C3F-6643-821E-AB9EDB01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D284E-51C0-B643-8E0D-51541B9C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27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D0B84D-F1A5-9345-B809-308F12A24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50A8FA-7A31-B143-AACC-3B4644282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F332A-B58D-0942-A403-65A842DF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C68787-D2F8-A747-B492-3D5666DE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9E1A8-AF92-1041-B8FB-612164FE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4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8B901-88FD-734C-9B25-AA867DF2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DF634E-66B1-7C44-96C7-6E6C8057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027130-BB89-1F48-8B91-C2047E8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1229FE-B60F-9E48-A49E-19E33ADE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EFC3E-AE43-C34E-BBA8-8054A3DD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0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6AC62-45E7-7244-BFFE-40B1B9BC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563530-5D63-FB4B-BAA4-59FFD952C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CDF09-9BC2-A743-9AE4-494B3D91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75C23D-7952-A840-B6D8-56D0121E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BA5B5-8CA2-9947-B929-7A893BB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02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87BC4-7D31-5845-89D2-3532A2EC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7AAC14-C3D8-F148-BD15-575C08020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219132-B7F2-BE4B-A37C-BF70BA2BE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2FD8B2-1FE3-024F-885A-FD1A4464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1D3832-B3C5-DB42-9027-16EC6763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AC936A-6296-4A44-BC47-A7556880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65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01283-04C4-E141-98D1-1475EB3F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83DF1-AAAB-3442-8798-4C3C92DE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D53846-5396-8942-984F-6967FEA1D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3E844D-248B-0445-975C-A377E54E4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4621E9-F4E4-834D-88E1-7CF833793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DBF89D-FC22-C043-A587-7DBC8FB1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A2EFBD-10E8-F14E-A15E-7D74FC7D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A76AB4-4D03-9E41-B38D-57C31FF8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2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45476-9AB3-8E43-A6B8-F8F1AFC6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75C44D-323A-C142-B276-11020C7E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638728-CED2-A343-974B-D824066E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66D020-7A2F-D64B-B5F4-43609EC8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E76A5D-14BD-2444-AB09-8387DD75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6010FD-F932-3C4C-A1BB-2325C959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1F4F13-251B-5E44-ACF1-48976502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43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78DDE-79C4-EA45-801D-76EE72AC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F1F9F1-6975-E24F-A285-800C851A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CA483-4CCF-0341-8830-4F9C66CB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B325B5-9AD2-8847-B414-6AFF6476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BAAAB7-2324-5A4A-8C78-8FE70FAE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DD90DD-A6E7-7D47-8218-897BE1DE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83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13C90-86ED-F441-916C-71F4ECBF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6C8310-8A7D-5A49-9FE5-B9046A075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BDCE41-A0E4-E44F-AA7E-26C92CA1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16864F-077D-A441-9255-FD309406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60CFC1-3E61-974B-8030-451C7117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B1DB08-7FB9-EA4D-9426-99A6989F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69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0EB408-FC69-054D-AD91-AA0FCB09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413B97-2AFE-A846-83E2-DA11B554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0ACB8D-15FD-0F4D-9CF5-67822368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028D-ABD7-1B4C-8B9D-BFD8F40F225C}" type="datetimeFigureOut">
              <a:rPr lang="fr-FR" smtClean="0"/>
              <a:t>09/01/2022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083432-C797-0340-9AD2-61155C24F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361B2-6CF6-C345-A7EF-52B5A9597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E90B-CB21-DE4B-BC89-DA2CF63172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12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40F99-1147-924C-B44F-A721DD2B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876"/>
            <a:ext cx="9144000" cy="1076555"/>
          </a:xfrm>
        </p:spPr>
        <p:txBody>
          <a:bodyPr/>
          <a:lstStyle/>
          <a:p>
            <a:r>
              <a:rPr lang="fr-FR" dirty="0"/>
              <a:t>Défi IA 2021-2022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E824D3-7E8A-AC47-A5C8-094CA75E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8386"/>
            <a:ext cx="9144000" cy="2368298"/>
          </a:xfrm>
        </p:spPr>
        <p:txBody>
          <a:bodyPr>
            <a:normAutofit/>
          </a:bodyPr>
          <a:lstStyle/>
          <a:p>
            <a:r>
              <a:rPr lang="fr-FR" dirty="0"/>
              <a:t>Présenté par :</a:t>
            </a:r>
          </a:p>
          <a:p>
            <a:endParaRPr lang="fr-FR" dirty="0"/>
          </a:p>
          <a:p>
            <a:r>
              <a:rPr lang="fr-FR" dirty="0"/>
              <a:t>Thomas FRAMERY</a:t>
            </a:r>
          </a:p>
          <a:p>
            <a:r>
              <a:rPr lang="fr-FR" dirty="0"/>
              <a:t>Yoann MAAREK</a:t>
            </a:r>
          </a:p>
          <a:p>
            <a:r>
              <a:rPr lang="fr-FR" dirty="0"/>
              <a:t>Dorian VOYDIE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0347B5-C2B1-3842-9D8E-C225EE2025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" y="315708"/>
            <a:ext cx="3004580" cy="7462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532EEE-468E-2642-B1AD-43591A0A91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960" y="490060"/>
            <a:ext cx="3339820" cy="5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0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F6DE7-3E33-439B-952C-894A8374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611" y="150566"/>
            <a:ext cx="10515600" cy="884443"/>
          </a:xfrm>
        </p:spPr>
        <p:txBody>
          <a:bodyPr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57101A-C6BE-4783-827C-D2BE63817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666"/>
            <a:ext cx="10515600" cy="4351338"/>
          </a:xfrm>
        </p:spPr>
        <p:txBody>
          <a:bodyPr/>
          <a:lstStyle/>
          <a:p>
            <a:r>
              <a:rPr lang="fr-FR" dirty="0" err="1"/>
              <a:t>DecisionTreeReg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RandomForestReg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7D228F-E731-4E7D-BD08-1129E6373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" t="5978" r="1094"/>
          <a:stretch/>
        </p:blipFill>
        <p:spPr bwMode="auto">
          <a:xfrm>
            <a:off x="3935296" y="1041665"/>
            <a:ext cx="6586515" cy="23182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F740234-610E-43C2-9D5D-55089987F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53"/>
          <a:stretch/>
        </p:blipFill>
        <p:spPr>
          <a:xfrm>
            <a:off x="3935296" y="3498050"/>
            <a:ext cx="6586515" cy="21819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EFF2AAA-58C3-4C78-883C-0110CA26D21C}"/>
              </a:ext>
            </a:extLst>
          </p:cNvPr>
          <p:cNvSpPr txBox="1"/>
          <p:nvPr/>
        </p:nvSpPr>
        <p:spPr>
          <a:xfrm>
            <a:off x="1111045" y="5820697"/>
            <a:ext cx="100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XX </a:t>
            </a:r>
            <a:r>
              <a:rPr lang="fr-FR" dirty="0" err="1"/>
              <a:t>features</a:t>
            </a:r>
            <a:r>
              <a:rPr lang="fr-FR" dirty="0"/>
              <a:t> suffisent pour une </a:t>
            </a:r>
            <a:r>
              <a:rPr lang="fr-FR" dirty="0" err="1"/>
              <a:t>mape</a:t>
            </a:r>
            <a:r>
              <a:rPr lang="fr-FR" dirty="0"/>
              <a:t> convenable</a:t>
            </a:r>
          </a:p>
        </p:txBody>
      </p:sp>
    </p:spTree>
    <p:extLst>
      <p:ext uri="{BB962C8B-B14F-4D97-AF65-F5344CB8AC3E}">
        <p14:creationId xmlns:p14="http://schemas.microsoft.com/office/powerpoint/2010/main" val="405187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F98DD-2853-4510-8536-D49994A0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Prédictions (pas mieux d’avoir 3 fois le même graph ?)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51683F-9EA3-424B-BF7D-5593F81AB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00"/>
          <a:stretch/>
        </p:blipFill>
        <p:spPr bwMode="auto">
          <a:xfrm>
            <a:off x="3597592" y="1403564"/>
            <a:ext cx="7756208" cy="18619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1E07CE-3C8A-449E-94BA-039CEE9E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91" y="3265488"/>
            <a:ext cx="7802945" cy="1768628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07A05FB-2BD5-482D-B69C-26C9D53C3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86" y="5099179"/>
            <a:ext cx="7791450" cy="17335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7573B9-58C6-4A77-B60C-461C7C2AE63E}"/>
              </a:ext>
            </a:extLst>
          </p:cNvPr>
          <p:cNvSpPr txBox="1"/>
          <p:nvPr/>
        </p:nvSpPr>
        <p:spPr>
          <a:xfrm>
            <a:off x="727587" y="1533832"/>
            <a:ext cx="27137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/>
              <a:t>RandomForestReg</a:t>
            </a:r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dirty="0" err="1"/>
              <a:t>SGDReg</a:t>
            </a:r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dirty="0" err="1"/>
              <a:t>ExtraTreesReg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8654-72ED-4F23-8E9E-27446B65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8CD6FA3-F3D2-4AB5-987B-AA91E1182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08" y="1432387"/>
            <a:ext cx="8011086" cy="2353032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BAE660-8904-4F98-BAFD-968C36482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07" y="3785418"/>
            <a:ext cx="5419427" cy="25367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E93899-56FD-457F-9BA4-94171C54B01C}"/>
              </a:ext>
            </a:extLst>
          </p:cNvPr>
          <p:cNvSpPr txBox="1"/>
          <p:nvPr/>
        </p:nvSpPr>
        <p:spPr>
          <a:xfrm>
            <a:off x="4159045" y="42403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 train MAPE : 20.94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Ann val MAPE : 25.25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120ED79-6D3B-4B5F-9CB2-8F33CE310C33}"/>
              </a:ext>
            </a:extLst>
          </p:cNvPr>
          <p:cNvSpPr txBox="1"/>
          <p:nvPr/>
        </p:nvSpPr>
        <p:spPr>
          <a:xfrm>
            <a:off x="8799871" y="1690688"/>
            <a:ext cx="275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modèle </a:t>
            </a:r>
            <a:r>
              <a:rPr lang="fr-FR" dirty="0">
                <a:sym typeface="Wingdings" panose="05000000000000000000" pitchFamily="2" charset="2"/>
              </a:rPr>
              <a:t> Réseau de neurones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2A5786-2D04-435C-84CC-A553758C0E3C}"/>
              </a:ext>
            </a:extLst>
          </p:cNvPr>
          <p:cNvSpPr txBox="1"/>
          <p:nvPr/>
        </p:nvSpPr>
        <p:spPr>
          <a:xfrm>
            <a:off x="8799871" y="2526890"/>
            <a:ext cx="224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de </a:t>
            </a:r>
            <a:r>
              <a:rPr lang="fr-FR" dirty="0" err="1"/>
              <a:t>loss</a:t>
            </a:r>
            <a:r>
              <a:rPr lang="fr-FR" dirty="0"/>
              <a:t> : MAPE</a:t>
            </a:r>
          </a:p>
        </p:txBody>
      </p:sp>
    </p:spTree>
    <p:extLst>
      <p:ext uri="{BB962C8B-B14F-4D97-AF65-F5344CB8AC3E}">
        <p14:creationId xmlns:p14="http://schemas.microsoft.com/office/powerpoint/2010/main" val="128636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D6E66-773F-4A2B-B5F9-5DA719A1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DC158-6802-4DC6-86F7-EBD25B9F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 du modèle </a:t>
            </a:r>
          </a:p>
        </p:txBody>
      </p:sp>
      <p:pic>
        <p:nvPicPr>
          <p:cNvPr id="4" name="Image 3" descr="Une image contenant texte, ciel, jour, plusieurs&#10;&#10;Description générée automatiquement">
            <a:extLst>
              <a:ext uri="{FF2B5EF4-FFF2-40B4-BE49-F238E27FC236}">
                <a16:creationId xmlns:a16="http://schemas.microsoft.com/office/drawing/2014/main" id="{17A8011A-2B6B-46EA-8F8C-C5F6B284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17" y="2546861"/>
            <a:ext cx="9535038" cy="37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3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E5BB9-D2F3-43F5-B966-1C75DF7F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Différents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343910-EC7C-47A6-92F5-86C4897A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NaNs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Nans dans les données </a:t>
            </a:r>
            <a:r>
              <a:rPr lang="fr-FR" dirty="0" err="1">
                <a:sym typeface="Wingdings" panose="05000000000000000000" pitchFamily="2" charset="2"/>
              </a:rPr>
              <a:t>kaggle</a:t>
            </a:r>
            <a:r>
              <a:rPr lang="fr-FR" dirty="0">
                <a:sym typeface="Wingdings" panose="05000000000000000000" pitchFamily="2" charset="2"/>
              </a:rPr>
              <a:t>(max 50%), Nans dans les données </a:t>
            </a:r>
            <a:r>
              <a:rPr lang="fr-FR" dirty="0" err="1">
                <a:sym typeface="Wingdings" panose="05000000000000000000" pitchFamily="2" charset="2"/>
              </a:rPr>
              <a:t>MétéoNet</a:t>
            </a:r>
            <a:r>
              <a:rPr lang="fr-FR" dirty="0">
                <a:sym typeface="Wingdings" panose="05000000000000000000" pitchFamily="2" charset="2"/>
              </a:rPr>
              <a:t> (max 27%), Nans dans la Baseline (5%)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MAPE &lt;29,48  Meilleur soumission ligne de 0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Différence de MAPE Training/Test  Réseau de neurone 25,25 </a:t>
            </a:r>
            <a:r>
              <a:rPr lang="fr-FR">
                <a:sym typeface="Wingdings" panose="05000000000000000000" pitchFamily="2" charset="2"/>
              </a:rPr>
              <a:t>en Train et 30 en 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1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/>
              <a:t>Introduction et analyse exploratoire</a:t>
            </a:r>
          </a:p>
        </p:txBody>
      </p:sp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0D85AE75-1CF9-8B4E-B839-805BB6AA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" y="1552552"/>
            <a:ext cx="5756910" cy="13252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98CE70-B980-084B-A0CB-10FF4724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55" y="3353850"/>
            <a:ext cx="6055472" cy="9298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7CC783-E205-4940-B873-6045C11C4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8" y="4871415"/>
            <a:ext cx="4177003" cy="18235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881681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endParaRPr lang="fr-FR" i="1" u="sng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C2674A8-4B24-6948-8EDE-611C1F63BAD8}"/>
              </a:ext>
            </a:extLst>
          </p:cNvPr>
          <p:cNvSpPr txBox="1"/>
          <p:nvPr/>
        </p:nvSpPr>
        <p:spPr>
          <a:xfrm>
            <a:off x="1674755" y="4392878"/>
            <a:ext cx="206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% of not </a:t>
            </a:r>
            <a:r>
              <a:rPr lang="fr-FR" u="sng" dirty="0" err="1"/>
              <a:t>NaN</a:t>
            </a:r>
            <a:r>
              <a:rPr lang="fr-FR" u="sng" dirty="0"/>
              <a:t> values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9EA6998-5DB6-D144-96AF-B3120EE57BBF}"/>
              </a:ext>
            </a:extLst>
          </p:cNvPr>
          <p:cNvCxnSpPr>
            <a:cxnSpLocks/>
          </p:cNvCxnSpPr>
          <p:nvPr/>
        </p:nvCxnSpPr>
        <p:spPr>
          <a:xfrm>
            <a:off x="2706762" y="2877797"/>
            <a:ext cx="0" cy="36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>
            <a:extLst>
              <a:ext uri="{FF2B5EF4-FFF2-40B4-BE49-F238E27FC236}">
                <a16:creationId xmlns:a16="http://schemas.microsoft.com/office/drawing/2014/main" id="{0E7B4303-61E2-C440-B6CB-1DFBD7FFA6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39440" y="4875011"/>
            <a:ext cx="912695" cy="221597"/>
          </a:xfrm>
          <a:prstGeom prst="bentConnector3">
            <a:avLst>
              <a:gd name="adj1" fmla="val 100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380449" y="1392823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D13042-8419-0742-AE39-B3C43D68D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731" y="1552552"/>
            <a:ext cx="5219700" cy="20701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3D9C0D9-CF14-474B-A87B-88CE1E958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058" y="4292808"/>
            <a:ext cx="3153868" cy="2298698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81E05AA-2EF9-0848-864A-C16E63E6DDD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401967" y="3781293"/>
            <a:ext cx="2025" cy="51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0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2472852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X_train</a:t>
            </a:r>
            <a:endParaRPr lang="fr-FR" i="1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939B25-3C1D-054D-892D-06E578C72A0A}"/>
              </a:ext>
            </a:extLst>
          </p:cNvPr>
          <p:cNvSpPr txBox="1"/>
          <p:nvPr/>
        </p:nvSpPr>
        <p:spPr>
          <a:xfrm>
            <a:off x="8881681" y="1103711"/>
            <a:ext cx="110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 err="1"/>
              <a:t>Y_train</a:t>
            </a:r>
            <a:endParaRPr lang="fr-FR" i="1" u="sng" dirty="0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2D6A624-A922-5D4A-96B2-CA0160FC6D3F}"/>
              </a:ext>
            </a:extLst>
          </p:cNvPr>
          <p:cNvCxnSpPr/>
          <p:nvPr/>
        </p:nvCxnSpPr>
        <p:spPr>
          <a:xfrm>
            <a:off x="6627192" y="1408415"/>
            <a:ext cx="0" cy="499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B4B61A0-EDDF-8E4E-BCE4-854B5D62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6" y="1567400"/>
            <a:ext cx="5481878" cy="3336267"/>
          </a:xfrm>
          <a:prstGeom prst="rect">
            <a:avLst/>
          </a:prstGeom>
        </p:spPr>
      </p:pic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F6D299A2-A508-754F-A3F0-5B92A6EB0EC5}"/>
              </a:ext>
            </a:extLst>
          </p:cNvPr>
          <p:cNvSpPr/>
          <p:nvPr/>
        </p:nvSpPr>
        <p:spPr>
          <a:xfrm>
            <a:off x="3938308" y="1925053"/>
            <a:ext cx="132562" cy="9270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7D989283-0C08-3449-B8F0-3F95660FA23B}"/>
              </a:ext>
            </a:extLst>
          </p:cNvPr>
          <p:cNvSpPr/>
          <p:nvPr/>
        </p:nvSpPr>
        <p:spPr>
          <a:xfrm>
            <a:off x="4680210" y="3045050"/>
            <a:ext cx="99695" cy="27570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Accolade fermante 21">
            <a:extLst>
              <a:ext uri="{FF2B5EF4-FFF2-40B4-BE49-F238E27FC236}">
                <a16:creationId xmlns:a16="http://schemas.microsoft.com/office/drawing/2014/main" id="{5812918F-A945-704D-92EF-1437D04DA4F7}"/>
              </a:ext>
            </a:extLst>
          </p:cNvPr>
          <p:cNvSpPr/>
          <p:nvPr/>
        </p:nvSpPr>
        <p:spPr>
          <a:xfrm>
            <a:off x="5996976" y="3499935"/>
            <a:ext cx="127050" cy="44637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40B8756D-6856-834F-B14F-6AFF2B64E893}"/>
              </a:ext>
            </a:extLst>
          </p:cNvPr>
          <p:cNvSpPr/>
          <p:nvPr/>
        </p:nvSpPr>
        <p:spPr>
          <a:xfrm>
            <a:off x="3533748" y="4169520"/>
            <a:ext cx="96352" cy="36933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1B513C-702F-644E-AE15-047E14BF07A1}"/>
              </a:ext>
            </a:extLst>
          </p:cNvPr>
          <p:cNvSpPr txBox="1"/>
          <p:nvPr/>
        </p:nvSpPr>
        <p:spPr>
          <a:xfrm>
            <a:off x="4108304" y="2189615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2EAE3FA-EF81-F744-AE09-F9A3477CB427}"/>
              </a:ext>
            </a:extLst>
          </p:cNvPr>
          <p:cNvSpPr txBox="1"/>
          <p:nvPr/>
        </p:nvSpPr>
        <p:spPr>
          <a:xfrm>
            <a:off x="4781263" y="2998234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AF18612-D8F0-5A4E-884D-B3EA37F3D3B6}"/>
              </a:ext>
            </a:extLst>
          </p:cNvPr>
          <p:cNvSpPr txBox="1"/>
          <p:nvPr/>
        </p:nvSpPr>
        <p:spPr>
          <a:xfrm>
            <a:off x="6104813" y="3535698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B35F16D-FD0F-CB4F-AD19-AD19DECFE160}"/>
              </a:ext>
            </a:extLst>
          </p:cNvPr>
          <p:cNvSpPr txBox="1"/>
          <p:nvPr/>
        </p:nvSpPr>
        <p:spPr>
          <a:xfrm>
            <a:off x="3628510" y="4169520"/>
            <a:ext cx="3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25D1732-594C-6745-9E39-8761AB6617C0}"/>
              </a:ext>
            </a:extLst>
          </p:cNvPr>
          <p:cNvSpPr txBox="1"/>
          <p:nvPr/>
        </p:nvSpPr>
        <p:spPr>
          <a:xfrm>
            <a:off x="644458" y="5180988"/>
            <a:ext cx="5264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Création de colonnes « jour », « mois », « heure »</a:t>
            </a:r>
          </a:p>
          <a:p>
            <a:pPr marL="342900" indent="-342900">
              <a:buFontTx/>
              <a:buAutoNum type="arabicPeriod"/>
            </a:pPr>
            <a:r>
              <a:rPr lang="fr-FR" dirty="0"/>
              <a:t>Création d’une colonne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Y_train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Mise en ordre des colonnes et au format </a:t>
            </a:r>
            <a:r>
              <a:rPr lang="fr-FR" dirty="0" err="1"/>
              <a:t>int</a:t>
            </a:r>
            <a:endParaRPr lang="fr-FR" dirty="0"/>
          </a:p>
          <a:p>
            <a:pPr marL="342900" indent="-342900">
              <a:buFontTx/>
              <a:buAutoNum type="arabicPeriod"/>
            </a:pPr>
            <a:r>
              <a:rPr lang="fr-FR" dirty="0"/>
              <a:t>Tri des lignes chronologique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D2FCCF-D33F-8843-B1A0-BEB66D427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498" y="1558501"/>
            <a:ext cx="3199266" cy="143052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B2BD3EF-A1FB-2143-8ED9-F51C0F6FE8F7}"/>
              </a:ext>
            </a:extLst>
          </p:cNvPr>
          <p:cNvSpPr txBox="1"/>
          <p:nvPr/>
        </p:nvSpPr>
        <p:spPr>
          <a:xfrm>
            <a:off x="7166303" y="3320750"/>
            <a:ext cx="435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ne garde que le label </a:t>
            </a:r>
            <a:r>
              <a:rPr lang="fr-FR" dirty="0" err="1"/>
              <a:t>Ground_truth</a:t>
            </a:r>
            <a:r>
              <a:rPr lang="fr-FR" dirty="0"/>
              <a:t>, on crée l’</a:t>
            </a:r>
            <a:r>
              <a:rPr lang="fr-FR" dirty="0" err="1"/>
              <a:t>Id_merge</a:t>
            </a:r>
            <a:r>
              <a:rPr lang="fr-FR" dirty="0"/>
              <a:t> pour </a:t>
            </a:r>
            <a:r>
              <a:rPr lang="fr-FR" dirty="0" err="1"/>
              <a:t>merge</a:t>
            </a:r>
            <a:r>
              <a:rPr lang="fr-FR" dirty="0"/>
              <a:t> avec </a:t>
            </a:r>
            <a:r>
              <a:rPr lang="fr-FR" dirty="0" err="1"/>
              <a:t>X_train</a:t>
            </a:r>
            <a:r>
              <a:rPr lang="fr-FR" dirty="0"/>
              <a:t> et on enlève les lignes </a:t>
            </a:r>
            <a:r>
              <a:rPr lang="fr-FR" dirty="0" err="1"/>
              <a:t>NaNs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</a:t>
            </a:r>
            <a:r>
              <a:rPr lang="fr-FR" dirty="0"/>
              <a:t> perte = 3%</a:t>
            </a:r>
          </a:p>
        </p:txBody>
      </p:sp>
    </p:spTree>
    <p:extLst>
      <p:ext uri="{BB962C8B-B14F-4D97-AF65-F5344CB8AC3E}">
        <p14:creationId xmlns:p14="http://schemas.microsoft.com/office/powerpoint/2010/main" val="2624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5" y="1133167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Création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2CFCFC2-4981-0045-B558-046F0A60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" y="1683306"/>
            <a:ext cx="4759011" cy="1325563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45AC043-439F-E14D-9FCC-A85F041A6CC1}"/>
              </a:ext>
            </a:extLst>
          </p:cNvPr>
          <p:cNvCxnSpPr>
            <a:cxnSpLocks/>
          </p:cNvCxnSpPr>
          <p:nvPr/>
        </p:nvCxnSpPr>
        <p:spPr>
          <a:xfrm>
            <a:off x="4882550" y="1796091"/>
            <a:ext cx="1474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3CF264-57BA-104D-B247-EBCA1828BE89}"/>
              </a:ext>
            </a:extLst>
          </p:cNvPr>
          <p:cNvCxnSpPr>
            <a:cxnSpLocks/>
          </p:cNvCxnSpPr>
          <p:nvPr/>
        </p:nvCxnSpPr>
        <p:spPr>
          <a:xfrm>
            <a:off x="3349011" y="2346087"/>
            <a:ext cx="300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DCBC59F-B9C4-504D-8E48-2FF861C1D39B}"/>
              </a:ext>
            </a:extLst>
          </p:cNvPr>
          <p:cNvCxnSpPr>
            <a:cxnSpLocks/>
          </p:cNvCxnSpPr>
          <p:nvPr/>
        </p:nvCxnSpPr>
        <p:spPr>
          <a:xfrm>
            <a:off x="4895285" y="2871924"/>
            <a:ext cx="1461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A14ECC5-66D2-8E45-A209-F397FD635073}"/>
              </a:ext>
            </a:extLst>
          </p:cNvPr>
          <p:cNvSpPr txBox="1"/>
          <p:nvPr/>
        </p:nvSpPr>
        <p:spPr>
          <a:xfrm>
            <a:off x="6357257" y="1607870"/>
            <a:ext cx="216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C8B5CC1-7721-7849-A395-4B02FCE0BA5C}"/>
              </a:ext>
            </a:extLst>
          </p:cNvPr>
          <p:cNvSpPr txBox="1"/>
          <p:nvPr/>
        </p:nvSpPr>
        <p:spPr>
          <a:xfrm>
            <a:off x="6357258" y="2081985"/>
            <a:ext cx="5711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Moyenne des attributs de </a:t>
            </a:r>
            <a:r>
              <a:rPr lang="fr-FR" dirty="0" err="1"/>
              <a:t>X_train</a:t>
            </a:r>
            <a:r>
              <a:rPr lang="fr-FR" dirty="0"/>
              <a:t> sur 24h car </a:t>
            </a:r>
            <a:r>
              <a:rPr lang="fr-FR" dirty="0" err="1"/>
              <a:t>X_train</a:t>
            </a:r>
            <a:r>
              <a:rPr lang="fr-FR" dirty="0"/>
              <a:t> est décomposé en heures et </a:t>
            </a:r>
            <a:r>
              <a:rPr lang="fr-FR" dirty="0" err="1"/>
              <a:t>Y_train</a:t>
            </a:r>
            <a:r>
              <a:rPr lang="fr-FR" dirty="0"/>
              <a:t> en jours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BBFD864-537B-9B42-854D-B224E5DEFA04}"/>
              </a:ext>
            </a:extLst>
          </p:cNvPr>
          <p:cNvSpPr txBox="1"/>
          <p:nvPr/>
        </p:nvSpPr>
        <p:spPr>
          <a:xfrm>
            <a:off x="6369992" y="2687258"/>
            <a:ext cx="376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 des coordonnées de stations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39F8A4A-4B87-6947-AF8B-56884EEB1821}"/>
              </a:ext>
            </a:extLst>
          </p:cNvPr>
          <p:cNvSpPr txBox="1"/>
          <p:nvPr/>
        </p:nvSpPr>
        <p:spPr>
          <a:xfrm>
            <a:off x="535964" y="3429000"/>
            <a:ext cx="226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Extrait du </a:t>
            </a:r>
            <a:r>
              <a:rPr lang="fr-FR" i="1" u="sng" dirty="0" err="1"/>
              <a:t>trainset</a:t>
            </a:r>
            <a:endParaRPr lang="fr-FR" i="1" u="sng" dirty="0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733C7E9A-23BC-8D48-BFE3-CB6BDA08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9685"/>
            <a:ext cx="10124767" cy="1678427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BD947992-20A9-904F-9954-C2E12A8CBE55}"/>
              </a:ext>
            </a:extLst>
          </p:cNvPr>
          <p:cNvGrpSpPr/>
          <p:nvPr/>
        </p:nvGrpSpPr>
        <p:grpSpPr>
          <a:xfrm>
            <a:off x="2181089" y="5893720"/>
            <a:ext cx="8781878" cy="245745"/>
            <a:chOff x="889918" y="0"/>
            <a:chExt cx="5740020" cy="245804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17281B8F-A31F-AC45-8B85-676A2BF00982}"/>
                </a:ext>
              </a:extLst>
            </p:cNvPr>
            <p:cNvGrpSpPr/>
            <p:nvPr/>
          </p:nvGrpSpPr>
          <p:grpSpPr>
            <a:xfrm>
              <a:off x="889918" y="3000"/>
              <a:ext cx="4474026" cy="242804"/>
              <a:chOff x="894669" y="-3553"/>
              <a:chExt cx="4474026" cy="242804"/>
            </a:xfrm>
          </p:grpSpPr>
          <p:sp>
            <p:nvSpPr>
              <p:cNvPr id="49" name="Accolade ouvrante 48">
                <a:extLst>
                  <a:ext uri="{FF2B5EF4-FFF2-40B4-BE49-F238E27FC236}">
                    <a16:creationId xmlns:a16="http://schemas.microsoft.com/office/drawing/2014/main" id="{A7F27E93-F1E1-2A42-8203-4F66F50EE215}"/>
                  </a:ext>
                </a:extLst>
              </p:cNvPr>
              <p:cNvSpPr/>
              <p:nvPr/>
            </p:nvSpPr>
            <p:spPr>
              <a:xfrm rot="16200000">
                <a:off x="2682306" y="-1787902"/>
                <a:ext cx="239516" cy="3814789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0" name="Accolade ouvrante 49">
                <a:extLst>
                  <a:ext uri="{FF2B5EF4-FFF2-40B4-BE49-F238E27FC236}">
                    <a16:creationId xmlns:a16="http://schemas.microsoft.com/office/drawing/2014/main" id="{341B5D9C-FBD2-3644-970F-A4F03BEA7709}"/>
                  </a:ext>
                </a:extLst>
              </p:cNvPr>
              <p:cNvSpPr/>
              <p:nvPr/>
            </p:nvSpPr>
            <p:spPr>
              <a:xfrm rot="16200000">
                <a:off x="4918442" y="-214411"/>
                <a:ext cx="239395" cy="661111"/>
              </a:xfrm>
              <a:prstGeom prst="leftBrace">
                <a:avLst>
                  <a:gd name="adj1" fmla="val 8333"/>
                  <a:gd name="adj2" fmla="val 50923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48" name="Accolade ouvrante 47">
              <a:extLst>
                <a:ext uri="{FF2B5EF4-FFF2-40B4-BE49-F238E27FC236}">
                  <a16:creationId xmlns:a16="http://schemas.microsoft.com/office/drawing/2014/main" id="{C9B7650B-CC38-404B-A628-7342A03301CC}"/>
                </a:ext>
              </a:extLst>
            </p:cNvPr>
            <p:cNvSpPr/>
            <p:nvPr/>
          </p:nvSpPr>
          <p:spPr>
            <a:xfrm rot="16200000">
              <a:off x="5877197" y="-513345"/>
              <a:ext cx="239395" cy="1266086"/>
            </a:xfrm>
            <a:prstGeom prst="leftBrace">
              <a:avLst>
                <a:gd name="adj1" fmla="val 8333"/>
                <a:gd name="adj2" fmla="val 50923"/>
              </a:avLst>
            </a:prstGeom>
            <a:noFill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47979CA1-7A49-4647-B9C2-2BA5940A4D40}"/>
              </a:ext>
            </a:extLst>
          </p:cNvPr>
          <p:cNvSpPr txBox="1"/>
          <p:nvPr/>
        </p:nvSpPr>
        <p:spPr>
          <a:xfrm>
            <a:off x="4687575" y="6231358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1756C9A-F3C9-C24B-A16E-B28330F55B81}"/>
              </a:ext>
            </a:extLst>
          </p:cNvPr>
          <p:cNvSpPr txBox="1"/>
          <p:nvPr/>
        </p:nvSpPr>
        <p:spPr>
          <a:xfrm>
            <a:off x="8128709" y="6231358"/>
            <a:ext cx="79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rgbClr val="00B0F0"/>
                </a:solidFill>
              </a:rPr>
              <a:t>Target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F041F4D-B1FC-EB4A-908D-75DE2E131373}"/>
              </a:ext>
            </a:extLst>
          </p:cNvPr>
          <p:cNvSpPr txBox="1"/>
          <p:nvPr/>
        </p:nvSpPr>
        <p:spPr>
          <a:xfrm>
            <a:off x="9471666" y="6250602"/>
            <a:ext cx="104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>
                <a:solidFill>
                  <a:schemeClr val="accent2">
                    <a:lumMod val="75000"/>
                  </a:schemeClr>
                </a:solidFill>
              </a:rPr>
              <a:t>Features</a:t>
            </a:r>
            <a:endParaRPr lang="fr-FR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Zone de texte 41">
            <a:extLst>
              <a:ext uri="{FF2B5EF4-FFF2-40B4-BE49-F238E27FC236}">
                <a16:creationId xmlns:a16="http://schemas.microsoft.com/office/drawing/2014/main" id="{153DB171-FEB6-B44C-822E-C18B7CA1BDE8}"/>
              </a:ext>
            </a:extLst>
          </p:cNvPr>
          <p:cNvSpPr txBox="1"/>
          <p:nvPr/>
        </p:nvSpPr>
        <p:spPr>
          <a:xfrm>
            <a:off x="7476009" y="3585803"/>
            <a:ext cx="262890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Somme des précipitations sur un jour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9739ACB-D215-C544-BDCE-B8C70F83D8C9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574971" y="3736616"/>
            <a:ext cx="901038" cy="35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B6CEF3F6-93D5-7141-8E27-63576D1F9749}"/>
              </a:ext>
            </a:extLst>
          </p:cNvPr>
          <p:cNvGrpSpPr/>
          <p:nvPr/>
        </p:nvGrpSpPr>
        <p:grpSpPr>
          <a:xfrm>
            <a:off x="2434953" y="4179967"/>
            <a:ext cx="4270647" cy="201178"/>
            <a:chOff x="0" y="8164"/>
            <a:chExt cx="2963636" cy="18949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F6E3855-20B1-6642-8AAC-D4806933E2C1}"/>
                </a:ext>
              </a:extLst>
            </p:cNvPr>
            <p:cNvSpPr/>
            <p:nvPr/>
          </p:nvSpPr>
          <p:spPr>
            <a:xfrm>
              <a:off x="2604408" y="8164"/>
              <a:ext cx="359228" cy="189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8736AE-A74D-BE47-ADB8-AE81FE13D117}"/>
                </a:ext>
              </a:extLst>
            </p:cNvPr>
            <p:cNvSpPr/>
            <p:nvPr/>
          </p:nvSpPr>
          <p:spPr>
            <a:xfrm>
              <a:off x="0" y="8164"/>
              <a:ext cx="2606842" cy="189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24A9289-BBA7-0449-A0B1-A60496D2D9B6}"/>
              </a:ext>
            </a:extLst>
          </p:cNvPr>
          <p:cNvCxnSpPr>
            <a:cxnSpLocks/>
          </p:cNvCxnSpPr>
          <p:nvPr/>
        </p:nvCxnSpPr>
        <p:spPr>
          <a:xfrm flipV="1">
            <a:off x="4116612" y="3807230"/>
            <a:ext cx="424265" cy="30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 de texte 17">
            <a:extLst>
              <a:ext uri="{FF2B5EF4-FFF2-40B4-BE49-F238E27FC236}">
                <a16:creationId xmlns:a16="http://schemas.microsoft.com/office/drawing/2014/main" id="{7B743CB4-35A0-EE4F-ACE3-F4D443D76596}"/>
              </a:ext>
            </a:extLst>
          </p:cNvPr>
          <p:cNvSpPr txBox="1"/>
          <p:nvPr/>
        </p:nvSpPr>
        <p:spPr>
          <a:xfrm>
            <a:off x="4540877" y="3629668"/>
            <a:ext cx="2628900" cy="26323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fr-FR" sz="120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 des features sur la journée</a:t>
            </a:r>
            <a:endParaRPr lang="fr-FR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2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A938C-6356-A147-84DA-D799547F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5"/>
            <a:ext cx="10515600" cy="1325563"/>
          </a:xfrm>
        </p:spPr>
        <p:txBody>
          <a:bodyPr/>
          <a:lstStyle/>
          <a:p>
            <a:pPr algn="ctr"/>
            <a:r>
              <a:rPr lang="fr-FR" i="1" dirty="0" err="1"/>
              <a:t>Preprocessing</a:t>
            </a:r>
            <a:endParaRPr lang="fr-FR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C4B58E-357B-4441-8CE4-EB75EA19794A}"/>
              </a:ext>
            </a:extLst>
          </p:cNvPr>
          <p:cNvSpPr txBox="1"/>
          <p:nvPr/>
        </p:nvSpPr>
        <p:spPr>
          <a:xfrm>
            <a:off x="535966" y="1133167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d’imputation</a:t>
            </a:r>
          </a:p>
        </p:txBody>
      </p:sp>
      <p:pic>
        <p:nvPicPr>
          <p:cNvPr id="28" name="Image 27" descr="Une image contenant texte&#10;&#10;Description générée automatiquement">
            <a:extLst>
              <a:ext uri="{FF2B5EF4-FFF2-40B4-BE49-F238E27FC236}">
                <a16:creationId xmlns:a16="http://schemas.microsoft.com/office/drawing/2014/main" id="{EB70C193-570B-4440-8754-CE1ABE90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6" y="1515781"/>
            <a:ext cx="7317236" cy="3238999"/>
          </a:xfrm>
          <a:prstGeom prst="rect">
            <a:avLst/>
          </a:prstGeom>
        </p:spPr>
      </p:pic>
      <p:pic>
        <p:nvPicPr>
          <p:cNvPr id="29" name="Image 2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062DA2-4B3B-B842-8A1A-8E145AB3E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6" y="5282606"/>
            <a:ext cx="5802932" cy="908105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5BABBF6-7DE4-9740-B4F2-BEECE79EAF19}"/>
              </a:ext>
            </a:extLst>
          </p:cNvPr>
          <p:cNvSpPr txBox="1"/>
          <p:nvPr/>
        </p:nvSpPr>
        <p:spPr>
          <a:xfrm>
            <a:off x="535965" y="4884335"/>
            <a:ext cx="204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u="sng" dirty="0"/>
              <a:t>Phase d’encodage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F9BE95-BE4B-A24A-B664-269080C7E0B6}"/>
              </a:ext>
            </a:extLst>
          </p:cNvPr>
          <p:cNvSpPr txBox="1"/>
          <p:nvPr/>
        </p:nvSpPr>
        <p:spPr>
          <a:xfrm>
            <a:off x="7620001" y="1748009"/>
            <a:ext cx="44123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Essai de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plusieurs imputations :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dropna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IterativeImputer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BayesianRidge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: recherche des valeurs manquantes dans des lignes similaires. 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KNNImputer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très long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non testé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B6E60F5-142E-9345-977E-C7D111BF7EBC}"/>
              </a:ext>
            </a:extLst>
          </p:cNvPr>
          <p:cNvSpPr txBox="1"/>
          <p:nvPr/>
        </p:nvSpPr>
        <p:spPr>
          <a:xfrm>
            <a:off x="6229414" y="5551992"/>
            <a:ext cx="5687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Encodage de la seule colonne qualitative :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number_sta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04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776BD-F04A-4F53-8042-03FBE59C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Modélisation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082891B-67C2-4443-BFAE-1978163C0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014" y="1253331"/>
            <a:ext cx="8951108" cy="43513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3288CC3-9CAB-4D9E-9F5A-4B263B2F803D}"/>
              </a:ext>
            </a:extLst>
          </p:cNvPr>
          <p:cNvSpPr txBox="1"/>
          <p:nvPr/>
        </p:nvSpPr>
        <p:spPr>
          <a:xfrm>
            <a:off x="1001014" y="5840361"/>
            <a:ext cx="822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/>
              <a:t>SGD et Bagging meilleur score en prédisant 0 </a:t>
            </a:r>
          </a:p>
        </p:txBody>
      </p:sp>
    </p:spTree>
    <p:extLst>
      <p:ext uri="{BB962C8B-B14F-4D97-AF65-F5344CB8AC3E}">
        <p14:creationId xmlns:p14="http://schemas.microsoft.com/office/powerpoint/2010/main" val="98100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70C3E-510C-4ECB-BFCF-E64C731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</a:t>
            </a:r>
            <a:r>
              <a:rPr lang="fr-FR" dirty="0" err="1"/>
              <a:t>datasets</a:t>
            </a:r>
            <a:r>
              <a:rPr lang="fr-FR" dirty="0"/>
              <a:t>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41AE9-DCAE-42FE-8881-03DCE66E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Arôme 2D (236600, 9) entre 2016 et 2017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13C7C4-43C9-4169-A15B-6D4773A6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1" y="2346423"/>
            <a:ext cx="11629437" cy="33097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4DF3F11-F365-4D3E-891A-92FCF59E43DD}"/>
              </a:ext>
            </a:extLst>
          </p:cNvPr>
          <p:cNvSpPr txBox="1"/>
          <p:nvPr/>
        </p:nvSpPr>
        <p:spPr>
          <a:xfrm>
            <a:off x="1567543" y="5915608"/>
            <a:ext cx="856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Beaucoup de paramètres : Vent, température, humidité…</a:t>
            </a:r>
          </a:p>
        </p:txBody>
      </p:sp>
    </p:spTree>
    <p:extLst>
      <p:ext uri="{BB962C8B-B14F-4D97-AF65-F5344CB8AC3E}">
        <p14:creationId xmlns:p14="http://schemas.microsoft.com/office/powerpoint/2010/main" val="13663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3ADF-50EB-4BC3-A218-82B3D9AB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Ajout </a:t>
            </a:r>
            <a:r>
              <a:rPr lang="fr-FR" dirty="0" err="1"/>
              <a:t>datasets</a:t>
            </a:r>
            <a:r>
              <a:rPr lang="fr-FR" dirty="0"/>
              <a:t> externe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2C2CA1-3971-4E01-9DF9-628E0FC7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Arpège 3D(213000, 10) entre 2016 et 2017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A7EB8E-8F52-4DB7-AEFB-59D89CFF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4" y="2356901"/>
            <a:ext cx="11248712" cy="279298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A1E9A3-14EB-4804-921B-7B2DE589268B}"/>
              </a:ext>
            </a:extLst>
          </p:cNvPr>
          <p:cNvSpPr txBox="1"/>
          <p:nvPr/>
        </p:nvSpPr>
        <p:spPr>
          <a:xfrm>
            <a:off x="634482" y="5467739"/>
            <a:ext cx="107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ressemblant au 2D avec des ajouts (p3014, z)</a:t>
            </a:r>
          </a:p>
        </p:txBody>
      </p:sp>
    </p:spTree>
    <p:extLst>
      <p:ext uri="{BB962C8B-B14F-4D97-AF65-F5344CB8AC3E}">
        <p14:creationId xmlns:p14="http://schemas.microsoft.com/office/powerpoint/2010/main" val="192224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1686F-EF81-4A75-84A6-A4C9C684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Modélisation avec les </a:t>
            </a:r>
            <a:r>
              <a:rPr lang="fr-FR" dirty="0" err="1"/>
              <a:t>Datasets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16D8C8-AF0D-4929-9141-34CBA5E0E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0" y="1545917"/>
            <a:ext cx="9110208" cy="434132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417F044-80AD-405D-B58E-105CD47785A6}"/>
              </a:ext>
            </a:extLst>
          </p:cNvPr>
          <p:cNvSpPr txBox="1"/>
          <p:nvPr/>
        </p:nvSpPr>
        <p:spPr>
          <a:xfrm>
            <a:off x="1006248" y="5788422"/>
            <a:ext cx="876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 amélioration sur la plupart des modèles</a:t>
            </a:r>
          </a:p>
        </p:txBody>
      </p:sp>
    </p:spTree>
    <p:extLst>
      <p:ext uri="{BB962C8B-B14F-4D97-AF65-F5344CB8AC3E}">
        <p14:creationId xmlns:p14="http://schemas.microsoft.com/office/powerpoint/2010/main" val="3173974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387</Words>
  <Application>Microsoft Office PowerPoint</Application>
  <PresentationFormat>Grand écran</PresentationFormat>
  <Paragraphs>86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Défi IA 2021-2022 </vt:lpstr>
      <vt:lpstr>Introduction et analyse exploratoire</vt:lpstr>
      <vt:lpstr>Preprocessing</vt:lpstr>
      <vt:lpstr>Preprocessing</vt:lpstr>
      <vt:lpstr>Preprocessing</vt:lpstr>
      <vt:lpstr>Modélisation</vt:lpstr>
      <vt:lpstr>Ajout datasets externe</vt:lpstr>
      <vt:lpstr>Ajout datasets externe</vt:lpstr>
      <vt:lpstr>Modélisation avec les Datasets</vt:lpstr>
      <vt:lpstr>Feature selection</vt:lpstr>
      <vt:lpstr>Prédictions (pas mieux d’avoir 3 fois le même graph ?)</vt:lpstr>
      <vt:lpstr>Deep Learning</vt:lpstr>
      <vt:lpstr>Deep Learning</vt:lpstr>
      <vt:lpstr>Différents problèmes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IA </dc:title>
  <dc:creator>Yoann MAAREK</dc:creator>
  <cp:lastModifiedBy>2021.thomas.framery</cp:lastModifiedBy>
  <cp:revision>9</cp:revision>
  <dcterms:created xsi:type="dcterms:W3CDTF">2022-01-08T16:37:46Z</dcterms:created>
  <dcterms:modified xsi:type="dcterms:W3CDTF">2022-01-09T15:19:10Z</dcterms:modified>
</cp:coreProperties>
</file>