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80"/>
  </p:normalViewPr>
  <p:slideViewPr>
    <p:cSldViewPr snapToGrid="0" snapToObjects="1">
      <p:cViewPr varScale="1">
        <p:scale>
          <a:sx n="137" d="100"/>
          <a:sy n="137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8977090-3C6B-2049-BC57-DD53C0181E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B5D7F8-B32A-0345-9B71-702CCD4392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37F6-B62D-AD46-AF25-6EC9A7552276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4C7C0F-2E53-1743-96F9-6E752F5FC6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C871DC-F704-E948-A04F-52645EF254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FF690-FF77-AF48-8DC1-0D706C428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9213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E526-58A0-F845-A088-68B81E2D3A6F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By Dorian VOYDIE, Thomas FRAMERY, Yoann MAAREK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29CA6-0AC6-1D4C-8435-2CEE69F4CE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9496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A25D-D2B1-F44C-BFF0-44107D31BD17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93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BC24-BD05-7F48-A753-E18A206F2FF2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DC7-1609-744E-9E45-092BCCF4F622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72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CBA0-53F5-C446-83B6-5C1FB9862F2A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03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AC-C671-0F4C-B969-354ECD609AFC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2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A27C-2AD5-084C-A60A-0145C4CF0E88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230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85A5-C336-6642-8D8B-717EB859301B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6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5A1-84CA-7643-A273-2F5BD813868C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37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499F-FF36-CF46-AD93-429485EA1FD3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431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87B2-928E-C446-9E8F-838A024BD073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2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4A65-4501-0540-A3B5-611C725BA02C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00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CC8E-2B87-044E-87DF-0C53F2D7C2D4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0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93BF-6916-6F47-BAEA-EE26F2FD5E43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0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9DF7-CC5A-8642-A26D-91A81E1BC121}" type="datetime1">
              <a:rPr lang="fr-FR" smtClean="0"/>
              <a:t>09/01/2022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6824-DCB8-1249-A355-762C4C3008F2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7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CB1D-4375-0140-BBE7-B9B1EDFC992F}" type="datetime1">
              <a:rPr lang="fr-FR" smtClean="0"/>
              <a:t>09/01/2022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46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15E-D0E4-0048-B9B7-DB1D5047ABCF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81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ED3-F25E-4046-9F13-61D2E9093756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3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546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F03965-210E-D04F-AD81-D863E780A621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By Dorian VOYDIE, Thomas FRAMERY, Yoann MAAREK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8226" y="6492874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502E90B-CB21-DE4B-BC89-DA2CF63172A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22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s://www.kaggleusercontent.com/kf/84819375/eyJhbGciOiJkaXIiLCJlbmMiOiJBMTI4Q0JDLUhTMjU2In0..Rn_YsRAijVyQ7Czca5eBZw.Hw5cD3iROGj-FnwtBx9L1SqN4TYYkgoBhE4gOmLv7mHzJDQDEMFnzquCqX9Jzd_sVyZi37F_ys3llPmBB0cXQtbM0z0bPsoASB7041ARiUH9pFtEPLTeH2z273D10mRKBqlE6_7oo5HD2-AZ1NSGFEZw9Oz14gYuB4kjeVQ5eMm0dg1z5kIdYA0veyMZ2nm0GVfJiU0aK6Df08h45p89GMy06W8IMooZZ6c9PW6cdCmvrf4w1WBXpJGFVrHAHdYCC2s1orAQ0cRjbVybFcFSLxXYai3RXnHZh23KfMchJDD-AnF9pvbUQR-3cnm525gAUJfzJwddxqs0c6aFDqk6zfuWuwFpCj4oWafYplIdwN5FlL_kYbrGg7KYZf56wHt4LFBabt3pM6KeSP15f_e5vsHayFQEtSvYnGacTiP_1fS-nKN4cOO-5I7mEgZWKS2dFpETd3Fs5pZlWSLPh0gTn6szWpuNRrhUMJP1SuLOP_RflWkiueIGPaSqfue-2BNCJOocaPFf0kslCGWBgezdSWCZx1KIIFn39uwMgpyt9BwTxR03cnfGmQb8bt-eMmNLqGSoesZlS15x4nv0BTEV_SQGSvVlDFdzLxJ791VDDieYIQSb7MEyzRBc0vnVkLRz9GMCE3D9AD86fY7Iow8E0wo9tcDZWNMc2XfE5o8RFUA.uaOdP0pTL6KOUVvTqVawtQ/__results___files/__results___14_1.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40F99-1147-924C-B44F-A721DD2B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876"/>
            <a:ext cx="9144000" cy="1076555"/>
          </a:xfrm>
        </p:spPr>
        <p:txBody>
          <a:bodyPr/>
          <a:lstStyle/>
          <a:p>
            <a:r>
              <a:rPr lang="fr-FR" dirty="0"/>
              <a:t>Défi IA 2021-2022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E824D3-7E8A-AC47-A5C8-094CA75E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8386"/>
            <a:ext cx="9144000" cy="236829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Présenté par :</a:t>
            </a:r>
          </a:p>
          <a:p>
            <a:endParaRPr lang="fr-FR" dirty="0"/>
          </a:p>
          <a:p>
            <a:r>
              <a:rPr lang="fr-FR" dirty="0"/>
              <a:t>Thomas FRAMERY</a:t>
            </a:r>
          </a:p>
          <a:p>
            <a:r>
              <a:rPr lang="fr-FR" dirty="0"/>
              <a:t>Yoann MAAREK</a:t>
            </a:r>
          </a:p>
          <a:p>
            <a:r>
              <a:rPr lang="fr-FR" dirty="0"/>
              <a:t>Dorian VOYDIE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0347B5-C2B1-3842-9D8E-C225EE202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" y="315708"/>
            <a:ext cx="3004580" cy="7462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532EEE-468E-2642-B1AD-43591A0A9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60" y="490060"/>
            <a:ext cx="3339820" cy="571862"/>
          </a:xfrm>
          <a:prstGeom prst="rect">
            <a:avLst/>
          </a:prstGeo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306707-5E88-F745-9B1A-C2910ADF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E15F87-DA82-9A4E-A992-9E1D760A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30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1686F-EF81-4A75-84A6-A4C9C684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72667"/>
            <a:ext cx="10364451" cy="1596177"/>
          </a:xfrm>
        </p:spPr>
        <p:txBody>
          <a:bodyPr/>
          <a:lstStyle/>
          <a:p>
            <a:pPr algn="ctr"/>
            <a:r>
              <a:rPr lang="fr-FR" dirty="0"/>
              <a:t>Modélisation avec les </a:t>
            </a:r>
            <a:r>
              <a:rPr lang="fr-FR" dirty="0" err="1"/>
              <a:t>Datasets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16D8C8-AF0D-4929-9141-34CBA5E0E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0" y="1545917"/>
            <a:ext cx="9110208" cy="43413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417F044-80AD-405D-B58E-105CD47785A6}"/>
              </a:ext>
            </a:extLst>
          </p:cNvPr>
          <p:cNvSpPr txBox="1"/>
          <p:nvPr/>
        </p:nvSpPr>
        <p:spPr>
          <a:xfrm>
            <a:off x="1006248" y="5975034"/>
            <a:ext cx="876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 amélioration sur la plupart des modèles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3517481-F93E-2E4B-98B8-5DF8F67D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B7C342-E2C8-3548-AFA1-37365FD2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97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F6DE7-3E33-439B-952C-894A8374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11" y="150566"/>
            <a:ext cx="10515600" cy="884443"/>
          </a:xfrm>
        </p:spPr>
        <p:txBody>
          <a:bodyPr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7101A-C6BE-4783-827C-D2BE6381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89" y="1768072"/>
            <a:ext cx="10515600" cy="3157110"/>
          </a:xfrm>
        </p:spPr>
        <p:txBody>
          <a:bodyPr/>
          <a:lstStyle/>
          <a:p>
            <a:r>
              <a:rPr lang="fr-FR" dirty="0" err="1"/>
              <a:t>DecisionTree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RandomForest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7D228F-E731-4E7D-BD08-1129E6373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" t="5978" r="1094"/>
          <a:stretch/>
        </p:blipFill>
        <p:spPr bwMode="auto">
          <a:xfrm>
            <a:off x="3935296" y="1041665"/>
            <a:ext cx="6586515" cy="23182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740234-610E-43C2-9D5D-55089987F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53"/>
          <a:stretch/>
        </p:blipFill>
        <p:spPr>
          <a:xfrm>
            <a:off x="3935296" y="3498050"/>
            <a:ext cx="6586515" cy="21819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FF2AAA-58C3-4C78-883C-0110CA26D21C}"/>
              </a:ext>
            </a:extLst>
          </p:cNvPr>
          <p:cNvSpPr txBox="1"/>
          <p:nvPr/>
        </p:nvSpPr>
        <p:spPr>
          <a:xfrm>
            <a:off x="1111045" y="5820697"/>
            <a:ext cx="1002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21 features suffisent pour une </a:t>
            </a:r>
            <a:r>
              <a:rPr lang="fr-FR" dirty="0" err="1"/>
              <a:t>mape</a:t>
            </a:r>
            <a:r>
              <a:rPr lang="fr-FR" dirty="0"/>
              <a:t> convenable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5FEE9CD-8445-9340-B120-6A064166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AFD36D3-4D7F-D74C-91B1-127A9B27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7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F98DD-2853-4510-8536-D49994A0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951" y="-171002"/>
            <a:ext cx="1252790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PrédictionS</a:t>
            </a:r>
            <a:endParaRPr lang="fr-FR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0696A5AD-37BC-F84F-84A7-E9EF2658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C0CC0B6-FCAF-AB49-A17F-210C7E62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12</a:t>
            </a:fld>
            <a:endParaRPr lang="fr-FR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68CE1B7-CD61-ED4A-8400-5471AEA9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3" y="987459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191EA75-7200-C641-9C37-054B9D4B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2" y="2376797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F4B58E4-2BE9-7C4A-B868-71FD3A44F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1" y="3766135"/>
            <a:ext cx="6295053" cy="141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E98A7FB-B368-1D41-9149-B6471383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1" y="5155473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6C518DF-C486-3E47-846C-9F12ADD42D1C}"/>
              </a:ext>
            </a:extLst>
          </p:cNvPr>
          <p:cNvSpPr txBox="1"/>
          <p:nvPr/>
        </p:nvSpPr>
        <p:spPr>
          <a:xfrm>
            <a:off x="1826753" y="1377502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</a:t>
            </a:r>
            <a:r>
              <a:rPr lang="fr-FR" dirty="0"/>
              <a:t> Régression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B8346B5-DACF-3846-8B9C-CAC2774271D3}"/>
              </a:ext>
            </a:extLst>
          </p:cNvPr>
          <p:cNvSpPr txBox="1"/>
          <p:nvPr/>
        </p:nvSpPr>
        <p:spPr>
          <a:xfrm>
            <a:off x="1826753" y="283244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Ridge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984A9D-6B6E-DE4B-BAD8-1B2D3905BEB8}"/>
              </a:ext>
            </a:extLst>
          </p:cNvPr>
          <p:cNvSpPr txBox="1"/>
          <p:nvPr/>
        </p:nvSpPr>
        <p:spPr>
          <a:xfrm>
            <a:off x="1809716" y="422573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KNN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4BF2759-01DC-AC4A-A3D9-E2EC99CE569D}"/>
              </a:ext>
            </a:extLst>
          </p:cNvPr>
          <p:cNvSpPr txBox="1"/>
          <p:nvPr/>
        </p:nvSpPr>
        <p:spPr>
          <a:xfrm>
            <a:off x="1826753" y="560702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8654-72ED-4F23-8E9E-27446B6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2FBFE18-3E3B-3A44-B086-4ABA30E4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AA2B6A2-8A09-DC40-8514-0548FBCB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13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8E54278-4D1D-A942-BAC6-A811C6B0FBED}"/>
              </a:ext>
            </a:extLst>
          </p:cNvPr>
          <p:cNvSpPr txBox="1"/>
          <p:nvPr/>
        </p:nvSpPr>
        <p:spPr>
          <a:xfrm>
            <a:off x="205273" y="1880919"/>
            <a:ext cx="117814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 err="1"/>
              <a:t>ann</a:t>
            </a:r>
            <a:r>
              <a:rPr lang="fr-FR" dirty="0"/>
              <a:t> = </a:t>
            </a:r>
            <a:r>
              <a:rPr lang="fr-FR" dirty="0" err="1"/>
              <a:t>Sequential</a:t>
            </a:r>
            <a:r>
              <a:rPr lang="fr-FR" dirty="0"/>
              <a:t>()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</a:t>
            </a:r>
            <a:r>
              <a:rPr lang="fr-FR" dirty="0" err="1"/>
              <a:t>BatchNormalization</a:t>
            </a:r>
            <a:r>
              <a:rPr lang="fr-FR" dirty="0"/>
              <a:t>())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(Dense(350,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(Dropout(0.3))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(Dense(1024,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(Dropout(0.3))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(Dense(512,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(Dropout(0.3))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(Dense(128,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(Dense(1))</a:t>
            </a:r>
          </a:p>
          <a:p>
            <a:pPr algn="just"/>
            <a:r>
              <a:rPr lang="fr-FR" dirty="0" err="1"/>
              <a:t>ann.compile</a:t>
            </a:r>
            <a:r>
              <a:rPr lang="fr-FR" dirty="0"/>
              <a:t>(</a:t>
            </a:r>
            <a:r>
              <a:rPr lang="fr-FR" dirty="0" err="1"/>
              <a:t>loss</a:t>
            </a:r>
            <a:r>
              <a:rPr lang="fr-FR" dirty="0"/>
              <a:t>='</a:t>
            </a:r>
            <a:r>
              <a:rPr lang="fr-FR" dirty="0" err="1"/>
              <a:t>mean_absolute_percentage_error</a:t>
            </a:r>
            <a:r>
              <a:rPr lang="fr-FR" dirty="0"/>
              <a:t>', </a:t>
            </a:r>
            <a:r>
              <a:rPr lang="fr-FR" dirty="0" err="1"/>
              <a:t>optimizer</a:t>
            </a:r>
            <a:r>
              <a:rPr lang="fr-FR" dirty="0"/>
              <a:t>='</a:t>
            </a:r>
            <a:r>
              <a:rPr lang="fr-FR" dirty="0" err="1"/>
              <a:t>adam</a:t>
            </a:r>
            <a:r>
              <a:rPr lang="fr-FR" dirty="0"/>
              <a:t>’, </a:t>
            </a:r>
            <a:r>
              <a:rPr lang="fr-FR" dirty="0" err="1"/>
              <a:t>metrics</a:t>
            </a:r>
            <a:r>
              <a:rPr lang="fr-FR" dirty="0"/>
              <a:t>=['</a:t>
            </a:r>
            <a:r>
              <a:rPr lang="fr-FR" dirty="0" err="1"/>
              <a:t>mean_absolute_percentage_error</a:t>
            </a:r>
            <a:r>
              <a:rPr lang="fr-FR" dirty="0"/>
              <a:t>'])</a:t>
            </a:r>
          </a:p>
          <a:p>
            <a:pPr algn="just"/>
            <a:r>
              <a:rPr lang="fr-FR" dirty="0" err="1"/>
              <a:t>history</a:t>
            </a:r>
            <a:r>
              <a:rPr lang="fr-FR" dirty="0"/>
              <a:t> = </a:t>
            </a:r>
            <a:r>
              <a:rPr lang="fr-FR" dirty="0" err="1"/>
              <a:t>ann.fit</a:t>
            </a:r>
            <a:r>
              <a:rPr lang="fr-FR" dirty="0"/>
              <a:t>(</a:t>
            </a:r>
            <a:r>
              <a:rPr lang="fr-FR" dirty="0" err="1"/>
              <a:t>X_train,y_train,epochs</a:t>
            </a:r>
            <a:r>
              <a:rPr lang="fr-FR" dirty="0"/>
              <a:t>=300, batch_size=1024, </a:t>
            </a:r>
            <a:r>
              <a:rPr lang="fr-FR" dirty="0" err="1"/>
              <a:t>verbose</a:t>
            </a:r>
            <a:r>
              <a:rPr lang="fr-FR" dirty="0"/>
              <a:t> = 2 ,</a:t>
            </a:r>
            <a:r>
              <a:rPr lang="fr-FR" dirty="0" err="1"/>
              <a:t>validation_data</a:t>
            </a:r>
            <a:r>
              <a:rPr lang="fr-FR" dirty="0"/>
              <a:t>=(</a:t>
            </a:r>
            <a:r>
              <a:rPr lang="fr-FR" dirty="0" err="1"/>
              <a:t>X_val</a:t>
            </a:r>
            <a:r>
              <a:rPr lang="fr-FR" dirty="0"/>
              <a:t>, </a:t>
            </a:r>
            <a:r>
              <a:rPr lang="fr-FR" dirty="0" err="1"/>
              <a:t>y_val</a:t>
            </a:r>
            <a:r>
              <a:rPr lang="fr-FR" dirty="0"/>
              <a:t>))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36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8654-72ED-4F23-8E9E-27446B6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2FBFE18-3E3B-3A44-B086-4ABA30E4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AA2B6A2-8A09-DC40-8514-0548FBCB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14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0113A-C625-D744-B9C9-994A1EB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2743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4" name="Image 76">
            <a:extLst>
              <a:ext uri="{FF2B5EF4-FFF2-40B4-BE49-F238E27FC236}">
                <a16:creationId xmlns:a16="http://schemas.microsoft.com/office/drawing/2014/main" id="{79253ABC-FD17-1646-9152-E0943538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67" y="1763508"/>
            <a:ext cx="8868466" cy="42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34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D6E66-773F-4A2B-B5F9-5DA719A1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DC158-6802-4DC6-86F7-EBD25B9F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31191"/>
            <a:ext cx="10364452" cy="3424107"/>
          </a:xfrm>
        </p:spPr>
        <p:txBody>
          <a:bodyPr/>
          <a:lstStyle/>
          <a:p>
            <a:r>
              <a:rPr lang="fr-FR" dirty="0"/>
              <a:t>Prédiction du modèle 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2DB913E-017F-A740-B1A8-2D50CDFC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53F79-B6BA-DC48-84A8-E416FD56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15</a:t>
            </a:fld>
            <a:endParaRPr lang="fr-FR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B0D328D-B810-F844-B349-C17F851A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2572975"/>
            <a:ext cx="10145486" cy="17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E7871F2-501E-564B-AAAE-4E0E52B0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4285025"/>
            <a:ext cx="10145486" cy="17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13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E5BB9-D2F3-43F5-B966-1C75DF7F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Différents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43910-EC7C-47A6-92F5-86C4897A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NaNs </a:t>
            </a:r>
            <a:r>
              <a:rPr lang="fr-FR" dirty="0">
                <a:sym typeface="Wingdings" panose="05000000000000000000" pitchFamily="2" charset="2"/>
              </a:rPr>
              <a:t> Nans dans les données Kaggle (max 50%), Nans dans les données </a:t>
            </a:r>
            <a:r>
              <a:rPr lang="fr-FR" dirty="0" err="1">
                <a:sym typeface="Wingdings" panose="05000000000000000000" pitchFamily="2" charset="2"/>
              </a:rPr>
              <a:t>MeteoNet</a:t>
            </a:r>
            <a:r>
              <a:rPr lang="fr-FR" dirty="0">
                <a:sym typeface="Wingdings" panose="05000000000000000000" pitchFamily="2" charset="2"/>
              </a:rPr>
              <a:t> (max 27%), Nans dans la Baseline (5%)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MAPE &lt;29,48  Meilleur soumission ligne de 0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Overfitting et gestion des valeurs extrêmes et outliers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BFAA0-2495-3542-BDC3-ABC05779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5F9477-2B62-8F4B-8979-CB6FDAA0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1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i="1" dirty="0"/>
              <a:t>Introduction et analyse exploratoire</a:t>
            </a: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D85AE75-1CF9-8B4E-B839-805BB6AA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" y="1552552"/>
            <a:ext cx="5756910" cy="13252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98CE70-B980-084B-A0CB-10FF4724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9" y="3243383"/>
            <a:ext cx="6055472" cy="9298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E7CC783-E205-4940-B873-6045C11C4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087" y="4757342"/>
            <a:ext cx="4177003" cy="18235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254224" y="1103711"/>
            <a:ext cx="22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r>
              <a:rPr lang="fr-FR" i="1" dirty="0"/>
              <a:t> (Ground_truth)</a:t>
            </a:r>
            <a:endParaRPr lang="fr-FR" i="1" u="sng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C2674A8-4B24-6948-8EDE-611C1F63BAD8}"/>
              </a:ext>
            </a:extLst>
          </p:cNvPr>
          <p:cNvSpPr txBox="1"/>
          <p:nvPr/>
        </p:nvSpPr>
        <p:spPr>
          <a:xfrm>
            <a:off x="2102580" y="4342083"/>
            <a:ext cx="24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% of not </a:t>
            </a:r>
            <a:r>
              <a:rPr lang="fr-FR" u="sng" dirty="0" err="1"/>
              <a:t>NaN</a:t>
            </a:r>
            <a:r>
              <a:rPr lang="fr-FR" u="sng" dirty="0"/>
              <a:t> values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EA6998-5DB6-D144-96AF-B3120EE57BBF}"/>
              </a:ext>
            </a:extLst>
          </p:cNvPr>
          <p:cNvCxnSpPr>
            <a:cxnSpLocks/>
          </p:cNvCxnSpPr>
          <p:nvPr/>
        </p:nvCxnSpPr>
        <p:spPr>
          <a:xfrm>
            <a:off x="3322582" y="2876535"/>
            <a:ext cx="0" cy="36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>
            <a:extLst>
              <a:ext uri="{FF2B5EF4-FFF2-40B4-BE49-F238E27FC236}">
                <a16:creationId xmlns:a16="http://schemas.microsoft.com/office/drawing/2014/main" id="{0E7B4303-61E2-C440-B6CB-1DFBD7FFA6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716" y="4875011"/>
            <a:ext cx="912695" cy="221597"/>
          </a:xfrm>
          <a:prstGeom prst="bentConnector3">
            <a:avLst>
              <a:gd name="adj1" fmla="val 100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380449" y="1392823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D13042-8419-0742-AE39-B3C43D68D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731" y="1552552"/>
            <a:ext cx="5219700" cy="20701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3D9C0D9-CF14-474B-A87B-88CE1E958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058" y="4292808"/>
            <a:ext cx="3153868" cy="2298698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81E05AA-2EF9-0848-864A-C16E63E6DDD8}"/>
              </a:ext>
            </a:extLst>
          </p:cNvPr>
          <p:cNvCxnSpPr>
            <a:cxnSpLocks/>
          </p:cNvCxnSpPr>
          <p:nvPr/>
        </p:nvCxnSpPr>
        <p:spPr>
          <a:xfrm>
            <a:off x="9401967" y="3701972"/>
            <a:ext cx="2025" cy="51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F88AE-5884-BF4F-903B-6720CB19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21A83-FACB-6449-BB73-4887BE8F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0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881681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endParaRPr lang="fr-FR" i="1" u="sng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627192" y="1408415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4B61A0-EDDF-8E4E-BCE4-854B5D62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6" y="1567400"/>
            <a:ext cx="5481878" cy="3336267"/>
          </a:xfrm>
          <a:prstGeom prst="rect">
            <a:avLst/>
          </a:prstGeom>
        </p:spPr>
      </p:pic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F6D299A2-A508-754F-A3F0-5B92A6EB0EC5}"/>
              </a:ext>
            </a:extLst>
          </p:cNvPr>
          <p:cNvSpPr/>
          <p:nvPr/>
        </p:nvSpPr>
        <p:spPr>
          <a:xfrm>
            <a:off x="3938308" y="1925053"/>
            <a:ext cx="132562" cy="9270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7D989283-0C08-3449-B8F0-3F95660FA23B}"/>
              </a:ext>
            </a:extLst>
          </p:cNvPr>
          <p:cNvSpPr/>
          <p:nvPr/>
        </p:nvSpPr>
        <p:spPr>
          <a:xfrm>
            <a:off x="4680210" y="3045050"/>
            <a:ext cx="99695" cy="27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5812918F-A945-704D-92EF-1437D04DA4F7}"/>
              </a:ext>
            </a:extLst>
          </p:cNvPr>
          <p:cNvSpPr/>
          <p:nvPr/>
        </p:nvSpPr>
        <p:spPr>
          <a:xfrm>
            <a:off x="5996976" y="3499935"/>
            <a:ext cx="127050" cy="44637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40B8756D-6856-834F-B14F-6AFF2B64E893}"/>
              </a:ext>
            </a:extLst>
          </p:cNvPr>
          <p:cNvSpPr/>
          <p:nvPr/>
        </p:nvSpPr>
        <p:spPr>
          <a:xfrm>
            <a:off x="3533748" y="4169520"/>
            <a:ext cx="96352" cy="36933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1B513C-702F-644E-AE15-047E14BF07A1}"/>
              </a:ext>
            </a:extLst>
          </p:cNvPr>
          <p:cNvSpPr txBox="1"/>
          <p:nvPr/>
        </p:nvSpPr>
        <p:spPr>
          <a:xfrm>
            <a:off x="4108304" y="2189615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EAE3FA-EF81-F744-AE09-F9A3477CB427}"/>
              </a:ext>
            </a:extLst>
          </p:cNvPr>
          <p:cNvSpPr txBox="1"/>
          <p:nvPr/>
        </p:nvSpPr>
        <p:spPr>
          <a:xfrm>
            <a:off x="4781263" y="2998234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F18612-D8F0-5A4E-884D-B3EA37F3D3B6}"/>
              </a:ext>
            </a:extLst>
          </p:cNvPr>
          <p:cNvSpPr txBox="1"/>
          <p:nvPr/>
        </p:nvSpPr>
        <p:spPr>
          <a:xfrm>
            <a:off x="6104813" y="3535698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B35F16D-FD0F-CB4F-AD19-AD19DECFE160}"/>
              </a:ext>
            </a:extLst>
          </p:cNvPr>
          <p:cNvSpPr txBox="1"/>
          <p:nvPr/>
        </p:nvSpPr>
        <p:spPr>
          <a:xfrm>
            <a:off x="3628510" y="4169520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5D1732-594C-6745-9E39-8761AB6617C0}"/>
              </a:ext>
            </a:extLst>
          </p:cNvPr>
          <p:cNvSpPr txBox="1"/>
          <p:nvPr/>
        </p:nvSpPr>
        <p:spPr>
          <a:xfrm>
            <a:off x="644458" y="5180988"/>
            <a:ext cx="5264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Création de colonnes « jour », « mois », « heure »</a:t>
            </a:r>
          </a:p>
          <a:p>
            <a:pPr marL="342900" indent="-342900">
              <a:buFontTx/>
              <a:buAutoNum type="arabicPeriod"/>
            </a:pPr>
            <a:r>
              <a:rPr lang="fr-FR" dirty="0"/>
              <a:t>Création d’une colonne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Y_train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Mise en ordre des colonnes et au format </a:t>
            </a:r>
            <a:r>
              <a:rPr lang="fr-FR" dirty="0" err="1"/>
              <a:t>int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Tri des lignes chronologique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D2FCCF-D33F-8843-B1A0-BEB66D42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98" y="1558501"/>
            <a:ext cx="3199266" cy="1430521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B2BD3EF-A1FB-2143-8ED9-F51C0F6FE8F7}"/>
              </a:ext>
            </a:extLst>
          </p:cNvPr>
          <p:cNvSpPr txBox="1"/>
          <p:nvPr/>
        </p:nvSpPr>
        <p:spPr>
          <a:xfrm>
            <a:off x="7166303" y="3320750"/>
            <a:ext cx="435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garde que le label </a:t>
            </a:r>
            <a:r>
              <a:rPr lang="fr-FR" dirty="0" err="1"/>
              <a:t>Ground_truth</a:t>
            </a:r>
            <a:r>
              <a:rPr lang="fr-FR" dirty="0"/>
              <a:t>, on crée l’</a:t>
            </a:r>
            <a:r>
              <a:rPr lang="fr-FR" dirty="0" err="1"/>
              <a:t>Id_merge</a:t>
            </a:r>
            <a:r>
              <a:rPr lang="fr-FR" dirty="0"/>
              <a:t>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X_train</a:t>
            </a:r>
            <a:r>
              <a:rPr lang="fr-FR" dirty="0"/>
              <a:t> et on enlève les lignes </a:t>
            </a:r>
            <a:r>
              <a:rPr lang="fr-FR" dirty="0" err="1"/>
              <a:t>NaNs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</a:t>
            </a:r>
            <a:r>
              <a:rPr lang="fr-FR" dirty="0"/>
              <a:t> perte = 3%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E0AE7B-6550-6E46-9FD9-292DC5F3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D8B0C84-6B12-D44D-8C66-BADA8EBC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5" y="1133167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Création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CFCFC2-4981-0045-B558-046F0A60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" y="1683306"/>
            <a:ext cx="4759011" cy="1325563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45AC043-439F-E14D-9FCC-A85F041A6CC1}"/>
              </a:ext>
            </a:extLst>
          </p:cNvPr>
          <p:cNvCxnSpPr>
            <a:cxnSpLocks/>
          </p:cNvCxnSpPr>
          <p:nvPr/>
        </p:nvCxnSpPr>
        <p:spPr>
          <a:xfrm>
            <a:off x="4882550" y="1796091"/>
            <a:ext cx="147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3CF264-57BA-104D-B247-EBCA1828BE89}"/>
              </a:ext>
            </a:extLst>
          </p:cNvPr>
          <p:cNvCxnSpPr>
            <a:cxnSpLocks/>
          </p:cNvCxnSpPr>
          <p:nvPr/>
        </p:nvCxnSpPr>
        <p:spPr>
          <a:xfrm>
            <a:off x="3349011" y="2346087"/>
            <a:ext cx="300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DCBC59F-B9C4-504D-8E48-2FF861C1D39B}"/>
              </a:ext>
            </a:extLst>
          </p:cNvPr>
          <p:cNvCxnSpPr>
            <a:cxnSpLocks/>
          </p:cNvCxnSpPr>
          <p:nvPr/>
        </p:nvCxnSpPr>
        <p:spPr>
          <a:xfrm>
            <a:off x="4895285" y="2871924"/>
            <a:ext cx="146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A14ECC5-66D2-8E45-A209-F397FD635073}"/>
              </a:ext>
            </a:extLst>
          </p:cNvPr>
          <p:cNvSpPr txBox="1"/>
          <p:nvPr/>
        </p:nvSpPr>
        <p:spPr>
          <a:xfrm>
            <a:off x="6357257" y="1607870"/>
            <a:ext cx="21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C8B5CC1-7721-7849-A395-4B02FCE0BA5C}"/>
              </a:ext>
            </a:extLst>
          </p:cNvPr>
          <p:cNvSpPr txBox="1"/>
          <p:nvPr/>
        </p:nvSpPr>
        <p:spPr>
          <a:xfrm>
            <a:off x="6357258" y="2081985"/>
            <a:ext cx="571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Moyenne des attributs de </a:t>
            </a:r>
            <a:r>
              <a:rPr lang="fr-FR" dirty="0" err="1"/>
              <a:t>X_train</a:t>
            </a:r>
            <a:r>
              <a:rPr lang="fr-FR" dirty="0"/>
              <a:t> sur 24h car </a:t>
            </a:r>
            <a:r>
              <a:rPr lang="fr-FR" dirty="0" err="1"/>
              <a:t>X_train</a:t>
            </a:r>
            <a:r>
              <a:rPr lang="fr-FR" dirty="0"/>
              <a:t> est décomposé en heures et </a:t>
            </a:r>
            <a:r>
              <a:rPr lang="fr-FR" dirty="0" err="1"/>
              <a:t>Y_train</a:t>
            </a:r>
            <a:r>
              <a:rPr lang="fr-FR" dirty="0"/>
              <a:t> en jours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BBFD864-537B-9B42-854D-B224E5DEFA04}"/>
              </a:ext>
            </a:extLst>
          </p:cNvPr>
          <p:cNvSpPr txBox="1"/>
          <p:nvPr/>
        </p:nvSpPr>
        <p:spPr>
          <a:xfrm>
            <a:off x="6369992" y="2687258"/>
            <a:ext cx="376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coordonnées de stations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39F8A4A-4B87-6947-AF8B-56884EEB1821}"/>
              </a:ext>
            </a:extLst>
          </p:cNvPr>
          <p:cNvSpPr txBox="1"/>
          <p:nvPr/>
        </p:nvSpPr>
        <p:spPr>
          <a:xfrm>
            <a:off x="535964" y="3429000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Extrait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733C7E9A-23BC-8D48-BFE3-CB6BDA087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9685"/>
            <a:ext cx="10124767" cy="1678427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BD947992-20A9-904F-9954-C2E12A8CBE55}"/>
              </a:ext>
            </a:extLst>
          </p:cNvPr>
          <p:cNvGrpSpPr/>
          <p:nvPr/>
        </p:nvGrpSpPr>
        <p:grpSpPr>
          <a:xfrm>
            <a:off x="2181089" y="5893720"/>
            <a:ext cx="8781878" cy="245745"/>
            <a:chOff x="889918" y="0"/>
            <a:chExt cx="5740020" cy="245804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17281B8F-A31F-AC45-8B85-676A2BF00982}"/>
                </a:ext>
              </a:extLst>
            </p:cNvPr>
            <p:cNvGrpSpPr/>
            <p:nvPr/>
          </p:nvGrpSpPr>
          <p:grpSpPr>
            <a:xfrm>
              <a:off x="889918" y="3000"/>
              <a:ext cx="4474026" cy="242804"/>
              <a:chOff x="894669" y="-3553"/>
              <a:chExt cx="4474026" cy="242804"/>
            </a:xfrm>
          </p:grpSpPr>
          <p:sp>
            <p:nvSpPr>
              <p:cNvPr id="49" name="Accolade ouvrante 48">
                <a:extLst>
                  <a:ext uri="{FF2B5EF4-FFF2-40B4-BE49-F238E27FC236}">
                    <a16:creationId xmlns:a16="http://schemas.microsoft.com/office/drawing/2014/main" id="{A7F27E93-F1E1-2A42-8203-4F66F50EE215}"/>
                  </a:ext>
                </a:extLst>
              </p:cNvPr>
              <p:cNvSpPr/>
              <p:nvPr/>
            </p:nvSpPr>
            <p:spPr>
              <a:xfrm rot="16200000">
                <a:off x="2682306" y="-1787902"/>
                <a:ext cx="239516" cy="3814789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0" name="Accolade ouvrante 49">
                <a:extLst>
                  <a:ext uri="{FF2B5EF4-FFF2-40B4-BE49-F238E27FC236}">
                    <a16:creationId xmlns:a16="http://schemas.microsoft.com/office/drawing/2014/main" id="{341B5D9C-FBD2-3644-970F-A4F03BEA7709}"/>
                  </a:ext>
                </a:extLst>
              </p:cNvPr>
              <p:cNvSpPr/>
              <p:nvPr/>
            </p:nvSpPr>
            <p:spPr>
              <a:xfrm rot="16200000">
                <a:off x="4918442" y="-214411"/>
                <a:ext cx="239395" cy="661111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48" name="Accolade ouvrante 47">
              <a:extLst>
                <a:ext uri="{FF2B5EF4-FFF2-40B4-BE49-F238E27FC236}">
                  <a16:creationId xmlns:a16="http://schemas.microsoft.com/office/drawing/2014/main" id="{C9B7650B-CC38-404B-A628-7342A03301CC}"/>
                </a:ext>
              </a:extLst>
            </p:cNvPr>
            <p:cNvSpPr/>
            <p:nvPr/>
          </p:nvSpPr>
          <p:spPr>
            <a:xfrm rot="16200000">
              <a:off x="5877197" y="-513345"/>
              <a:ext cx="239395" cy="1266086"/>
            </a:xfrm>
            <a:prstGeom prst="leftBrace">
              <a:avLst>
                <a:gd name="adj1" fmla="val 8333"/>
                <a:gd name="adj2" fmla="val 50923"/>
              </a:avLst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47979CA1-7A49-4647-B9C2-2BA5940A4D40}"/>
              </a:ext>
            </a:extLst>
          </p:cNvPr>
          <p:cNvSpPr txBox="1"/>
          <p:nvPr/>
        </p:nvSpPr>
        <p:spPr>
          <a:xfrm>
            <a:off x="4687575" y="6231358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1756C9A-F3C9-C24B-A16E-B28330F55B81}"/>
              </a:ext>
            </a:extLst>
          </p:cNvPr>
          <p:cNvSpPr txBox="1"/>
          <p:nvPr/>
        </p:nvSpPr>
        <p:spPr>
          <a:xfrm>
            <a:off x="8128709" y="6231358"/>
            <a:ext cx="7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Target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F041F4D-B1FC-EB4A-908D-75DE2E131373}"/>
              </a:ext>
            </a:extLst>
          </p:cNvPr>
          <p:cNvSpPr txBox="1"/>
          <p:nvPr/>
        </p:nvSpPr>
        <p:spPr>
          <a:xfrm>
            <a:off x="9471666" y="6250602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Zone de texte 41">
            <a:extLst>
              <a:ext uri="{FF2B5EF4-FFF2-40B4-BE49-F238E27FC236}">
                <a16:creationId xmlns:a16="http://schemas.microsoft.com/office/drawing/2014/main" id="{153DB171-FEB6-B44C-822E-C18B7CA1BDE8}"/>
              </a:ext>
            </a:extLst>
          </p:cNvPr>
          <p:cNvSpPr txBox="1"/>
          <p:nvPr/>
        </p:nvSpPr>
        <p:spPr>
          <a:xfrm>
            <a:off x="7476009" y="3585803"/>
            <a:ext cx="262890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Somme des précipitations sur un jour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9739ACB-D215-C544-BDCE-B8C70F83D8C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74971" y="3736616"/>
            <a:ext cx="901038" cy="35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CEF3F6-93D5-7141-8E27-63576D1F9749}"/>
              </a:ext>
            </a:extLst>
          </p:cNvPr>
          <p:cNvGrpSpPr/>
          <p:nvPr/>
        </p:nvGrpSpPr>
        <p:grpSpPr>
          <a:xfrm>
            <a:off x="2434953" y="4179967"/>
            <a:ext cx="4270647" cy="201178"/>
            <a:chOff x="0" y="8164"/>
            <a:chExt cx="2963636" cy="18949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6E3855-20B1-6642-8AAC-D4806933E2C1}"/>
                </a:ext>
              </a:extLst>
            </p:cNvPr>
            <p:cNvSpPr/>
            <p:nvPr/>
          </p:nvSpPr>
          <p:spPr>
            <a:xfrm>
              <a:off x="2604408" y="8164"/>
              <a:ext cx="359228" cy="189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8736AE-A74D-BE47-ADB8-AE81FE13D117}"/>
                </a:ext>
              </a:extLst>
            </p:cNvPr>
            <p:cNvSpPr/>
            <p:nvPr/>
          </p:nvSpPr>
          <p:spPr>
            <a:xfrm>
              <a:off x="0" y="8164"/>
              <a:ext cx="2606842" cy="18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24A9289-BBA7-0449-A0B1-A60496D2D9B6}"/>
              </a:ext>
            </a:extLst>
          </p:cNvPr>
          <p:cNvCxnSpPr>
            <a:cxnSpLocks/>
          </p:cNvCxnSpPr>
          <p:nvPr/>
        </p:nvCxnSpPr>
        <p:spPr>
          <a:xfrm flipV="1">
            <a:off x="4116612" y="3807230"/>
            <a:ext cx="424265" cy="30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 de texte 17">
            <a:extLst>
              <a:ext uri="{FF2B5EF4-FFF2-40B4-BE49-F238E27FC236}">
                <a16:creationId xmlns:a16="http://schemas.microsoft.com/office/drawing/2014/main" id="{7B743CB4-35A0-EE4F-ACE3-F4D443D76596}"/>
              </a:ext>
            </a:extLst>
          </p:cNvPr>
          <p:cNvSpPr txBox="1"/>
          <p:nvPr/>
        </p:nvSpPr>
        <p:spPr>
          <a:xfrm>
            <a:off x="4540877" y="3629668"/>
            <a:ext cx="2628900" cy="26323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 des features sur la journée</a:t>
            </a:r>
            <a:endParaRPr lang="fr-FR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AB4A2-13E8-5C45-8BE5-B14B0FE9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82471-9AAE-F949-82CE-DA49DD75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82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6" y="1133167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d’imputation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B70C193-570B-4440-8754-CE1ABE90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6" y="1515781"/>
            <a:ext cx="7317236" cy="3238999"/>
          </a:xfrm>
          <a:prstGeom prst="rect">
            <a:avLst/>
          </a:prstGeom>
        </p:spPr>
      </p:pic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062DA2-4B3B-B842-8A1A-8E145AB3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6" y="5282606"/>
            <a:ext cx="5802932" cy="908105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5BABBF6-7DE4-9740-B4F2-BEECE79EAF19}"/>
              </a:ext>
            </a:extLst>
          </p:cNvPr>
          <p:cNvSpPr txBox="1"/>
          <p:nvPr/>
        </p:nvSpPr>
        <p:spPr>
          <a:xfrm>
            <a:off x="535965" y="4884335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d’encodage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F9BE95-BE4B-A24A-B664-269080C7E0B6}"/>
              </a:ext>
            </a:extLst>
          </p:cNvPr>
          <p:cNvSpPr txBox="1"/>
          <p:nvPr/>
        </p:nvSpPr>
        <p:spPr>
          <a:xfrm>
            <a:off x="7620001" y="1748009"/>
            <a:ext cx="4412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Essai de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imputations :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dropna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BayesianRidge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 recherche des valeurs manquantes dans des lignes similaires.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Regarde avec ses voisins les plus proches (notion de distance). Méthode trop longue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 (non testé)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B6E60F5-142E-9345-977E-C7D111BF7EBC}"/>
              </a:ext>
            </a:extLst>
          </p:cNvPr>
          <p:cNvSpPr txBox="1"/>
          <p:nvPr/>
        </p:nvSpPr>
        <p:spPr>
          <a:xfrm>
            <a:off x="6229414" y="5551992"/>
            <a:ext cx="5687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Encodage de la seule colonne qualitative 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number_sta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206748-3CEB-8F49-9E46-5C36D51C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91028-2EBF-E342-9930-D32DD26C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4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776BD-F04A-4F53-8042-03FBE59C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pPr algn="ctr"/>
            <a:r>
              <a:rPr lang="fr-FR" dirty="0"/>
              <a:t>Modélisation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082891B-67C2-4443-BFAE-1978163C0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014" y="1253331"/>
            <a:ext cx="8951108" cy="43513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3288CC3-9CAB-4D9E-9F5A-4B263B2F803D}"/>
              </a:ext>
            </a:extLst>
          </p:cNvPr>
          <p:cNvSpPr txBox="1"/>
          <p:nvPr/>
        </p:nvSpPr>
        <p:spPr>
          <a:xfrm>
            <a:off x="1001014" y="5840361"/>
            <a:ext cx="822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/>
              <a:t>SGD et Bagging meilleur score en prédisant 0 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5A0DA60-9AC4-E94D-B319-DE1E9CC7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B3509A1-261F-B74A-BE33-11E7526D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00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70C3E-510C-4ECB-BFCF-E64C731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41AE9-DCAE-42FE-8881-03DCE66E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Arôme 2D (236600, 9) entre 2016 et 2017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13C7C4-43C9-4169-A15B-6D4773A6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1" y="2832295"/>
            <a:ext cx="11629437" cy="33097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DF3F11-F365-4D3E-891A-92FCF59E43DD}"/>
              </a:ext>
            </a:extLst>
          </p:cNvPr>
          <p:cNvSpPr txBox="1"/>
          <p:nvPr/>
        </p:nvSpPr>
        <p:spPr>
          <a:xfrm>
            <a:off x="1567543" y="6123542"/>
            <a:ext cx="856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Beaucoup de paramètres : Vent, température, humidité…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85304D-D0F0-9147-BCD8-207672D6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9FE00D-6B7B-F741-9A04-91789CE7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36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3ADF-50EB-4BC3-A218-82B3D9AB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C2CA1-3971-4E01-9DF9-628E0FC7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Arpège 3D (213000, 10) entre 2016 et 2017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A7EB8E-8F52-4DB7-AEFB-59D89CFF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4" y="2852366"/>
            <a:ext cx="11248712" cy="279298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A1E9A3-14EB-4804-921B-7B2DE589268B}"/>
              </a:ext>
            </a:extLst>
          </p:cNvPr>
          <p:cNvSpPr txBox="1"/>
          <p:nvPr/>
        </p:nvSpPr>
        <p:spPr>
          <a:xfrm>
            <a:off x="634482" y="5721547"/>
            <a:ext cx="107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ressemblant au 2D avec des ajouts (p3014, z)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F2DC23-9B95-F940-8C52-E976EFE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5E235A-3919-F54D-A7FF-EF95B01E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24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3ADF-50EB-4BC3-A218-82B3D9AB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F2DC23-9B95-F940-8C52-E976EFE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5E235A-3919-F54D-A7FF-EF95B01E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9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A34077C-D8B2-C446-915D-0F4CBCA7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90" y="1686962"/>
            <a:ext cx="5620087" cy="47962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7D62E5-A4D7-224F-9DA8-AB7A94AFF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25" y="1816286"/>
            <a:ext cx="3605132" cy="46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7759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{F7CABE61-B9BE-5C48-9347-E2F67D33DEF3}tf10001073</Template>
  <TotalTime>280</TotalTime>
  <Words>755</Words>
  <Application>Microsoft Macintosh PowerPoint</Application>
  <PresentationFormat>Grand écran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Tw Cen MT</vt:lpstr>
      <vt:lpstr>Wingdings</vt:lpstr>
      <vt:lpstr>Ronds dans l’eau</vt:lpstr>
      <vt:lpstr>Défi IA 2021-2022 </vt:lpstr>
      <vt:lpstr>Introduction et analyse exploratoire</vt:lpstr>
      <vt:lpstr>Preprocessing</vt:lpstr>
      <vt:lpstr>Preprocessing</vt:lpstr>
      <vt:lpstr>Preprocessing</vt:lpstr>
      <vt:lpstr>Modélisation</vt:lpstr>
      <vt:lpstr>Ajout datasets METEONET</vt:lpstr>
      <vt:lpstr>Ajout datasets METEONET</vt:lpstr>
      <vt:lpstr>Ajout datasets METEONET</vt:lpstr>
      <vt:lpstr>Modélisation avec les Datasets</vt:lpstr>
      <vt:lpstr>Feature selection</vt:lpstr>
      <vt:lpstr>PrédictionS</vt:lpstr>
      <vt:lpstr>Deep Learning</vt:lpstr>
      <vt:lpstr>Deep Learning</vt:lpstr>
      <vt:lpstr>Deep Learning</vt:lpstr>
      <vt:lpstr>Différents problèmes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 IA </dc:title>
  <dc:creator>Yoann MAAREK</dc:creator>
  <cp:lastModifiedBy>Dorian VOYDIE</cp:lastModifiedBy>
  <cp:revision>25</cp:revision>
  <dcterms:created xsi:type="dcterms:W3CDTF">2022-01-08T16:37:46Z</dcterms:created>
  <dcterms:modified xsi:type="dcterms:W3CDTF">2022-01-09T18:01:08Z</dcterms:modified>
</cp:coreProperties>
</file>