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51C229-3D14-47B7-BC59-5634BD6573D8}">
  <a:tblStyle styleId="{F751C229-3D14-47B7-BC59-5634BD6573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cc8ea6c7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cc8ea6c7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c8ea6c7c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c8ea6c7c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cc8ea6c7c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cc8ea6c7c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cc8ea6c7c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cc8ea6c7c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cc8ea6c7c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cc8ea6c7c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cc8ea6c7c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cc8ea6c7c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cc8ea6c7c_4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cc8ea6c7c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cc8ea6c7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cc8ea6c7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cc8ea6c7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cc8ea6c7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cc8ea6c7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cc8ea6c7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b05bbc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ab05bbc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cc8ea6c7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cc8ea6c7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c075313e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c075313e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c075313e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c075313e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c075313e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c075313e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cc8ea6c7c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cc8ea6c7c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cc8ea6c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cc8ea6c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cc8ea6c7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cc8ea6c7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cc8ea6c7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cc8ea6c7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cc8ea6c7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cc8ea6c7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cc8ea6c7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cc8ea6c7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075314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075314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cc8ea6c7c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cc8ea6c7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cc8ea6c7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cc8ea6c7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cc8ea6c7c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cc8ea6c7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cc8ea6c7c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cc8ea6c7c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cc8ea6c7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cc8ea6c7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cc8ea6c7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cc8ea6c7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c8ea6c7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c8ea6c7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cc8ea6c7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cc8ea6c7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c8ea6c7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c8ea6c7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cc8ea6c7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cc8ea6c7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cc8ea6c7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cc8ea6c7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Relationship Id="rId4" Type="http://schemas.openxmlformats.org/officeDocument/2006/relationships/image" Target="../media/image27.jpg"/><Relationship Id="rId5" Type="http://schemas.openxmlformats.org/officeDocument/2006/relationships/image" Target="../media/image31.jpg"/><Relationship Id="rId6" Type="http://schemas.openxmlformats.org/officeDocument/2006/relationships/image" Target="../media/image26.jpg"/><Relationship Id="rId7" Type="http://schemas.openxmlformats.org/officeDocument/2006/relationships/image" Target="../media/image2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g"/><Relationship Id="rId4" Type="http://schemas.openxmlformats.org/officeDocument/2006/relationships/image" Target="../media/image3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2.jpg"/><Relationship Id="rId5" Type="http://schemas.openxmlformats.org/officeDocument/2006/relationships/image" Target="../media/image3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67300"/>
            <a:ext cx="8520600" cy="11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 IA 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Prédictions des précipitations quotidiennes accumulées sur des stations d’observations au sol 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Mastère VALDOM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5" y="201875"/>
            <a:ext cx="1287174" cy="128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874" y="589701"/>
            <a:ext cx="2359424" cy="5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6313" y="535898"/>
            <a:ext cx="1603035" cy="6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41600" y="4497300"/>
            <a:ext cx="88608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Rémi PRADEAU - Pierre BERJON - Jason DAURAT - Eloïse ALVAREZ</a:t>
            </a:r>
            <a:endParaRPr sz="2100"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99250" y="1120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88">
                <a:solidFill>
                  <a:schemeClr val="dk2"/>
                </a:solidFill>
              </a:rPr>
              <a:t>1) </a:t>
            </a:r>
            <a:r>
              <a:rPr lang="fr" sz="1800">
                <a:solidFill>
                  <a:schemeClr val="dk2"/>
                </a:solidFill>
              </a:rPr>
              <a:t>Visualisation des données et premiers essais</a:t>
            </a:r>
            <a:endParaRPr sz="1688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66">
                <a:solidFill>
                  <a:schemeClr val="dk2"/>
                </a:solidFill>
              </a:rPr>
              <a:t>b) Modèle RANSAC : Random Sample Consensus</a:t>
            </a:r>
            <a:endParaRPr sz="1466">
              <a:solidFill>
                <a:schemeClr val="dk2"/>
              </a:solidFill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99250" y="863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/>
              <a:t>.</a:t>
            </a:r>
            <a:endParaRPr sz="1000"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73" y="1052638"/>
            <a:ext cx="3899299" cy="37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3857100" y="2625050"/>
            <a:ext cx="63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Linéaire “basique”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(moindres carrés)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99250" y="1120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88">
                <a:solidFill>
                  <a:schemeClr val="dk2"/>
                </a:solidFill>
              </a:rPr>
              <a:t>1) </a:t>
            </a:r>
            <a:r>
              <a:rPr lang="fr" sz="1800">
                <a:solidFill>
                  <a:schemeClr val="dk2"/>
                </a:solidFill>
              </a:rPr>
              <a:t>Visualisation des données et premiers essais</a:t>
            </a:r>
            <a:endParaRPr sz="1688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66">
                <a:solidFill>
                  <a:schemeClr val="dk2"/>
                </a:solidFill>
              </a:rPr>
              <a:t>b) Modèle RANSAC : Random Sample Consensus</a:t>
            </a:r>
            <a:endParaRPr sz="1466">
              <a:solidFill>
                <a:schemeClr val="dk2"/>
              </a:solidFill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99250" y="863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/>
              <a:t>.</a:t>
            </a:r>
            <a:endParaRPr sz="1000"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3306425" y="1048125"/>
            <a:ext cx="634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Sélectionner un échantillon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m points aléatoirement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–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25" y="1048125"/>
            <a:ext cx="3777724" cy="37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625" y="1048125"/>
            <a:ext cx="3777724" cy="377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99250" y="1120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88">
                <a:solidFill>
                  <a:schemeClr val="dk2"/>
                </a:solidFill>
              </a:rPr>
              <a:t>1) </a:t>
            </a:r>
            <a:r>
              <a:rPr lang="fr" sz="1800">
                <a:solidFill>
                  <a:schemeClr val="dk2"/>
                </a:solidFill>
              </a:rPr>
              <a:t>Visualisation des données et premiers essais</a:t>
            </a:r>
            <a:endParaRPr sz="1688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66">
                <a:solidFill>
                  <a:schemeClr val="dk2"/>
                </a:solidFill>
              </a:rPr>
              <a:t>b) Modèle RANSAC : Random Sample Consensus</a:t>
            </a:r>
            <a:endParaRPr sz="1466">
              <a:solidFill>
                <a:schemeClr val="dk2"/>
              </a:solidFill>
            </a:endParaRPr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99250" y="863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/>
              <a:t>.</a:t>
            </a:r>
            <a:endParaRPr sz="1000"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3306425" y="1048125"/>
            <a:ext cx="634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Sélectionner un échantillon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m points aléatoirement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Calculer les paramètres du modèle </a:t>
            </a:r>
            <a:endParaRPr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 correspondent aux données de l'échantillon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–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25" y="1048125"/>
            <a:ext cx="3777724" cy="37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625" y="1048125"/>
            <a:ext cx="3777724" cy="3772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99250" y="1120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88">
                <a:solidFill>
                  <a:schemeClr val="dk2"/>
                </a:solidFill>
              </a:rPr>
              <a:t>1) </a:t>
            </a:r>
            <a:r>
              <a:rPr lang="fr" sz="1800">
                <a:solidFill>
                  <a:schemeClr val="dk2"/>
                </a:solidFill>
              </a:rPr>
              <a:t>Visualisation des données et premiers essais</a:t>
            </a:r>
            <a:endParaRPr sz="1688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66">
                <a:solidFill>
                  <a:schemeClr val="dk2"/>
                </a:solidFill>
              </a:rPr>
              <a:t>b) Modèle RANSAC : Random Sample Consensus</a:t>
            </a:r>
            <a:endParaRPr sz="1466">
              <a:solidFill>
                <a:schemeClr val="dk2"/>
              </a:solidFill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99250" y="863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/>
              <a:t>.</a:t>
            </a:r>
            <a:endParaRPr sz="1000"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3306425" y="1048125"/>
            <a:ext cx="6344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Sélectionner un échantillon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m points aléatoirement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Calculer les paramètres du modèle </a:t>
            </a:r>
            <a:endParaRPr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 correspondent aux données de l'échantillon</a:t>
            </a:r>
            <a:endParaRPr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Calculer la fonction d'erreur pour chaque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–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25" y="1048125"/>
            <a:ext cx="3777724" cy="37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99250" y="1120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88">
                <a:solidFill>
                  <a:schemeClr val="dk2"/>
                </a:solidFill>
              </a:rPr>
              <a:t>1) </a:t>
            </a:r>
            <a:r>
              <a:rPr lang="fr" sz="1800">
                <a:solidFill>
                  <a:schemeClr val="dk2"/>
                </a:solidFill>
              </a:rPr>
              <a:t>Visualisation des données et premiers essais</a:t>
            </a:r>
            <a:endParaRPr sz="1688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66">
                <a:solidFill>
                  <a:schemeClr val="dk2"/>
                </a:solidFill>
              </a:rPr>
              <a:t>b) Modèle RANSAC : Random Sample Consensus</a:t>
            </a:r>
            <a:endParaRPr sz="1466">
              <a:solidFill>
                <a:schemeClr val="dk2"/>
              </a:solidFill>
            </a:endParaRPr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99250" y="863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/>
              <a:t>.</a:t>
            </a:r>
            <a:endParaRPr sz="1000"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3306425" y="1048125"/>
            <a:ext cx="6344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Sélectionner un échantillon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m points aléatoirement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Calculer les paramètres du modèle </a:t>
            </a:r>
            <a:endParaRPr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 correspondent aux données de l'échantillon</a:t>
            </a:r>
            <a:endParaRPr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Calculer la fonction d'erreur pour chaque point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Sélectionner des données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 soutiennent l'hypothèse actuelle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–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25" y="1048125"/>
            <a:ext cx="3777724" cy="37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625" y="1048125"/>
            <a:ext cx="3777724" cy="377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99250" y="1120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88">
                <a:solidFill>
                  <a:schemeClr val="dk2"/>
                </a:solidFill>
              </a:rPr>
              <a:t>1) </a:t>
            </a:r>
            <a:r>
              <a:rPr lang="fr" sz="1800">
                <a:solidFill>
                  <a:schemeClr val="dk2"/>
                </a:solidFill>
              </a:rPr>
              <a:t>Visualisation des données et premiers essais</a:t>
            </a:r>
            <a:endParaRPr sz="1688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66">
                <a:solidFill>
                  <a:schemeClr val="dk2"/>
                </a:solidFill>
              </a:rPr>
              <a:t>b) Modèle RANSAC : Random Sample Consensus</a:t>
            </a:r>
            <a:endParaRPr sz="1466">
              <a:solidFill>
                <a:schemeClr val="dk2"/>
              </a:solidFill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99250" y="863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/>
              <a:t>.</a:t>
            </a:r>
            <a:endParaRPr sz="1000"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3306425" y="1048125"/>
            <a:ext cx="6344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Sélectionner un échantillon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m points aléatoirement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Calculer les paramètres du modèle </a:t>
            </a:r>
            <a:endParaRPr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 correspondent aux données de l'échantillon</a:t>
            </a:r>
            <a:endParaRPr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Calculer la fonction d'erreur pour chaque point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Sélectionner des données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 soutiennent l'hypothèse actuelle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Répéter l'échantillonnage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–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25" y="1048125"/>
            <a:ext cx="3777724" cy="37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625" y="1048125"/>
            <a:ext cx="3777724" cy="3772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625" y="1048125"/>
            <a:ext cx="3777724" cy="377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99250" y="1120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88">
                <a:solidFill>
                  <a:schemeClr val="dk2"/>
                </a:solidFill>
              </a:rPr>
              <a:t>1) </a:t>
            </a:r>
            <a:r>
              <a:rPr lang="fr" sz="1800">
                <a:solidFill>
                  <a:schemeClr val="dk2"/>
                </a:solidFill>
              </a:rPr>
              <a:t>Visualisation des données et premiers essais</a:t>
            </a:r>
            <a:endParaRPr sz="1688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66">
                <a:solidFill>
                  <a:schemeClr val="dk2"/>
                </a:solidFill>
              </a:rPr>
              <a:t>b) Modèle RANSAC : Random Sample Consensus</a:t>
            </a:r>
            <a:endParaRPr sz="1466">
              <a:solidFill>
                <a:schemeClr val="dk2"/>
              </a:solidFill>
            </a:endParaRPr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99250" y="863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/>
              <a:t>.</a:t>
            </a:r>
            <a:endParaRPr sz="1000"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3306425" y="1048125"/>
            <a:ext cx="6344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Sélectionner un échantillon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m points aléatoirement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Calculer les paramètres du modèle </a:t>
            </a:r>
            <a:endParaRPr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 correspondent aux données de l'échantillon</a:t>
            </a:r>
            <a:endParaRPr/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Calculer la fonction d'erreur pour chaque point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Sélectionner des données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 soutiennent l'hypothèse actuelle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Répéter l'échantillonnage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–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25" y="1048125"/>
            <a:ext cx="3777724" cy="37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625" y="1048125"/>
            <a:ext cx="3777724" cy="3772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625" y="1048125"/>
            <a:ext cx="3777724" cy="377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625" y="1048125"/>
            <a:ext cx="3777724" cy="3772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99250" y="112050"/>
            <a:ext cx="85206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chemeClr val="dk2"/>
                </a:solidFill>
              </a:rPr>
              <a:t>2) </a:t>
            </a:r>
            <a:r>
              <a:rPr lang="fr" sz="1650">
                <a:solidFill>
                  <a:schemeClr val="dk2"/>
                </a:solidFill>
              </a:rPr>
              <a:t>Pipeline de transformations des données et 1</a:t>
            </a:r>
            <a:r>
              <a:rPr baseline="30000" lang="fr" sz="1650">
                <a:solidFill>
                  <a:schemeClr val="dk2"/>
                </a:solidFill>
              </a:rPr>
              <a:t>ère</a:t>
            </a:r>
            <a:r>
              <a:rPr lang="fr" sz="1650">
                <a:solidFill>
                  <a:schemeClr val="dk2"/>
                </a:solidFill>
              </a:rPr>
              <a:t> soumission</a:t>
            </a:r>
            <a:r>
              <a:rPr lang="fr" sz="1800">
                <a:solidFill>
                  <a:schemeClr val="dk2"/>
                </a:solidFill>
              </a:rPr>
              <a:t> </a:t>
            </a:r>
            <a:endParaRPr sz="1688">
              <a:solidFill>
                <a:schemeClr val="dk2"/>
              </a:solidFill>
            </a:endParaRPr>
          </a:p>
          <a:p>
            <a:pPr indent="-29971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fr" sz="1244">
                <a:solidFill>
                  <a:schemeClr val="dk2"/>
                </a:solidFill>
              </a:rPr>
              <a:t>Transformations</a:t>
            </a:r>
            <a:endParaRPr sz="1244">
              <a:solidFill>
                <a:schemeClr val="dk2"/>
              </a:solidFill>
            </a:endParaRPr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99250" y="816150"/>
            <a:ext cx="8520600" cy="4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Suppression des NaN dans la target que l’on cherche à prédire ‘Ground_truth’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Après avoir merge avec </a:t>
            </a:r>
            <a:r>
              <a:rPr i="1" lang="fr" sz="1000"/>
              <a:t>stations_coordinates.csv</a:t>
            </a:r>
            <a:r>
              <a:rPr lang="fr" sz="1000"/>
              <a:t>, création du nouvel </a:t>
            </a:r>
            <a:r>
              <a:rPr b="1" lang="fr" sz="1000"/>
              <a:t>identifiant </a:t>
            </a:r>
            <a:r>
              <a:rPr lang="fr" sz="1000"/>
              <a:t>dans le X_train avec le N°station et l’indice du jour, sans les heures*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b="1" lang="fr" sz="1000"/>
              <a:t>Rassembler </a:t>
            </a:r>
            <a:r>
              <a:rPr lang="fr" sz="1000"/>
              <a:t>les données par jour et par N°station à l’aide d’un dictionnaire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0" y="2282100"/>
            <a:ext cx="4178599" cy="2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084374"/>
            <a:ext cx="2272290" cy="7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900075"/>
            <a:ext cx="4178601" cy="109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0175" y="2900075"/>
            <a:ext cx="4710974" cy="11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250" y="4144650"/>
            <a:ext cx="8341475" cy="9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99250" y="112050"/>
            <a:ext cx="85206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chemeClr val="dk2"/>
                </a:solidFill>
              </a:rPr>
              <a:t>2) </a:t>
            </a:r>
            <a:r>
              <a:rPr lang="fr" sz="1650">
                <a:solidFill>
                  <a:schemeClr val="dk2"/>
                </a:solidFill>
              </a:rPr>
              <a:t>Pipeline de transformations des données et 1</a:t>
            </a:r>
            <a:r>
              <a:rPr baseline="30000" lang="fr" sz="1650">
                <a:solidFill>
                  <a:schemeClr val="dk2"/>
                </a:solidFill>
              </a:rPr>
              <a:t>ère</a:t>
            </a:r>
            <a:r>
              <a:rPr lang="fr" sz="1650">
                <a:solidFill>
                  <a:schemeClr val="dk2"/>
                </a:solidFill>
              </a:rPr>
              <a:t> soumission </a:t>
            </a:r>
            <a:endParaRPr sz="1650">
              <a:solidFill>
                <a:schemeClr val="dk2"/>
              </a:solidFill>
            </a:endParaRPr>
          </a:p>
          <a:p>
            <a:pPr indent="-29971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fr" sz="1244">
                <a:solidFill>
                  <a:schemeClr val="dk2"/>
                </a:solidFill>
              </a:rPr>
              <a:t>Transformations</a:t>
            </a:r>
            <a:endParaRPr sz="1244">
              <a:solidFill>
                <a:schemeClr val="dk2"/>
              </a:solidFill>
            </a:endParaRPr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99250" y="816150"/>
            <a:ext cx="8520600" cy="4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1" lang="fr" sz="1000"/>
              <a:t>Trier </a:t>
            </a:r>
            <a:r>
              <a:rPr lang="fr" sz="1000"/>
              <a:t>le Dataframe par le nouvel indice et </a:t>
            </a:r>
            <a:r>
              <a:rPr b="1" lang="fr" sz="1000"/>
              <a:t>remplacer les NaN</a:t>
            </a:r>
            <a:r>
              <a:rPr lang="fr" sz="1000"/>
              <a:t> par l’observation précédente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Jointure X_train et y sur l’Id pour les avoir dans le même ordre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On peut désormais générer nos datasets pour entraîner des modèles par validation croisée sur 10 Folds et calculer le MAPE (plus aucun NaN)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Les mêmes transformations sont appliquées sur le dataset de </a:t>
            </a:r>
            <a:r>
              <a:rPr b="1" lang="fr" sz="1000"/>
              <a:t>validation </a:t>
            </a:r>
            <a:r>
              <a:rPr i="1" lang="fr" sz="1000"/>
              <a:t>X_station_test.csv </a:t>
            </a:r>
            <a:r>
              <a:rPr lang="fr" sz="1000"/>
              <a:t>pour les soumissions</a:t>
            </a:r>
            <a:endParaRPr sz="1000"/>
          </a:p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98" y="1138425"/>
            <a:ext cx="2587325" cy="2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00" y="2178150"/>
            <a:ext cx="431122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99250" y="1766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chemeClr val="dk2"/>
                </a:solidFill>
              </a:rPr>
              <a:t>2) </a:t>
            </a:r>
            <a:r>
              <a:rPr lang="fr" sz="1650">
                <a:solidFill>
                  <a:schemeClr val="dk2"/>
                </a:solidFill>
              </a:rPr>
              <a:t>Pipeline de transformations des données et 1</a:t>
            </a:r>
            <a:r>
              <a:rPr baseline="30000" lang="fr" sz="1650">
                <a:solidFill>
                  <a:schemeClr val="dk2"/>
                </a:solidFill>
              </a:rPr>
              <a:t>ère</a:t>
            </a:r>
            <a:r>
              <a:rPr lang="fr" sz="1650">
                <a:solidFill>
                  <a:schemeClr val="dk2"/>
                </a:solidFill>
              </a:rPr>
              <a:t> soumission </a:t>
            </a:r>
            <a:endParaRPr sz="16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55">
                <a:solidFill>
                  <a:schemeClr val="dk2"/>
                </a:solidFill>
              </a:rPr>
              <a:t>b) Résultat</a:t>
            </a:r>
            <a:endParaRPr sz="1355">
              <a:solidFill>
                <a:schemeClr val="dk2"/>
              </a:solidFill>
            </a:endParaRPr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155150" y="849800"/>
            <a:ext cx="8520600" cy="4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875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485"/>
              <a:t>Modèle RANSAC : gestion des NaN fillna(method='ffill'); features =[‘ff’, ‘t’, ‘td’, ‘hu’, ‘dd’, ‘precip’]]</a:t>
            </a:r>
            <a:endParaRPr sz="148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/>
              <a:t>                      </a:t>
            </a:r>
            <a:r>
              <a:rPr b="1" lang="fr" sz="1485"/>
              <a:t>score : </a:t>
            </a:r>
            <a:r>
              <a:rPr lang="fr" sz="1485"/>
              <a:t>39.83737</a:t>
            </a:r>
            <a:endParaRPr sz="14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2"/>
              <a:t>Résultat cohérent avec ceux obtenus par </a:t>
            </a:r>
            <a:r>
              <a:rPr b="1" lang="fr" sz="1502"/>
              <a:t>validation croisée</a:t>
            </a:r>
            <a:r>
              <a:rPr lang="fr" sz="1502"/>
              <a:t> 10 Folds :</a:t>
            </a:r>
            <a:endParaRPr sz="150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8756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 sz="1485"/>
              <a:t>Modèle RANSAC : gestion des NaN fillna(method='ffill'); features =[‘ff’, ‘t’, ‘td’, ‘hu’, ‘dd’, ‘precip’]] + “negative values -&gt; abs” </a:t>
            </a:r>
            <a:endParaRPr sz="148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/>
              <a:t>                    </a:t>
            </a:r>
            <a:r>
              <a:rPr b="1" lang="fr" sz="1485"/>
              <a:t>score </a:t>
            </a:r>
            <a:r>
              <a:rPr lang="fr" sz="1485"/>
              <a:t>: 37.10909</a:t>
            </a:r>
            <a:endParaRPr sz="14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8756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 sz="1485"/>
              <a:t>Modèle RANSAC : gestion des NaN fillna(method='ffill'); features =[‘ff’, ‘t’, ‘td’, ‘hu’, ‘dd’, ‘precip’]] + “negative values -&gt; 0” </a:t>
            </a:r>
            <a:endParaRPr sz="148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/>
              <a:t>                 </a:t>
            </a:r>
            <a:r>
              <a:rPr b="1" lang="fr" sz="1400"/>
              <a:t>score </a:t>
            </a:r>
            <a:r>
              <a:rPr lang="fr" sz="1400"/>
              <a:t>: 35.09782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50" y="1136450"/>
            <a:ext cx="600475" cy="2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25" y="3292475"/>
            <a:ext cx="600475" cy="2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25" y="4109550"/>
            <a:ext cx="600475" cy="2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600" y="1212662"/>
            <a:ext cx="1776278" cy="18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/>
          <p:nvPr/>
        </p:nvSpPr>
        <p:spPr>
          <a:xfrm>
            <a:off x="5837875" y="1822575"/>
            <a:ext cx="45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…</a:t>
            </a:r>
            <a:endParaRPr b="1" sz="1500"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6270" y="1318900"/>
            <a:ext cx="2250150" cy="16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Visualisation des données et premiers essais</a:t>
            </a: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Pipeline de transformations des données et 1</a:t>
            </a:r>
            <a:r>
              <a:rPr baseline="30000" lang="fr"/>
              <a:t>ère</a:t>
            </a:r>
            <a:r>
              <a:rPr lang="fr"/>
              <a:t> soumission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Modèle de classification et régressions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Gestion des NaN avec les fichiers Arome et Arpège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Test de différentes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Meilleur résultat obtenu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Conclusion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99250" y="1766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50">
                <a:solidFill>
                  <a:schemeClr val="dk2"/>
                </a:solidFill>
              </a:rPr>
              <a:t>2) </a:t>
            </a:r>
            <a:r>
              <a:rPr lang="fr" sz="1650">
                <a:solidFill>
                  <a:schemeClr val="dk2"/>
                </a:solidFill>
              </a:rPr>
              <a:t>Pipeline de transformations des données et 1</a:t>
            </a:r>
            <a:r>
              <a:rPr baseline="30000" lang="fr" sz="1650">
                <a:solidFill>
                  <a:schemeClr val="dk2"/>
                </a:solidFill>
              </a:rPr>
              <a:t>ère</a:t>
            </a:r>
            <a:r>
              <a:rPr lang="fr" sz="1650">
                <a:solidFill>
                  <a:schemeClr val="dk2"/>
                </a:solidFill>
              </a:rPr>
              <a:t> soumission </a:t>
            </a:r>
            <a:endParaRPr sz="16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55">
                <a:solidFill>
                  <a:schemeClr val="dk2"/>
                </a:solidFill>
              </a:rPr>
              <a:t>b) Résultat</a:t>
            </a:r>
            <a:endParaRPr sz="1355">
              <a:solidFill>
                <a:schemeClr val="dk2"/>
              </a:solidFill>
            </a:endParaRPr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155150" y="849800"/>
            <a:ext cx="8520600" cy="4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2942" lvl="0" marL="457200" rtl="0" algn="l">
              <a:spcBef>
                <a:spcPts val="0"/>
              </a:spcBef>
              <a:spcAft>
                <a:spcPts val="0"/>
              </a:spcAft>
              <a:buSzPts val="1486"/>
              <a:buChar char="-"/>
            </a:pPr>
            <a:r>
              <a:rPr lang="fr" sz="1485"/>
              <a:t>Comparaisons des distributions du Ground_truth et des prédictions </a:t>
            </a:r>
            <a:r>
              <a:rPr lang="fr" sz="1485"/>
              <a:t>faites</a:t>
            </a:r>
            <a:r>
              <a:rPr lang="fr" sz="1485"/>
              <a:t> par RANSAC</a:t>
            </a:r>
            <a:endParaRPr sz="148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/>
              <a:t>             </a:t>
            </a:r>
            <a:endParaRPr sz="150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2118010"/>
            <a:ext cx="4075000" cy="17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000" y="1321363"/>
            <a:ext cx="2679925" cy="25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5762200" y="3958275"/>
            <a:ext cx="317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Prédictions par le modèle Ransac</a:t>
            </a:r>
            <a:endParaRPr sz="1100"/>
          </a:p>
        </p:txBody>
      </p:sp>
      <p:sp>
        <p:nvSpPr>
          <p:cNvPr id="248" name="Google Shape;248;p32"/>
          <p:cNvSpPr txBox="1"/>
          <p:nvPr/>
        </p:nvSpPr>
        <p:spPr>
          <a:xfrm>
            <a:off x="1005900" y="3958275"/>
            <a:ext cx="201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Target : y[‘Ground_truth’]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450325" y="246775"/>
            <a:ext cx="85206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3) Modèle de classification + régressions : “Diviser pour Régner” - Classification + Prédiction</a:t>
            </a:r>
            <a:endParaRPr sz="1500"/>
          </a:p>
        </p:txBody>
      </p:sp>
      <p:sp>
        <p:nvSpPr>
          <p:cNvPr id="254" name="Google Shape;254;p33"/>
          <p:cNvSpPr/>
          <p:nvPr/>
        </p:nvSpPr>
        <p:spPr>
          <a:xfrm>
            <a:off x="3658825" y="1350300"/>
            <a:ext cx="2103600" cy="5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 de Régression initial</a:t>
            </a:r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3658825" y="2329500"/>
            <a:ext cx="2103600" cy="48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Classification des Ground truth </a:t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1555225" y="3320025"/>
            <a:ext cx="2103600" cy="5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Ground Truth &lt; mean</a:t>
            </a:r>
            <a:endParaRPr/>
          </a:p>
        </p:txBody>
      </p:sp>
      <p:sp>
        <p:nvSpPr>
          <p:cNvPr id="257" name="Google Shape;257;p33"/>
          <p:cNvSpPr/>
          <p:nvPr/>
        </p:nvSpPr>
        <p:spPr>
          <a:xfrm>
            <a:off x="5762425" y="3320025"/>
            <a:ext cx="2103600" cy="5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Ground Truth &gt; mean</a:t>
            </a:r>
            <a:endParaRPr/>
          </a:p>
        </p:txBody>
      </p:sp>
      <p:sp>
        <p:nvSpPr>
          <p:cNvPr id="258" name="Google Shape;258;p33"/>
          <p:cNvSpPr/>
          <p:nvPr/>
        </p:nvSpPr>
        <p:spPr>
          <a:xfrm>
            <a:off x="1555225" y="4287450"/>
            <a:ext cx="2103600" cy="5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sur cette portion de dataset</a:t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5762425" y="4287450"/>
            <a:ext cx="2103600" cy="5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Régression sur cette portion de dataset</a:t>
            </a:r>
            <a:endParaRPr/>
          </a:p>
        </p:txBody>
      </p:sp>
      <p:cxnSp>
        <p:nvCxnSpPr>
          <p:cNvPr id="260" name="Google Shape;260;p33"/>
          <p:cNvCxnSpPr>
            <a:stCxn id="254" idx="2"/>
            <a:endCxn id="255" idx="0"/>
          </p:cNvCxnSpPr>
          <p:nvPr/>
        </p:nvCxnSpPr>
        <p:spPr>
          <a:xfrm>
            <a:off x="4710625" y="1911900"/>
            <a:ext cx="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3"/>
          <p:cNvCxnSpPr>
            <a:stCxn id="255" idx="2"/>
            <a:endCxn id="256" idx="0"/>
          </p:cNvCxnSpPr>
          <p:nvPr/>
        </p:nvCxnSpPr>
        <p:spPr>
          <a:xfrm flipH="1">
            <a:off x="2607025" y="2814000"/>
            <a:ext cx="210360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3"/>
          <p:cNvCxnSpPr>
            <a:stCxn id="255" idx="2"/>
            <a:endCxn id="257" idx="0"/>
          </p:cNvCxnSpPr>
          <p:nvPr/>
        </p:nvCxnSpPr>
        <p:spPr>
          <a:xfrm>
            <a:off x="4710625" y="2814000"/>
            <a:ext cx="210360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3"/>
          <p:cNvCxnSpPr>
            <a:stCxn id="256" idx="2"/>
            <a:endCxn id="258" idx="0"/>
          </p:cNvCxnSpPr>
          <p:nvPr/>
        </p:nvCxnSpPr>
        <p:spPr>
          <a:xfrm>
            <a:off x="2607025" y="3881625"/>
            <a:ext cx="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3"/>
          <p:cNvCxnSpPr>
            <a:stCxn id="257" idx="2"/>
            <a:endCxn id="259" idx="0"/>
          </p:cNvCxnSpPr>
          <p:nvPr/>
        </p:nvCxnSpPr>
        <p:spPr>
          <a:xfrm>
            <a:off x="6814225" y="3881625"/>
            <a:ext cx="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625" y="2058976"/>
            <a:ext cx="4506749" cy="19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 txBox="1"/>
          <p:nvPr/>
        </p:nvSpPr>
        <p:spPr>
          <a:xfrm>
            <a:off x="3047575" y="4150838"/>
            <a:ext cx="33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 de la classification : 83%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1399950" y="1471475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CLASSIFICATION</a:t>
            </a:r>
            <a:endParaRPr u="sng"/>
          </a:p>
        </p:txBody>
      </p:sp>
      <p:sp>
        <p:nvSpPr>
          <p:cNvPr id="273" name="Google Shape;27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450325" y="246775"/>
            <a:ext cx="85206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3) Modèle de classification + régressions : “Diviser pour Régner” - Classification + Prédiction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/>
        </p:nvSpPr>
        <p:spPr>
          <a:xfrm>
            <a:off x="128550" y="2058975"/>
            <a:ext cx="35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Séparation des datasets en deux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50" y="2571750"/>
            <a:ext cx="2151700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1399950" y="1471475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REGRESSION</a:t>
            </a:r>
            <a:endParaRPr u="sng"/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125" y="2571750"/>
            <a:ext cx="4456591" cy="8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/>
          <p:nvPr/>
        </p:nvSpPr>
        <p:spPr>
          <a:xfrm>
            <a:off x="4499275" y="2058975"/>
            <a:ext cx="35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sur les deux datasets</a:t>
            </a:r>
            <a:endParaRPr/>
          </a:p>
        </p:txBody>
      </p:sp>
      <p:sp>
        <p:nvSpPr>
          <p:cNvPr id="284" name="Google Shape;284;p35"/>
          <p:cNvSpPr txBox="1"/>
          <p:nvPr/>
        </p:nvSpPr>
        <p:spPr>
          <a:xfrm>
            <a:off x="1399950" y="4147850"/>
            <a:ext cx="63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MAPE GENERAL = 106</a:t>
            </a:r>
            <a:endParaRPr/>
          </a:p>
        </p:txBody>
      </p:sp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type="title"/>
          </p:nvPr>
        </p:nvSpPr>
        <p:spPr>
          <a:xfrm>
            <a:off x="450325" y="246775"/>
            <a:ext cx="85206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3) Modèle de classification + régressions : “Diviser pour Régner” - Classification + Prédiction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78275" y="28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4) Gestion des NaN avec les fichiers Arome et Arpège</a:t>
            </a:r>
            <a:endParaRPr sz="1700"/>
          </a:p>
        </p:txBody>
      </p:sp>
      <p:sp>
        <p:nvSpPr>
          <p:cNvPr id="292" name="Google Shape;2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Utilisation des fichiers Arome et Arpège et station la plus proche</a:t>
            </a:r>
            <a:endParaRPr/>
          </a:p>
        </p:txBody>
      </p:sp>
      <p:sp>
        <p:nvSpPr>
          <p:cNvPr id="293" name="Google Shape;29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800" y="1620875"/>
            <a:ext cx="3365425" cy="32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 txBox="1"/>
          <p:nvPr/>
        </p:nvSpPr>
        <p:spPr>
          <a:xfrm>
            <a:off x="5079475" y="2811238"/>
            <a:ext cx="269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Fichiers en trois dimensions avec des valeurs pour plusieurs paramètres.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78275" y="28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4) </a:t>
            </a:r>
            <a:r>
              <a:rPr lang="fr" sz="1700"/>
              <a:t>Gestion des NaN avec les fichiers Arome et Arpège</a:t>
            </a:r>
            <a:endParaRPr sz="1700"/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Utilisation des fichiers Arome et Arpège et station la plus proche</a:t>
            </a:r>
            <a:endParaRPr/>
          </a:p>
        </p:txBody>
      </p:sp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63" y="1901200"/>
            <a:ext cx="347662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7"/>
          <p:cNvSpPr txBox="1"/>
          <p:nvPr/>
        </p:nvSpPr>
        <p:spPr>
          <a:xfrm>
            <a:off x="5007250" y="2685700"/>
            <a:ext cx="325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chaque station, ajout de la prédiction la plus proche par les modèles Arome et Arpege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/>
              <a:t>4) </a:t>
            </a:r>
            <a:r>
              <a:rPr lang="fr" sz="1700"/>
              <a:t>Gestion des NaN avec les fichiers Arome et Arpège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2) Remplacement des NaN grâce aux données des fichiers Arome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312" name="Google Shape;312;p38"/>
          <p:cNvGraphicFramePr/>
          <p:nvPr/>
        </p:nvGraphicFramePr>
        <p:xfrm>
          <a:off x="968963" y="162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{F751C229-3D14-47B7-BC59-5634BD6573D8}</a:tableStyleId>
              </a:tblPr>
              <a:tblGrid>
                <a:gridCol w="2402025"/>
                <a:gridCol w="2402025"/>
                <a:gridCol w="2402025"/>
              </a:tblGrid>
              <a:tr h="33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Données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X_station_train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Arome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3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Température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t2m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Taux d’humidité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Vitesse du vent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ws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Précipitation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precip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Température point de rosée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d2m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Direction du vent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p3031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3" name="Google Shape;313;p38"/>
          <p:cNvSpPr txBox="1"/>
          <p:nvPr/>
        </p:nvSpPr>
        <p:spPr>
          <a:xfrm>
            <a:off x="498375" y="4484300"/>
            <a:ext cx="780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derniers NaN manquant dans le fichier X_station_train ont été remplacé par la moyenne de chaque colonne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110425" y="17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5) Test de différentes features</a:t>
            </a:r>
            <a:endParaRPr sz="1500"/>
          </a:p>
        </p:txBody>
      </p:sp>
      <p:sp>
        <p:nvSpPr>
          <p:cNvPr id="319" name="Google Shape;319;p39"/>
          <p:cNvSpPr txBox="1"/>
          <p:nvPr>
            <p:ph idx="1" type="body"/>
          </p:nvPr>
        </p:nvSpPr>
        <p:spPr>
          <a:xfrm>
            <a:off x="311700" y="1152475"/>
            <a:ext cx="8520600" cy="21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AutoNum type="arabicParenR"/>
            </a:pPr>
            <a:r>
              <a:rPr b="1" lang="fr">
                <a:solidFill>
                  <a:srgbClr val="4A86E8"/>
                </a:solidFill>
              </a:rPr>
              <a:t>Température négative et positive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Permet de différencier le type de précipitation: pluie ou neige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Si température &lt; 273,6 =&gt; 0 (température négative)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Si température &gt; 273,6 =&gt; 1 (température positive)</a:t>
            </a:r>
            <a:endParaRPr/>
          </a:p>
        </p:txBody>
      </p:sp>
      <p:sp>
        <p:nvSpPr>
          <p:cNvPr id="320" name="Google Shape;32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177550" y="143100"/>
            <a:ext cx="85206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/>
              <a:t>5) Test de différentes features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</a:rPr>
              <a:t>2)	Pression Atmosphérique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Si elle est basse : plus de risque de précipitation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Calcul: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Avec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P0 = colonne ‘msl’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h = colonne ‘height_sta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 = colonne ‘t’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Constantes</a:t>
            </a:r>
            <a:endParaRPr/>
          </a:p>
        </p:txBody>
      </p:sp>
      <p:sp>
        <p:nvSpPr>
          <p:cNvPr id="327" name="Google Shape;32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8" name="Google Shape;328;p40"/>
          <p:cNvPicPr preferRelativeResize="0"/>
          <p:nvPr/>
        </p:nvPicPr>
        <p:blipFill rotWithShape="1">
          <a:blip r:embed="rId3">
            <a:alphaModFix/>
          </a:blip>
          <a:srcRect b="0" l="0" r="0" t="12464"/>
          <a:stretch/>
        </p:blipFill>
        <p:spPr>
          <a:xfrm>
            <a:off x="1401100" y="1999050"/>
            <a:ext cx="18900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type="title"/>
          </p:nvPr>
        </p:nvSpPr>
        <p:spPr>
          <a:xfrm>
            <a:off x="155175" y="210225"/>
            <a:ext cx="8520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/>
              <a:t>5) Test de différentes features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</a:rPr>
              <a:t>3)	</a:t>
            </a:r>
            <a:r>
              <a:rPr b="1" lang="fr">
                <a:solidFill>
                  <a:srgbClr val="4A86E8"/>
                </a:solidFill>
              </a:rPr>
              <a:t>Température point de rosée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/>
              <a:t>Température à laquelle, pour une pression donnée, l'air devient saturé en vapeur d'eau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/>
              <a:t>Au-delà d'une quantité maximum la vapeur d'eau contenu dans l’air se condense en gouttelettes liquides : l'air a atteint la température du point de rosée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fr"/>
              <a:t>Lorsque cette température est atteinte, il y a formation de nuage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Si  température de rosée &lt; température =&gt; 0 (formation de nuage)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Si température de rosée &gt; température =&gt; 1 (pas de nuage)</a:t>
            </a:r>
            <a:endParaRPr/>
          </a:p>
        </p:txBody>
      </p:sp>
      <p:sp>
        <p:nvSpPr>
          <p:cNvPr id="335" name="Google Shape;33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99250" y="1120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88">
                <a:solidFill>
                  <a:schemeClr val="dk2"/>
                </a:solidFill>
              </a:rPr>
              <a:t>1) </a:t>
            </a:r>
            <a:r>
              <a:rPr lang="fr" sz="1800">
                <a:solidFill>
                  <a:schemeClr val="dk2"/>
                </a:solidFill>
              </a:rPr>
              <a:t>Visualisation</a:t>
            </a:r>
            <a:r>
              <a:rPr lang="fr" sz="1800">
                <a:solidFill>
                  <a:schemeClr val="dk2"/>
                </a:solidFill>
              </a:rPr>
              <a:t> des données et premiers essais </a:t>
            </a:r>
            <a:endParaRPr sz="1688">
              <a:solidFill>
                <a:schemeClr val="dk2"/>
              </a:solidFill>
            </a:endParaRPr>
          </a:p>
          <a:p>
            <a:pPr indent="-31242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fr" sz="1466">
                <a:solidFill>
                  <a:schemeClr val="dk2"/>
                </a:solidFill>
              </a:rPr>
              <a:t>Transformations</a:t>
            </a:r>
            <a:endParaRPr sz="1466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99250" y="863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fr" sz="900"/>
              <a:t>Dataframe de base : </a:t>
            </a:r>
            <a:r>
              <a:rPr i="1" lang="fr" sz="900"/>
              <a:t>X_train_station.csv</a:t>
            </a:r>
            <a:r>
              <a:rPr lang="fr" sz="900"/>
              <a:t> avec </a:t>
            </a:r>
            <a:r>
              <a:rPr b="1" lang="fr" sz="900"/>
              <a:t>Id</a:t>
            </a:r>
            <a:r>
              <a:rPr lang="fr" sz="900"/>
              <a:t> = number_sta + index_day + hour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fr" sz="900"/>
              <a:t>Dimension : (4409474, 9)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Présence de NaN</a:t>
            </a:r>
            <a:endParaRPr sz="1000"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0" y="2454675"/>
            <a:ext cx="1591985" cy="14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300" y="644400"/>
            <a:ext cx="4291700" cy="13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7575" y="2177425"/>
            <a:ext cx="6397724" cy="26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65700" y="109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fr" sz="1500"/>
              <a:t>5) Test de différentes features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311700" y="1152475"/>
            <a:ext cx="8520600" cy="19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</a:rPr>
              <a:t>4)	Taux d’humidité élevé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Si le taux d’humidité est élevé cela peut indiquer un risque de pluie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Si taux d’humidité &gt; 90% =&gt; 1 (taux élevé)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Si taux d’humidité &lt; 90% =&gt; 0 (taux bas)</a:t>
            </a:r>
            <a:endParaRPr/>
          </a:p>
        </p:txBody>
      </p:sp>
      <p:sp>
        <p:nvSpPr>
          <p:cNvPr id="342" name="Google Shape;34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3" name="Google Shape;343;p42"/>
          <p:cNvSpPr txBox="1"/>
          <p:nvPr/>
        </p:nvSpPr>
        <p:spPr>
          <a:xfrm>
            <a:off x="311700" y="3046600"/>
            <a:ext cx="76716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A86E8"/>
                </a:solidFill>
              </a:rPr>
              <a:t>5)	Pluie jour précédent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Precip -&gt; influe trop les prédictions et nous donne un mauvais score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Si precip &gt; 0 =&gt; 1 (pluie le jour précédent)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Si precip &lt;0 =&gt; 0 (pas de pluie le jour précédent)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 txBox="1"/>
          <p:nvPr>
            <p:ph type="title"/>
          </p:nvPr>
        </p:nvSpPr>
        <p:spPr>
          <a:xfrm>
            <a:off x="121600" y="19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fr" sz="1500"/>
              <a:t>5) Test de différentes features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</a:rPr>
              <a:t>6</a:t>
            </a:r>
            <a:r>
              <a:rPr b="1" lang="fr">
                <a:solidFill>
                  <a:srgbClr val="4A86E8"/>
                </a:solidFill>
              </a:rPr>
              <a:t>)	Impact du mois sur les prédictions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En fonction de la saison il peut y avoir un impact (ex: plus de risque de pluie en automne/hiver que l’été)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4 colonnes: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Décembre, Janvier, Février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Mars, Avril, Mai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Juin, Juillet, Août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Septembre, Octobre, Novembre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title"/>
          </p:nvPr>
        </p:nvSpPr>
        <p:spPr>
          <a:xfrm>
            <a:off x="155175" y="15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fr" sz="1500"/>
              <a:t>5) Test de différentes features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311700" y="1152475"/>
            <a:ext cx="8520600" cy="19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</a:rPr>
              <a:t>7</a:t>
            </a:r>
            <a:r>
              <a:rPr b="1" lang="fr">
                <a:solidFill>
                  <a:srgbClr val="4A86E8"/>
                </a:solidFill>
              </a:rPr>
              <a:t>)	Impact du vent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Si le vent vient de l’est il y a plus de risque de pluie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Si 90° &lt; direction du vent &lt; 270° =&gt; 0 (vent de l’ouest)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Sinon =&gt; 1 (vent de l’est)</a:t>
            </a:r>
            <a:endParaRPr/>
          </a:p>
        </p:txBody>
      </p:sp>
      <p:sp>
        <p:nvSpPr>
          <p:cNvPr id="357" name="Google Shape;35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type="title"/>
          </p:nvPr>
        </p:nvSpPr>
        <p:spPr>
          <a:xfrm>
            <a:off x="155175" y="15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fr" sz="1500"/>
              <a:t>5) Test de différentes features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 txBox="1"/>
          <p:nvPr>
            <p:ph idx="1" type="body"/>
          </p:nvPr>
        </p:nvSpPr>
        <p:spPr>
          <a:xfrm>
            <a:off x="311700" y="1152475"/>
            <a:ext cx="8520600" cy="19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CC0000"/>
                </a:solidFill>
              </a:rPr>
              <a:t>Résultat</a:t>
            </a:r>
            <a:endParaRPr b="1" sz="2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La meilleure combinaison qu’on a trouvé: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Température, Température positive et négative, Pression atmosphérique, Pluie du jour précédent, Direction du vent (est ou ouest)</a:t>
            </a:r>
            <a:endParaRPr/>
          </a:p>
        </p:txBody>
      </p:sp>
      <p:sp>
        <p:nvSpPr>
          <p:cNvPr id="364" name="Google Shape;36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65" name="Google Shape;3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875" y="2891188"/>
            <a:ext cx="7840249" cy="9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5"/>
          <p:cNvSpPr txBox="1"/>
          <p:nvPr/>
        </p:nvSpPr>
        <p:spPr>
          <a:xfrm>
            <a:off x="311700" y="4090350"/>
            <a:ext cx="540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Résultat sur            : 30,2</a:t>
            </a:r>
            <a:endParaRPr sz="1900"/>
          </a:p>
        </p:txBody>
      </p:sp>
      <p:pic>
        <p:nvPicPr>
          <p:cNvPr id="367" name="Google Shape;36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575" y="4203437"/>
            <a:ext cx="600475" cy="2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>
            <p:ph type="title"/>
          </p:nvPr>
        </p:nvSpPr>
        <p:spPr>
          <a:xfrm>
            <a:off x="233425" y="21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7) Conclusion</a:t>
            </a:r>
            <a:endParaRPr/>
          </a:p>
        </p:txBody>
      </p:sp>
      <p:sp>
        <p:nvSpPr>
          <p:cNvPr id="373" name="Google Shape;373;p46"/>
          <p:cNvSpPr txBox="1"/>
          <p:nvPr>
            <p:ph idx="1" type="body"/>
          </p:nvPr>
        </p:nvSpPr>
        <p:spPr>
          <a:xfrm>
            <a:off x="1328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Pistes d’améliorations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utiliser les fichiers 3D (altitude,pression isobare)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étudier les données par heure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modèles de Deep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Première compétition sur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Travail d’équipe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Difficulté pour comprendre les données Météorologiques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99250" y="1120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88">
                <a:solidFill>
                  <a:schemeClr val="dk2"/>
                </a:solidFill>
              </a:rPr>
              <a:t>1) </a:t>
            </a:r>
            <a:r>
              <a:rPr lang="fr" sz="1800">
                <a:solidFill>
                  <a:schemeClr val="dk2"/>
                </a:solidFill>
              </a:rPr>
              <a:t>Visualisation des données et premiers essais</a:t>
            </a:r>
            <a:endParaRPr sz="1688">
              <a:solidFill>
                <a:schemeClr val="dk2"/>
              </a:solidFill>
            </a:endParaRPr>
          </a:p>
          <a:p>
            <a:pPr indent="-31242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fr" sz="1466">
                <a:solidFill>
                  <a:schemeClr val="dk2"/>
                </a:solidFill>
              </a:rPr>
              <a:t>Transformations</a:t>
            </a:r>
            <a:endParaRPr sz="1466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99250" y="863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Dataframe avec les targets : </a:t>
            </a:r>
            <a:r>
              <a:rPr i="1" lang="fr" sz="1000"/>
              <a:t>Y_train.csv </a:t>
            </a:r>
            <a:r>
              <a:rPr lang="fr" sz="1000"/>
              <a:t>avec </a:t>
            </a:r>
            <a:r>
              <a:rPr b="1" lang="fr" sz="1000"/>
              <a:t>Id</a:t>
            </a:r>
            <a:r>
              <a:rPr lang="fr" sz="1000"/>
              <a:t> = number_sta + index_day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Dimensions : (183747, 4)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Présence de NaN</a:t>
            </a:r>
            <a:endParaRPr sz="1000"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250" y="649325"/>
            <a:ext cx="2758389" cy="14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46" y="2855725"/>
            <a:ext cx="1641125" cy="9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4025" y="2227150"/>
            <a:ext cx="6546299" cy="27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9250" y="1120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88">
                <a:solidFill>
                  <a:schemeClr val="dk2"/>
                </a:solidFill>
              </a:rPr>
              <a:t>1) </a:t>
            </a:r>
            <a:r>
              <a:rPr lang="fr" sz="1800">
                <a:solidFill>
                  <a:schemeClr val="dk2"/>
                </a:solidFill>
              </a:rPr>
              <a:t>Visualisation des données et premiers essais</a:t>
            </a:r>
            <a:endParaRPr sz="1688">
              <a:solidFill>
                <a:schemeClr val="dk2"/>
              </a:solidFill>
            </a:endParaRPr>
          </a:p>
          <a:p>
            <a:pPr indent="-31242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fr" sz="1466">
                <a:solidFill>
                  <a:schemeClr val="dk2"/>
                </a:solidFill>
              </a:rPr>
              <a:t>Transformations</a:t>
            </a:r>
            <a:endParaRPr sz="1466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99250" y="863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Jointure du Dataframe X_train avec </a:t>
            </a:r>
            <a:r>
              <a:rPr i="1" lang="fr" sz="1000"/>
              <a:t>stations_coordinates.csv</a:t>
            </a:r>
            <a:r>
              <a:rPr lang="fr" sz="1000"/>
              <a:t> sur la colonne </a:t>
            </a:r>
            <a:r>
              <a:rPr b="1" lang="fr" sz="1000"/>
              <a:t>‘number_sta’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Dimensions : (325, 4)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850" y="1377375"/>
            <a:ext cx="1853250" cy="9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260900" y="2828925"/>
            <a:ext cx="335400" cy="26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100" y="2709875"/>
            <a:ext cx="5903824" cy="23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9126" y="1280901"/>
            <a:ext cx="2053859" cy="12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99250" y="1120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88">
                <a:solidFill>
                  <a:schemeClr val="dk2"/>
                </a:solidFill>
              </a:rPr>
              <a:t>1) </a:t>
            </a:r>
            <a:r>
              <a:rPr lang="fr" sz="1800">
                <a:solidFill>
                  <a:schemeClr val="dk2"/>
                </a:solidFill>
              </a:rPr>
              <a:t>Visualisation des données et premiers essais</a:t>
            </a:r>
            <a:endParaRPr sz="1688">
              <a:solidFill>
                <a:schemeClr val="dk2"/>
              </a:solidFill>
            </a:endParaRPr>
          </a:p>
          <a:p>
            <a:pPr indent="-31242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fr" sz="1466">
                <a:solidFill>
                  <a:schemeClr val="dk2"/>
                </a:solidFill>
              </a:rPr>
              <a:t>Transformations</a:t>
            </a:r>
            <a:endParaRPr sz="1466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99250" y="863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Heatmap des corrélations :</a:t>
            </a:r>
            <a:endParaRPr sz="1000"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375" y="1241150"/>
            <a:ext cx="4407249" cy="33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99250" y="1120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88">
                <a:solidFill>
                  <a:schemeClr val="dk2"/>
                </a:solidFill>
              </a:rPr>
              <a:t>1) </a:t>
            </a:r>
            <a:r>
              <a:rPr lang="fr" sz="1800">
                <a:solidFill>
                  <a:schemeClr val="dk2"/>
                </a:solidFill>
              </a:rPr>
              <a:t>Visualisation des données et premiers essais</a:t>
            </a:r>
            <a:endParaRPr sz="1688">
              <a:solidFill>
                <a:schemeClr val="dk2"/>
              </a:solidFill>
            </a:endParaRPr>
          </a:p>
          <a:p>
            <a:pPr indent="-31242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fr" sz="1466">
                <a:solidFill>
                  <a:schemeClr val="dk2"/>
                </a:solidFill>
              </a:rPr>
              <a:t>Transformations</a:t>
            </a:r>
            <a:endParaRPr sz="1466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99250" y="863553"/>
            <a:ext cx="8520600" cy="4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De premières idées non-conservées : supprimer les 13 stations (sur 267) où il y a que des NaN pour ‘precip</a:t>
            </a:r>
            <a:r>
              <a:rPr lang="fr" sz="1000"/>
              <a:t>’</a:t>
            </a:r>
            <a:endParaRPr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 sz="1000" u="sng"/>
              <a:t>Exemple :</a:t>
            </a:r>
            <a:r>
              <a:rPr lang="fr" sz="1000"/>
              <a:t> station N°</a:t>
            </a:r>
            <a:r>
              <a:rPr lang="fr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28134004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fr" sz="1000" u="sng"/>
              <a:t>Problème :</a:t>
            </a:r>
            <a:r>
              <a:rPr i="1" lang="fr" sz="1000"/>
              <a:t> </a:t>
            </a:r>
            <a:r>
              <a:rPr lang="fr" sz="1000"/>
              <a:t>cela supprime de ‘bonnes’ informations dans les autres colonnes et des stations que l’on cherche à prédire</a:t>
            </a:r>
            <a:endParaRPr sz="10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50" y="1448500"/>
            <a:ext cx="5993299" cy="26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99250" y="1120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88">
                <a:solidFill>
                  <a:schemeClr val="dk2"/>
                </a:solidFill>
              </a:rPr>
              <a:t>1) </a:t>
            </a:r>
            <a:r>
              <a:rPr lang="fr" sz="1800">
                <a:solidFill>
                  <a:schemeClr val="dk2"/>
                </a:solidFill>
              </a:rPr>
              <a:t>Visualisation des données et premiers essais</a:t>
            </a:r>
            <a:endParaRPr sz="1688">
              <a:solidFill>
                <a:schemeClr val="dk2"/>
              </a:solidFill>
            </a:endParaRPr>
          </a:p>
          <a:p>
            <a:pPr indent="-31242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fr" sz="1466">
                <a:solidFill>
                  <a:schemeClr val="dk2"/>
                </a:solidFill>
              </a:rPr>
              <a:t>Transformations</a:t>
            </a:r>
            <a:endParaRPr sz="1466">
              <a:solidFill>
                <a:schemeClr val="dk2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99250" y="863553"/>
            <a:ext cx="8520600" cy="4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De premières idées non-conservées : remplacer les NaN par la moyenne de la variable (ou simplement method=‘bfill’)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Ce n’est pas logique pour certaines variables …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Regroupement des données par jour et par N°station en prenant simplement le </a:t>
            </a:r>
            <a:r>
              <a:rPr b="1" lang="fr" sz="1000"/>
              <a:t>maximum </a:t>
            </a:r>
            <a:r>
              <a:rPr lang="fr" sz="1000"/>
              <a:t>de chaque variable (ou .sum())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75" y="1191875"/>
            <a:ext cx="3569638" cy="7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25" y="2972213"/>
            <a:ext cx="5015398" cy="55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99250" y="112050"/>
            <a:ext cx="8520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88">
                <a:solidFill>
                  <a:schemeClr val="dk2"/>
                </a:solidFill>
              </a:rPr>
              <a:t>1) </a:t>
            </a:r>
            <a:r>
              <a:rPr lang="fr" sz="1800">
                <a:solidFill>
                  <a:schemeClr val="dk2"/>
                </a:solidFill>
              </a:rPr>
              <a:t>Visualisation des données et premiers essais</a:t>
            </a:r>
            <a:endParaRPr sz="1688">
              <a:solidFill>
                <a:schemeClr val="dk2"/>
              </a:solidFill>
            </a:endParaRPr>
          </a:p>
          <a:p>
            <a:pPr indent="-31242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lphaLcParenR"/>
            </a:pPr>
            <a:r>
              <a:rPr lang="fr" sz="1466">
                <a:solidFill>
                  <a:schemeClr val="dk2"/>
                </a:solidFill>
              </a:rPr>
              <a:t>Transformations</a:t>
            </a:r>
            <a:endParaRPr sz="1466">
              <a:solidFill>
                <a:schemeClr val="dk2"/>
              </a:solidFill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99250" y="863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Résultats avec différents modèles, features=[‘ff’, ‘t’, ‘td’, ‘hu’, ‘dd’,‘precip’]</a:t>
            </a:r>
            <a:endParaRPr sz="1000"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700" y="1238775"/>
            <a:ext cx="6427200" cy="31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417450" y="4383150"/>
            <a:ext cx="828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fr" sz="1000">
                <a:solidFill>
                  <a:schemeClr val="dk2"/>
                </a:solidFill>
              </a:rPr>
              <a:t>La plupart des modèles donnent des résultats qui explosent =&gt; </a:t>
            </a:r>
            <a:r>
              <a:rPr b="1" lang="fr" sz="1000">
                <a:solidFill>
                  <a:schemeClr val="dk2"/>
                </a:solidFill>
              </a:rPr>
              <a:t>appliquer de nouvelles transformations plus logiques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