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1"/>
  </p:notesMasterIdLst>
  <p:sldIdLst>
    <p:sldId id="270" r:id="rId5"/>
    <p:sldId id="271" r:id="rId6"/>
    <p:sldId id="256" r:id="rId7"/>
    <p:sldId id="257" r:id="rId8"/>
    <p:sldId id="273" r:id="rId9"/>
    <p:sldId id="262" r:id="rId10"/>
    <p:sldId id="263" r:id="rId11"/>
    <p:sldId id="274" r:id="rId12"/>
    <p:sldId id="265" r:id="rId13"/>
    <p:sldId id="275" r:id="rId14"/>
    <p:sldId id="266" r:id="rId15"/>
    <p:sldId id="260" r:id="rId16"/>
    <p:sldId id="276" r:id="rId17"/>
    <p:sldId id="268" r:id="rId18"/>
    <p:sldId id="264" r:id="rId19"/>
    <p:sldId id="261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6"/>
    <p:restoredTop sz="94282"/>
  </p:normalViewPr>
  <p:slideViewPr>
    <p:cSldViewPr snapToGrid="0" snapToObjects="1">
      <p:cViewPr varScale="1">
        <p:scale>
          <a:sx n="100" d="100"/>
          <a:sy n="100" d="100"/>
        </p:scale>
        <p:origin x="1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9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el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73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3" name="Bildplatzhalt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s3.us.cloud-object-storage.appdomain.cloud/cf-courses-data/CognitiveClass/DP0701EN/version-2/Metadata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9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0FA653-107A-A24C-B585-72C5BDA6DA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20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itel 1"/>
          <p:cNvSpPr txBox="1">
            <a:spLocks noGrp="1"/>
          </p:cNvSpPr>
          <p:nvPr>
            <p:ph type="title"/>
          </p:nvPr>
        </p:nvSpPr>
        <p:spPr>
          <a:xfrm>
            <a:off x="477981" y="1122362"/>
            <a:ext cx="4023360" cy="5109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PREDICTING COLLISIONS SEVERITY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Seattle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David Bertel</a:t>
            </a:r>
            <a:b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Capstone project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0" name="Rectangle 20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0240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A66BF-922C-4046-9BAE-475CAF13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– initial visualization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C3C5-3146-474C-8542-5FA52802E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089" y="2599509"/>
            <a:ext cx="4891374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dirty="0"/>
              <a:t>Short analysis. Most of the document collisions occur in a Block address type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9CC93A2-3D2A-E54F-9724-65A14D22E4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57552" y="2389218"/>
            <a:ext cx="5657487" cy="29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334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A66BF-922C-4046-9BAE-475CAF13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– initial visualization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C3C5-3146-474C-8542-5FA52802E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1" y="2191260"/>
            <a:ext cx="10589701" cy="870853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dirty="0"/>
              <a:t>There is a particular decrease of collisions in 2020 probably due to COVID. Being Seattle a city home of Microsoft and Amazon, it is probable that a lot of the jobs related with these two companies can be done from home. And therefore people are not on the streets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DEAFD6-E06B-4D44-AA09-2B5015879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776" y="2604912"/>
            <a:ext cx="13915022" cy="48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59" descr="Chart, line chart&#10;&#10;Description automatically generated">
            <a:extLst>
              <a:ext uri="{FF2B5EF4-FFF2-40B4-BE49-F238E27FC236}">
                <a16:creationId xmlns:a16="http://schemas.microsoft.com/office/drawing/2014/main" id="{8E7B5DEC-EA1E-B94A-96F2-243270E2A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775" y="3062113"/>
            <a:ext cx="6783573" cy="342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20400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A66BF-922C-4046-9BAE-475CAF13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MODEL: KNN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C3C5-3146-474C-8542-5FA52802E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407" y="2439059"/>
            <a:ext cx="10450602" cy="38474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dirty="0"/>
              <a:t>KNN is a supervised algorithm. We have a data set where we have attributes and outcomes. We can use these know incidents to train the model</a:t>
            </a:r>
          </a:p>
          <a:p>
            <a:pPr marL="0" indent="0" algn="just">
              <a:buNone/>
            </a:pPr>
            <a:endParaRPr lang="en-US" dirty="0"/>
          </a:p>
          <a:p>
            <a:r>
              <a:rPr lang="en-US" dirty="0"/>
              <a:t>Since this is a classification problem, KNN is a good option</a:t>
            </a:r>
          </a:p>
          <a:p>
            <a:endParaRPr lang="en-US" dirty="0"/>
          </a:p>
          <a:p>
            <a:r>
              <a:rPr lang="en-US" dirty="0"/>
              <a:t>There is enough data to train and test the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952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A66BF-922C-4046-9BAE-475CAF13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MODEL: training and test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C3C5-3146-474C-8542-5FA52802E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407" y="2439059"/>
            <a:ext cx="10450602" cy="82318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/>
              <a:t>80% of the data set is used for train and the rest 20% will be used for testing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5D106E5-7746-2547-A9E6-8FBE7E6A39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8658" y="3498226"/>
            <a:ext cx="8506046" cy="24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8470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A66BF-922C-4046-9BAE-475CAF13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MODEL: training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C3C5-3146-474C-8542-5FA52802E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38" y="2495378"/>
            <a:ext cx="10237143" cy="1695622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r>
              <a:rPr lang="en-US" dirty="0"/>
              <a:t>For training the model I found that the optimal value of k is 4. Giving a good accuracy in the results.</a:t>
            </a:r>
          </a:p>
          <a:p>
            <a:endParaRPr lang="en-US" dirty="0"/>
          </a:p>
          <a:p>
            <a:r>
              <a:rPr lang="en-US" dirty="0"/>
              <a:t>The accuracy of the model is more than 70%. The model does not overfit the training data since the accuracy of the training set and test set is very close.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33324A-7540-7B4F-A665-7E19C6180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09" y="4568718"/>
            <a:ext cx="94742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910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A66BF-922C-4046-9BAE-475CAF13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C3C5-3146-474C-8542-5FA52802E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1" y="2599509"/>
            <a:ext cx="5331430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 addition to the analyze of the data and visualization of incidents is useful</a:t>
            </a:r>
          </a:p>
          <a:p>
            <a:r>
              <a:rPr lang="en-US" dirty="0"/>
              <a:t>The map would help to identify problem areas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61C50A22-CC26-7540-A0D1-32F8639FA083}"/>
              </a:ext>
            </a:extLst>
          </p:cNvPr>
          <p:cNvPicPr/>
          <p:nvPr/>
        </p:nvPicPr>
        <p:blipFill rotWithShape="1">
          <a:blip r:embed="rId2"/>
          <a:srcRect l="24832" r="13274" b="1"/>
          <a:stretch/>
        </p:blipFill>
        <p:spPr>
          <a:xfrm>
            <a:off x="6622009" y="2599509"/>
            <a:ext cx="4237775" cy="345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4547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A66BF-922C-4046-9BAE-475CAF13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C3C5-3146-474C-8542-5FA52802E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just"/>
            <a:r>
              <a:rPr lang="en-US" sz="2400" dirty="0"/>
              <a:t>A model has been trained and can be used to predict the severity of collisions depending on certain attributes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visualization of incidents in a map would help authorities to identify problem zones e.g. communities could deploy in advance emergency services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kern="1200" dirty="0">
                <a:solidFill>
                  <a:schemeClr val="tx1"/>
                </a:solidFill>
              </a:rPr>
              <a:t>Attributes were identified to have influence in the risk of having a collision. This information can be used by insurance companies of companies developing autonomous mobility systems.</a:t>
            </a:r>
          </a:p>
        </p:txBody>
      </p:sp>
    </p:spTree>
    <p:extLst>
      <p:ext uri="{BB962C8B-B14F-4D97-AF65-F5344CB8AC3E}">
        <p14:creationId xmlns:p14="http://schemas.microsoft.com/office/powerpoint/2010/main" val="28882036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Triangle 10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itel 1"/>
          <p:cNvSpPr txBox="1"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PREDICTING COLLISIONS SEVERITY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Inhaltsplatzhalter 2"/>
          <p:cNvSpPr txBox="1">
            <a:spLocks noGrp="1"/>
          </p:cNvSpPr>
          <p:nvPr>
            <p:ph type="body" idx="1"/>
          </p:nvPr>
        </p:nvSpPr>
        <p:spPr>
          <a:xfrm>
            <a:off x="5255260" y="825499"/>
            <a:ext cx="4702848" cy="5405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</a:rPr>
              <a:t>Content:</a:t>
            </a:r>
          </a:p>
          <a:p>
            <a:pPr marL="457200">
              <a:buAutoNum type="arabicPeriod"/>
            </a:pPr>
            <a:r>
              <a:rPr lang="en-US" sz="2400" kern="1200" dirty="0">
                <a:solidFill>
                  <a:schemeClr val="tx1"/>
                </a:solidFill>
              </a:rPr>
              <a:t>Background</a:t>
            </a:r>
          </a:p>
          <a:p>
            <a:pPr marL="457200">
              <a:buAutoNum type="arabicPeriod"/>
            </a:pPr>
            <a:r>
              <a:rPr lang="en-US" sz="2400" kern="1200" dirty="0">
                <a:solidFill>
                  <a:schemeClr val="tx1"/>
                </a:solidFill>
              </a:rPr>
              <a:t>Interest</a:t>
            </a:r>
          </a:p>
          <a:p>
            <a:pPr marL="457200">
              <a:buAutoNum type="arabicPeriod"/>
            </a:pPr>
            <a:r>
              <a:rPr lang="en-US" sz="2400" kern="1200" dirty="0">
                <a:solidFill>
                  <a:schemeClr val="tx1"/>
                </a:solidFill>
              </a:rPr>
              <a:t>Study objectives</a:t>
            </a:r>
          </a:p>
          <a:p>
            <a:pPr marL="457200">
              <a:buAutoNum type="arabicPeriod"/>
            </a:pPr>
            <a:r>
              <a:rPr lang="en-US" sz="2400" kern="1200" dirty="0">
                <a:solidFill>
                  <a:schemeClr val="tx1"/>
                </a:solidFill>
              </a:rPr>
              <a:t>Data</a:t>
            </a:r>
          </a:p>
          <a:p>
            <a:pPr marL="457200">
              <a:buAutoNum type="arabicPeriod"/>
            </a:pPr>
            <a:r>
              <a:rPr lang="en-US" sz="2400" kern="1200" dirty="0">
                <a:solidFill>
                  <a:schemeClr val="tx1"/>
                </a:solidFill>
              </a:rPr>
              <a:t>Data cleaning</a:t>
            </a:r>
          </a:p>
          <a:p>
            <a:pPr marL="457200">
              <a:buAutoNum type="arabicPeriod"/>
            </a:pPr>
            <a:r>
              <a:rPr lang="en-US" sz="2400" kern="1200" dirty="0">
                <a:solidFill>
                  <a:schemeClr val="tx1"/>
                </a:solidFill>
              </a:rPr>
              <a:t>Data initial visualization</a:t>
            </a:r>
          </a:p>
          <a:p>
            <a:pPr marL="457200">
              <a:buAutoNum type="arabicPeriod"/>
            </a:pPr>
            <a:r>
              <a:rPr lang="en-US" sz="2400" kern="1200" dirty="0">
                <a:solidFill>
                  <a:schemeClr val="tx1"/>
                </a:solidFill>
              </a:rPr>
              <a:t>Model</a:t>
            </a:r>
          </a:p>
          <a:p>
            <a:pPr marL="457200">
              <a:buAutoNum type="arabicPeriod"/>
            </a:pPr>
            <a:r>
              <a:rPr lang="en-US" sz="2400" kern="1200" dirty="0">
                <a:solidFill>
                  <a:schemeClr val="tx1"/>
                </a:solidFill>
              </a:rPr>
              <a:t>Maps </a:t>
            </a:r>
          </a:p>
          <a:p>
            <a:pPr marL="457200">
              <a:buAutoNum type="arabicPeriod"/>
            </a:pPr>
            <a:endParaRPr lang="en-US" sz="24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7104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itel 1"/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PREDICTING COLLISIONS SEVERITY: Background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nhaltsplatzhalter 2"/>
          <p:cNvSpPr txBox="1">
            <a:spLocks noGrp="1"/>
          </p:cNvSpPr>
          <p:nvPr>
            <p:ph type="body"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</a:rPr>
              <a:t>The city of Seattle has been gathering information about collisions and their severities</a:t>
            </a:r>
          </a:p>
          <a:p>
            <a:pPr marL="0" indent="0" algn="just">
              <a:buNone/>
            </a:pPr>
            <a:endParaRPr lang="en-US" sz="2200" kern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</a:rPr>
              <a:t>The data set contains attributes that belong to each collision</a:t>
            </a:r>
          </a:p>
          <a:p>
            <a:pPr marL="0" indent="0">
              <a:buNone/>
            </a:pPr>
            <a:endParaRPr lang="en-US" sz="2200" kern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</a:rPr>
              <a:t>Collisions are well known to cause traffic delays. The more severe the collision is the more delays may cause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kern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</a:rPr>
              <a:t>The information in the data set can be analyzed to find correlation or causations that may help to identify the how different attributes affect the severity of collisions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63B3E-8E5F-3B4A-ACF1-9E85ADA03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0" y="2558143"/>
            <a:ext cx="10143668" cy="34768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</a:rPr>
              <a:t>WHO IS INTERESTED?</a:t>
            </a:r>
            <a:br>
              <a:rPr lang="en-US" sz="2400" kern="1200" dirty="0">
                <a:solidFill>
                  <a:schemeClr val="tx1"/>
                </a:solidFill>
              </a:rPr>
            </a:br>
            <a:endParaRPr lang="en-US" sz="2400" kern="1200" dirty="0">
              <a:solidFill>
                <a:schemeClr val="tx1"/>
              </a:solidFill>
            </a:endParaRPr>
          </a:p>
          <a:p>
            <a:pPr marL="0" algn="just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Useful for the city of Seattle to deploy emergency services or traffic infrastructure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All people using a car are subject of traffic delays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Companies developing autonomous cars can benefit from the outcomes of this study since it would help the to identify high risk situations or areas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This information about risk would be very valuable for insurance companies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5314AC-F20B-A84B-90D3-CF7EBC24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solidFill>
                  <a:schemeClr val="tx1"/>
                </a:solidFill>
              </a:rPr>
              <a:t>PREDICTING COLLISIONS SEVERITY: </a:t>
            </a:r>
            <a:br>
              <a:rPr lang="en-US" kern="1200" dirty="0">
                <a:solidFill>
                  <a:schemeClr val="tx1"/>
                </a:solidFill>
              </a:rPr>
            </a:br>
            <a:r>
              <a:rPr lang="en-US" kern="1200" dirty="0">
                <a:solidFill>
                  <a:schemeClr val="tx1"/>
                </a:solidFill>
              </a:rPr>
              <a:t>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61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63B3E-8E5F-3B4A-ACF1-9E85ADA03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0" y="2558143"/>
            <a:ext cx="10143668" cy="347689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algn="just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Clean and prepare the data</a:t>
            </a:r>
          </a:p>
          <a:p>
            <a:pPr marL="0" indent="0" algn="just">
              <a:buNone/>
            </a:pPr>
            <a:endParaRPr lang="en-US" sz="2400" kern="1200" dirty="0">
              <a:solidFill>
                <a:schemeClr val="tx1"/>
              </a:solidFill>
            </a:endParaRPr>
          </a:p>
          <a:p>
            <a:pPr marL="0" algn="just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Investigate correlations between the different attributes</a:t>
            </a:r>
          </a:p>
          <a:p>
            <a:pPr marL="0" indent="0" algn="just">
              <a:buNone/>
            </a:pPr>
            <a:endParaRPr lang="en-US" sz="2400" kern="1200" dirty="0">
              <a:solidFill>
                <a:schemeClr val="tx1"/>
              </a:solidFill>
            </a:endParaRPr>
          </a:p>
          <a:p>
            <a:pPr marL="0" algn="just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Analyze the data and define a model that will predict the severity of collisions based of certain attributes</a:t>
            </a:r>
          </a:p>
          <a:p>
            <a:pPr marL="0" indent="0" algn="just">
              <a:buNone/>
            </a:pPr>
            <a:endParaRPr lang="en-US" sz="2400" kern="12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Display incidents in a map of the city of Seattle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5314AC-F20B-A84B-90D3-CF7EBC24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solidFill>
                  <a:schemeClr val="tx1"/>
                </a:solidFill>
              </a:rPr>
              <a:t>PREDICTING COLLISIONS SEVERITY: </a:t>
            </a:r>
            <a:br>
              <a:rPr lang="en-US" kern="1200" dirty="0">
                <a:solidFill>
                  <a:schemeClr val="tx1"/>
                </a:solidFill>
              </a:rPr>
            </a:br>
            <a:r>
              <a:rPr lang="en-US" kern="1200" dirty="0">
                <a:solidFill>
                  <a:schemeClr val="tx1"/>
                </a:solidFill>
              </a:rPr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544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A66BF-922C-4046-9BAE-475CAF13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C3C5-3146-474C-8542-5FA52802E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2" y="2484255"/>
            <a:ext cx="4530898" cy="3639450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Before starting any analysis of the data, the first step is to check the veracity of the data. dataset</a:t>
            </a:r>
            <a:endParaRPr lang="en-US" sz="2000" kern="1200" dirty="0">
              <a:solidFill>
                <a:schemeClr val="tx1"/>
              </a:solidFill>
            </a:endParaRPr>
          </a:p>
          <a:p>
            <a:r>
              <a:rPr lang="en-US" dirty="0"/>
              <a:t>The data set includes a description of all the attributes in the data set. </a:t>
            </a:r>
            <a:r>
              <a:rPr lang="en-US" u="sng" dirty="0">
                <a:hlinkClick r:id="rId2"/>
              </a:rPr>
              <a:t>https://s3.us.cloud-object-storage.appdomain.cloud/cf-courses-data/CognitiveClass/DP0701EN/version-2/Metadata.pdf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AFC718-A6B4-CB4A-85F6-8880D0FC1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560" y="2667000"/>
            <a:ext cx="59436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022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A66BF-922C-4046-9BAE-475CAF13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C3C5-3146-474C-8542-5FA52802E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38" y="2389218"/>
            <a:ext cx="10589701" cy="576989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An initial look at the data set is always important. To check the shape and format used in the attributes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table&#10;&#10;Description automatically generated">
            <a:extLst>
              <a:ext uri="{FF2B5EF4-FFF2-40B4-BE49-F238E27FC236}">
                <a16:creationId xmlns:a16="http://schemas.microsoft.com/office/drawing/2014/main" id="{AED0540A-69D5-E94D-B9CC-017ED9FDD0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7285" y="2978691"/>
            <a:ext cx="8017427" cy="329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188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A66BF-922C-4046-9BAE-475CAF13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– Cleaning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C3C5-3146-474C-8542-5FA52802E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38" y="2389218"/>
            <a:ext cx="10589701" cy="129500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2000" kern="1200" dirty="0">
                <a:solidFill>
                  <a:schemeClr val="tx1"/>
                </a:solidFill>
              </a:rPr>
              <a:t>Rows with </a:t>
            </a:r>
            <a:r>
              <a:rPr lang="en-US" sz="2000" kern="1200" dirty="0" err="1">
                <a:solidFill>
                  <a:schemeClr val="tx1"/>
                </a:solidFill>
              </a:rPr>
              <a:t>NaN</a:t>
            </a:r>
            <a:r>
              <a:rPr lang="en-US" sz="2000" kern="1200" dirty="0">
                <a:solidFill>
                  <a:schemeClr val="tx1"/>
                </a:solidFill>
              </a:rPr>
              <a:t>/Empty data where removed</a:t>
            </a:r>
          </a:p>
          <a:p>
            <a:r>
              <a:rPr lang="en-US" sz="2000" kern="1200" dirty="0">
                <a:solidFill>
                  <a:schemeClr val="tx1"/>
                </a:solidFill>
              </a:rPr>
              <a:t>The attributes that were described with text where transformed into numerical that can be used for the prediction model afterwards</a:t>
            </a:r>
          </a:p>
          <a:p>
            <a:r>
              <a:rPr lang="en-US" sz="2000" kern="1200" dirty="0">
                <a:solidFill>
                  <a:schemeClr val="tx1"/>
                </a:solidFill>
              </a:rPr>
              <a:t>Several attributes were selected that are relevant in my opinion for the severity of a collision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008AE-ECD8-7741-AB97-2B2051E6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15" y="4341568"/>
            <a:ext cx="10408775" cy="170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28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A66BF-922C-4046-9BAE-475CAF13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– Correlation matrix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C3C5-3146-474C-8542-5FA52802E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1" y="2599509"/>
            <a:ext cx="5588276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dirty="0"/>
              <a:t>A correlation matrix helps to identify redundant information.</a:t>
            </a:r>
          </a:p>
          <a:p>
            <a:pPr algn="just"/>
            <a:r>
              <a:rPr lang="en-US" dirty="0"/>
              <a:t>None of the attributes is highly correlated to another therefore all the selected will be used for the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30C0B-C1A8-2141-A53C-91090973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343" y="2361889"/>
            <a:ext cx="4097716" cy="38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016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75211E9EDDE2A469B0A18717C6A0F92" ma:contentTypeVersion="2" ma:contentTypeDescription="Ein neues Dokument erstellen." ma:contentTypeScope="" ma:versionID="6cde0325815c3ff3bff3a9cc82aeb7f3">
  <xsd:schema xmlns:xsd="http://www.w3.org/2001/XMLSchema" xmlns:xs="http://www.w3.org/2001/XMLSchema" xmlns:p="http://schemas.microsoft.com/office/2006/metadata/properties" xmlns:ns2="fa3a7649-8f61-4053-88bc-65daf631a5ce" targetNamespace="http://schemas.microsoft.com/office/2006/metadata/properties" ma:root="true" ma:fieldsID="4104544357b1a2697d6868590ffd1a32" ns2:_="">
    <xsd:import namespace="fa3a7649-8f61-4053-88bc-65daf631a5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3a7649-8f61-4053-88bc-65daf631a5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CD29A2-C039-4EF9-8969-6C1FA0B611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F0C5F1-42C2-483B-BC71-A70C32994358}">
  <ds:schemaRefs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fa3a7649-8f61-4053-88bc-65daf631a5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9FAAA83-9EF3-418F-9B89-174DDD64EE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3a7649-8f61-4053-88bc-65daf631a5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689</Words>
  <Application>Microsoft Macintosh PowerPoint</Application>
  <PresentationFormat>Widescreen</PresentationFormat>
  <Paragraphs>70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Office</vt:lpstr>
      <vt:lpstr>PREDICTING COLLISIONS SEVERITY Seattle  David Bertel Capstone project </vt:lpstr>
      <vt:lpstr>PREDICTING COLLISIONS SEVERITY</vt:lpstr>
      <vt:lpstr>PREDICTING COLLISIONS SEVERITY: Background</vt:lpstr>
      <vt:lpstr>PREDICTING COLLISIONS SEVERITY:  Interest</vt:lpstr>
      <vt:lpstr>PREDICTING COLLISIONS SEVERITY:  Objectives</vt:lpstr>
      <vt:lpstr>DATA</vt:lpstr>
      <vt:lpstr>DATA</vt:lpstr>
      <vt:lpstr>DATA – Cleaning </vt:lpstr>
      <vt:lpstr>DATA – Correlation matrix</vt:lpstr>
      <vt:lpstr>DATA – initial visualization</vt:lpstr>
      <vt:lpstr>DATA – initial visualization</vt:lpstr>
      <vt:lpstr>MODEL: KNN</vt:lpstr>
      <vt:lpstr>MODEL: training and test set</vt:lpstr>
      <vt:lpstr>MODEL: training</vt:lpstr>
      <vt:lpstr>MAPS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COLLISIONS SEVERITY Seattle  David Bertel Capstone project </dc:title>
  <dc:creator>Bertel, David</dc:creator>
  <cp:lastModifiedBy>Bertel, David</cp:lastModifiedBy>
  <cp:revision>6</cp:revision>
  <dcterms:created xsi:type="dcterms:W3CDTF">2020-11-03T19:53:41Z</dcterms:created>
  <dcterms:modified xsi:type="dcterms:W3CDTF">2020-11-03T20:42:07Z</dcterms:modified>
</cp:coreProperties>
</file>